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8.xml" ContentType="application/vnd.openxmlformats-officedocument.presentationml.slide+xml"/>
  <Override PartName="/ppt/slides/slide3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0.xml" ContentType="application/vnd.openxmlformats-officedocument.presentationml.slide+xml"/>
  <Override PartName="/ppt/slides/slide2.xml" ContentType="application/vnd.openxmlformats-officedocument.presentationml.slide+xml"/>
  <Override PartName="/ppt/slides/slide21.xml" ContentType="application/vnd.openxmlformats-officedocument.presentationml.slide+xml"/>
  <Override PartName="/ppt/slides/slide1.xml" ContentType="application/vnd.openxmlformats-officedocument.presentationml.slide+xml"/>
  <Override PartName="/ppt/slides/slide22.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5.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26.xml" ContentType="application/vnd.openxmlformats-officedocument.presentationml.slide+xml"/>
  <Override PartName="/ppt/slides/slide44.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27.xml" ContentType="application/vnd.openxmlformats-officedocument.presentationml.slide+xml"/>
  <Override PartName="/ppt/slides/slide46.xml" ContentType="application/vnd.openxmlformats-officedocument.presentationml.slide+xml"/>
  <Override PartName="/ppt/slides/slide45.xml" ContentType="application/vnd.openxmlformats-officedocument.presentationml.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4.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9.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9.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12.xml" ContentType="application/vnd.openxmlformats-officedocument.presentationml.notesSlide+xml"/>
  <Override PartName="/ppt/theme/themeOverride1.xml" ContentType="application/vnd.openxmlformats-officedocument.themeOverr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1.xml" ContentType="application/vnd.openxmlformats-officedocument.drawingml.chart+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2.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ppt/tags/tag1.xml" ContentType="application/vnd.openxmlformats-officedocument.presentationml.tag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1"/>
  </p:sldMasterIdLst>
  <p:notesMasterIdLst>
    <p:notesMasterId r:id="rId48"/>
  </p:notesMasterIdLst>
  <p:handoutMasterIdLst>
    <p:handoutMasterId r:id="rId49"/>
  </p:handoutMasterIdLst>
  <p:sldIdLst>
    <p:sldId id="353" r:id="rId2"/>
    <p:sldId id="296" r:id="rId3"/>
    <p:sldId id="375" r:id="rId4"/>
    <p:sldId id="426" r:id="rId5"/>
    <p:sldId id="376" r:id="rId6"/>
    <p:sldId id="385" r:id="rId7"/>
    <p:sldId id="448" r:id="rId8"/>
    <p:sldId id="387" r:id="rId9"/>
    <p:sldId id="405" r:id="rId10"/>
    <p:sldId id="390" r:id="rId11"/>
    <p:sldId id="393" r:id="rId12"/>
    <p:sldId id="416" r:id="rId13"/>
    <p:sldId id="417" r:id="rId14"/>
    <p:sldId id="398" r:id="rId15"/>
    <p:sldId id="399" r:id="rId16"/>
    <p:sldId id="406" r:id="rId17"/>
    <p:sldId id="424" r:id="rId18"/>
    <p:sldId id="428" r:id="rId19"/>
    <p:sldId id="429" r:id="rId20"/>
    <p:sldId id="401" r:id="rId21"/>
    <p:sldId id="397" r:id="rId22"/>
    <p:sldId id="402" r:id="rId23"/>
    <p:sldId id="400" r:id="rId24"/>
    <p:sldId id="427" r:id="rId25"/>
    <p:sldId id="349" r:id="rId26"/>
    <p:sldId id="413" r:id="rId27"/>
    <p:sldId id="443" r:id="rId28"/>
    <p:sldId id="444" r:id="rId29"/>
    <p:sldId id="418" r:id="rId30"/>
    <p:sldId id="420" r:id="rId31"/>
    <p:sldId id="442" r:id="rId32"/>
    <p:sldId id="419" r:id="rId33"/>
    <p:sldId id="433" r:id="rId34"/>
    <p:sldId id="363" r:id="rId35"/>
    <p:sldId id="441" r:id="rId36"/>
    <p:sldId id="435" r:id="rId37"/>
    <p:sldId id="411" r:id="rId38"/>
    <p:sldId id="412" r:id="rId39"/>
    <p:sldId id="436" r:id="rId40"/>
    <p:sldId id="446" r:id="rId41"/>
    <p:sldId id="447" r:id="rId42"/>
    <p:sldId id="403" r:id="rId43"/>
    <p:sldId id="440" r:id="rId44"/>
    <p:sldId id="423" r:id="rId45"/>
    <p:sldId id="322" r:id="rId46"/>
    <p:sldId id="362" r:id="rId47"/>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6917"/>
    <a:srgbClr val="196F71"/>
    <a:srgbClr val="CC9900"/>
    <a:srgbClr val="EEC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82248" autoAdjust="0"/>
  </p:normalViewPr>
  <p:slideViewPr>
    <p:cSldViewPr>
      <p:cViewPr varScale="1">
        <p:scale>
          <a:sx n="61" d="100"/>
          <a:sy n="61" d="100"/>
        </p:scale>
        <p:origin x="1290"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4080"/>
    </p:cViewPr>
  </p:sorterViewPr>
  <p:notesViewPr>
    <p:cSldViewPr>
      <p:cViewPr varScale="1">
        <p:scale>
          <a:sx n="85" d="100"/>
          <a:sy n="85" d="100"/>
        </p:scale>
        <p:origin x="2190" y="96"/>
      </p:cViewPr>
      <p:guideLst>
        <p:guide orient="horz" pos="2932"/>
        <p:guide pos="221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56"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9.2446459196614844E-2"/>
          <c:y val="2.7946469806971401E-2"/>
          <c:w val="0.88660798149489495"/>
          <c:h val="0.86734061468123003"/>
        </c:manualLayout>
      </c:layout>
      <c:barChart>
        <c:barDir val="col"/>
        <c:grouping val="stacked"/>
        <c:varyColors val="0"/>
        <c:ser>
          <c:idx val="0"/>
          <c:order val="0"/>
          <c:tx>
            <c:strRef>
              <c:f>Sheet1!$B$1</c:f>
              <c:strCache>
                <c:ptCount val="1"/>
                <c:pt idx="0">
                  <c:v>net income after taxes</c:v>
                </c:pt>
              </c:strCache>
            </c:strRef>
          </c:tx>
          <c:spPr>
            <a:solidFill>
              <a:schemeClr val="accent2"/>
            </a:solidFill>
            <a:ln>
              <a:no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3-6C64-471C-8F81-661FDB8A1ABC}"/>
              </c:ext>
            </c:extLst>
          </c:dPt>
          <c:dPt>
            <c:idx val="1"/>
            <c:invertIfNegative val="0"/>
            <c:bubble3D val="0"/>
            <c:extLst xmlns:c16r2="http://schemas.microsoft.com/office/drawing/2015/06/chart">
              <c:ext xmlns:c16="http://schemas.microsoft.com/office/drawing/2014/chart" uri="{C3380CC4-5D6E-409C-BE32-E72D297353CC}">
                <c16:uniqueId val="{00000004-6C64-471C-8F81-661FDB8A1ABC}"/>
              </c:ext>
            </c:extLst>
          </c:dPt>
          <c:dPt>
            <c:idx val="2"/>
            <c:invertIfNegative val="0"/>
            <c:bubble3D val="0"/>
            <c:extLst xmlns:c16r2="http://schemas.microsoft.com/office/drawing/2015/06/chart">
              <c:ext xmlns:c16="http://schemas.microsoft.com/office/drawing/2014/chart" uri="{C3380CC4-5D6E-409C-BE32-E72D297353CC}">
                <c16:uniqueId val="{00000001-6C64-471C-8F81-661FDB8A1ABC}"/>
              </c:ext>
            </c:extLst>
          </c:dPt>
          <c:dPt>
            <c:idx val="3"/>
            <c:invertIfNegative val="0"/>
            <c:bubble3D val="0"/>
            <c:extLst xmlns:c16r2="http://schemas.microsoft.com/office/drawing/2015/06/chart">
              <c:ext xmlns:c16="http://schemas.microsoft.com/office/drawing/2014/chart" uri="{C3380CC4-5D6E-409C-BE32-E72D297353CC}">
                <c16:uniqueId val="{00000005-6C64-471C-8F81-661FDB8A1ABC}"/>
              </c:ext>
            </c:extLst>
          </c:dPt>
          <c:dPt>
            <c:idx val="4"/>
            <c:invertIfNegative val="0"/>
            <c:bubble3D val="0"/>
            <c:extLst xmlns:c16r2="http://schemas.microsoft.com/office/drawing/2015/06/chart">
              <c:ext xmlns:c16="http://schemas.microsoft.com/office/drawing/2014/chart" uri="{C3380CC4-5D6E-409C-BE32-E72D297353CC}">
                <c16:uniqueId val="{00000006-6C64-471C-8F81-661FDB8A1ABC}"/>
              </c:ext>
            </c:extLst>
          </c:dPt>
          <c:dPt>
            <c:idx val="5"/>
            <c:invertIfNegative val="0"/>
            <c:bubble3D val="0"/>
            <c:extLst xmlns:c16r2="http://schemas.microsoft.com/office/drawing/2015/06/chart">
              <c:ext xmlns:c16="http://schemas.microsoft.com/office/drawing/2014/chart" uri="{C3380CC4-5D6E-409C-BE32-E72D297353CC}">
                <c16:uniqueId val="{00000007-6C64-471C-8F81-661FDB8A1ABC}"/>
              </c:ext>
            </c:extLst>
          </c:dPt>
          <c:dPt>
            <c:idx val="6"/>
            <c:invertIfNegative val="0"/>
            <c:bubble3D val="0"/>
            <c:extLst xmlns:c16r2="http://schemas.microsoft.com/office/drawing/2015/06/chart">
              <c:ext xmlns:c16="http://schemas.microsoft.com/office/drawing/2014/chart" uri="{C3380CC4-5D6E-409C-BE32-E72D297353CC}">
                <c16:uniqueId val="{00000004-C0F4-4DB2-A308-D8DBC4180399}"/>
              </c:ext>
            </c:extLst>
          </c:dPt>
          <c:dPt>
            <c:idx val="7"/>
            <c:invertIfNegative val="0"/>
            <c:bubble3D val="0"/>
            <c:extLst xmlns:c16r2="http://schemas.microsoft.com/office/drawing/2015/06/chart">
              <c:ext xmlns:c16="http://schemas.microsoft.com/office/drawing/2014/chart" uri="{C3380CC4-5D6E-409C-BE32-E72D297353CC}">
                <c16:uniqueId val="{00000005-C0F4-4DB2-A308-D8DBC4180399}"/>
              </c:ext>
            </c:extLst>
          </c:dPt>
          <c:dPt>
            <c:idx val="8"/>
            <c:invertIfNegative val="0"/>
            <c:bubble3D val="0"/>
            <c:extLst xmlns:c16r2="http://schemas.microsoft.com/office/drawing/2015/06/chart">
              <c:ext xmlns:c16="http://schemas.microsoft.com/office/drawing/2014/chart" uri="{C3380CC4-5D6E-409C-BE32-E72D297353CC}">
                <c16:uniqueId val="{00000000-6C64-471C-8F81-661FDB8A1ABC}"/>
              </c:ext>
            </c:extLst>
          </c:dPt>
          <c:dPt>
            <c:idx val="9"/>
            <c:invertIfNegative val="0"/>
            <c:bubble3D val="0"/>
            <c:extLst xmlns:c16r2="http://schemas.microsoft.com/office/drawing/2015/06/chart">
              <c:ext xmlns:c16="http://schemas.microsoft.com/office/drawing/2014/chart" uri="{C3380CC4-5D6E-409C-BE32-E72D297353CC}">
                <c16:uniqueId val="{00000002-6C64-471C-8F81-661FDB8A1ABC}"/>
              </c:ext>
            </c:extLst>
          </c:dPt>
          <c:dPt>
            <c:idx val="10"/>
            <c:invertIfNegative val="0"/>
            <c:bubble3D val="0"/>
            <c:extLst xmlns:c16r2="http://schemas.microsoft.com/office/drawing/2015/06/chart">
              <c:ext xmlns:c16="http://schemas.microsoft.com/office/drawing/2014/chart" uri="{C3380CC4-5D6E-409C-BE32-E72D297353CC}">
                <c16:uniqueId val="{00000006-C0F4-4DB2-A308-D8DBC4180399}"/>
              </c:ext>
            </c:extLst>
          </c:dPt>
          <c:dPt>
            <c:idx val="23"/>
            <c:invertIfNegative val="0"/>
            <c:bubble3D val="0"/>
            <c:extLst xmlns:c16r2="http://schemas.microsoft.com/office/drawing/2015/06/chart">
              <c:ext xmlns:c16="http://schemas.microsoft.com/office/drawing/2014/chart" uri="{C3380CC4-5D6E-409C-BE32-E72D297353CC}">
                <c16:uniqueId val="{00000000-AC74-493F-90D3-7BC3CBDAB987}"/>
              </c:ext>
            </c:extLst>
          </c:dPt>
          <c:dPt>
            <c:idx val="25"/>
            <c:invertIfNegative val="0"/>
            <c:bubble3D val="0"/>
            <c:extLst xmlns:c16r2="http://schemas.microsoft.com/office/drawing/2015/06/chart">
              <c:ext xmlns:c16="http://schemas.microsoft.com/office/drawing/2014/chart" uri="{C3380CC4-5D6E-409C-BE32-E72D297353CC}">
                <c16:uniqueId val="{00000001-AC74-493F-90D3-7BC3CBDAB987}"/>
              </c:ext>
            </c:extLst>
          </c:dPt>
          <c:dPt>
            <c:idx val="26"/>
            <c:invertIfNegative val="0"/>
            <c:bubble3D val="0"/>
            <c:extLst xmlns:c16r2="http://schemas.microsoft.com/office/drawing/2015/06/chart">
              <c:ext xmlns:c16="http://schemas.microsoft.com/office/drawing/2014/chart" uri="{C3380CC4-5D6E-409C-BE32-E72D297353CC}">
                <c16:uniqueId val="{00000003-AC74-493F-90D3-7BC3CBDAB987}"/>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shade val="95000"/>
                          <a:satMod val="105000"/>
                        </a:schemeClr>
                      </a:solidFill>
                      <a:prstDash val="solid"/>
                      <a:round/>
                    </a:ln>
                    <a:effectLst/>
                  </c:spPr>
                </c15:leaderLines>
              </c:ext>
            </c:extLst>
          </c:dLbls>
          <c:cat>
            <c:strRef>
              <c:f>Sheet1!$A$2:$A$12</c:f>
              <c:strCache>
                <c:ptCount val="11"/>
                <c:pt idx="0">
                  <c:v>07</c:v>
                </c:pt>
                <c:pt idx="1">
                  <c:v>08</c:v>
                </c:pt>
                <c:pt idx="2">
                  <c:v>09</c:v>
                </c:pt>
                <c:pt idx="3">
                  <c:v>10</c:v>
                </c:pt>
                <c:pt idx="4">
                  <c:v>11</c:v>
                </c:pt>
                <c:pt idx="5">
                  <c:v>12</c:v>
                </c:pt>
                <c:pt idx="6">
                  <c:v>13</c:v>
                </c:pt>
                <c:pt idx="7">
                  <c:v>14</c:v>
                </c:pt>
                <c:pt idx="8">
                  <c:v>15</c:v>
                </c:pt>
                <c:pt idx="9">
                  <c:v>16</c:v>
                </c:pt>
                <c:pt idx="10">
                  <c:v>17</c:v>
                </c:pt>
              </c:strCache>
            </c:strRef>
          </c:cat>
          <c:val>
            <c:numRef>
              <c:f>Sheet1!$B$2:$B$12</c:f>
              <c:numCache>
                <c:formatCode>"$"#,##0.0</c:formatCode>
                <c:ptCount val="11"/>
                <c:pt idx="0">
                  <c:v>18.899999999999999</c:v>
                </c:pt>
                <c:pt idx="1">
                  <c:v>9.4</c:v>
                </c:pt>
                <c:pt idx="2">
                  <c:v>-1.5</c:v>
                </c:pt>
                <c:pt idx="3">
                  <c:v>10</c:v>
                </c:pt>
                <c:pt idx="4">
                  <c:v>8.6</c:v>
                </c:pt>
                <c:pt idx="5">
                  <c:v>10.8</c:v>
                </c:pt>
                <c:pt idx="6">
                  <c:v>15.1</c:v>
                </c:pt>
                <c:pt idx="7">
                  <c:v>14.3</c:v>
                </c:pt>
                <c:pt idx="8">
                  <c:v>18.899999999999999</c:v>
                </c:pt>
                <c:pt idx="9">
                  <c:v>13.8</c:v>
                </c:pt>
                <c:pt idx="10">
                  <c:v>7.7</c:v>
                </c:pt>
              </c:numCache>
            </c:numRef>
          </c:val>
          <c:extLst xmlns:c16r2="http://schemas.microsoft.com/office/drawing/2015/06/chart">
            <c:ext xmlns:c16="http://schemas.microsoft.com/office/drawing/2014/chart" uri="{C3380CC4-5D6E-409C-BE32-E72D297353CC}">
              <c16:uniqueId val="{00000004-AC74-493F-90D3-7BC3CBDAB987}"/>
            </c:ext>
          </c:extLst>
        </c:ser>
        <c:dLbls>
          <c:dLblPos val="ctr"/>
          <c:showLegendKey val="0"/>
          <c:showVal val="1"/>
          <c:showCatName val="0"/>
          <c:showSerName val="0"/>
          <c:showPercent val="0"/>
          <c:showBubbleSize val="0"/>
        </c:dLbls>
        <c:gapWidth val="50"/>
        <c:overlap val="100"/>
        <c:axId val="75065032"/>
        <c:axId val="75063856"/>
      </c:barChart>
      <c:catAx>
        <c:axId val="75065032"/>
        <c:scaling>
          <c:orientation val="minMax"/>
        </c:scaling>
        <c:delete val="0"/>
        <c:axPos val="b"/>
        <c:numFmt formatCode="General" sourceLinked="0"/>
        <c:majorTickMark val="out"/>
        <c:minorTickMark val="none"/>
        <c:tickLblPos val="low"/>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75063856"/>
        <c:crosses val="autoZero"/>
        <c:auto val="1"/>
        <c:lblAlgn val="ctr"/>
        <c:lblOffset val="100"/>
        <c:noMultiLvlLbl val="0"/>
      </c:catAx>
      <c:valAx>
        <c:axId val="75063856"/>
        <c:scaling>
          <c:orientation val="minMax"/>
          <c:max val="20"/>
          <c:min val="-2"/>
        </c:scaling>
        <c:delete val="0"/>
        <c:axPos val="l"/>
        <c:majorGridlines>
          <c:spPr>
            <a:ln w="9525" cap="flat" cmpd="sng" algn="ctr">
              <a:solidFill>
                <a:schemeClr val="tx1">
                  <a:tint val="75000"/>
                  <a:shade val="95000"/>
                  <a:satMod val="105000"/>
                </a:schemeClr>
              </a:solidFill>
              <a:prstDash val="solid"/>
              <a:round/>
            </a:ln>
            <a:effectLst/>
          </c:spPr>
        </c:majorGridlines>
        <c:numFmt formatCode="&quot;$&quot;#,##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75065032"/>
        <c:crosses val="autoZero"/>
        <c:crossBetween val="between"/>
        <c:majorUnit val="2"/>
        <c:minorUnit val="0.01"/>
      </c:valAx>
      <c:spPr>
        <a:noFill/>
        <a:ln>
          <a:noFill/>
        </a:ln>
        <a:effectLst/>
      </c:spPr>
    </c:plotArea>
    <c:plotVisOnly val="1"/>
    <c:dispBlanksAs val="gap"/>
    <c:showDLblsOverMax val="0"/>
  </c:chart>
  <c:spPr>
    <a:noFill/>
    <a:ln w="9525" cap="flat" cmpd="sng" algn="ctr">
      <a:noFill/>
      <a:prstDash val="solid"/>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solidFill>
                  <a:schemeClr val="bg1"/>
                </a:solidFill>
              </a:rPr>
              <a:t>Category 1</a:t>
            </a:r>
          </a:p>
        </c:rich>
      </c:tx>
      <c:layout/>
      <c:overlay val="0"/>
    </c:title>
    <c:autoTitleDeleted val="0"/>
    <c:plotArea>
      <c:layout>
        <c:manualLayout>
          <c:layoutTarget val="inner"/>
          <c:xMode val="edge"/>
          <c:yMode val="edge"/>
          <c:x val="3.5663696338605319E-2"/>
          <c:y val="4.7876946593203504E-2"/>
          <c:w val="0.93138277568444716"/>
          <c:h val="0.73773810627874703"/>
        </c:manualLayout>
      </c:layout>
      <c:barChart>
        <c:barDir val="col"/>
        <c:grouping val="clustered"/>
        <c:varyColors val="0"/>
        <c:ser>
          <c:idx val="0"/>
          <c:order val="0"/>
          <c:tx>
            <c:strRef>
              <c:f>Sheet1!$A$2</c:f>
              <c:strCache>
                <c:ptCount val="1"/>
                <c:pt idx="0">
                  <c:v>Category 1</c:v>
                </c:pt>
              </c:strCache>
            </c:strRef>
          </c:tx>
          <c:spPr>
            <a:solidFill>
              <a:schemeClr val="accent1"/>
            </a:solidFill>
            <a:ln w="50800"/>
          </c:spPr>
          <c:invertIfNegative val="0"/>
          <c:dPt>
            <c:idx val="14"/>
            <c:invertIfNegative val="0"/>
            <c:bubble3D val="0"/>
            <c:extLst xmlns:c16r2="http://schemas.microsoft.com/office/drawing/2015/06/chart">
              <c:ext xmlns:c16="http://schemas.microsoft.com/office/drawing/2014/chart" uri="{C3380CC4-5D6E-409C-BE32-E72D297353CC}">
                <c16:uniqueId val="{00000000-415E-48CE-9FA0-D701675EEC6A}"/>
              </c:ext>
            </c:extLst>
          </c:dPt>
          <c:dPt>
            <c:idx val="15"/>
            <c:invertIfNegative val="0"/>
            <c:bubble3D val="0"/>
            <c:spPr>
              <a:solidFill>
                <a:srgbClr val="002060"/>
              </a:solidFill>
              <a:ln w="50800"/>
            </c:spPr>
            <c:extLst xmlns:c16r2="http://schemas.microsoft.com/office/drawing/2015/06/chart">
              <c:ext xmlns:c16="http://schemas.microsoft.com/office/drawing/2014/chart" uri="{C3380CC4-5D6E-409C-BE32-E72D297353CC}">
                <c16:uniqueId val="{00000002-415E-48CE-9FA0-D701675EEC6A}"/>
              </c:ext>
            </c:extLst>
          </c:dPt>
          <c:dLbls>
            <c:numFmt formatCode="&quot;$&quot;#,##0.0" sourceLinked="0"/>
            <c:spPr>
              <a:noFill/>
              <a:ln>
                <a:noFill/>
              </a:ln>
              <a:effectLst/>
            </c:spPr>
            <c:txPr>
              <a:bodyPr wrap="square" lIns="38100" tIns="19050" rIns="38100" bIns="19050" anchor="ctr">
                <a:spAutoFit/>
              </a:bodyPr>
              <a:lstStyle/>
              <a:p>
                <a:pPr>
                  <a:defRPr sz="1400">
                    <a:solidFill>
                      <a:schemeClr val="tx2"/>
                    </a:solidFill>
                    <a:latin typeface="+mj-lt"/>
                    <a:cs typeface="Times New Roman" pitchFamily="18"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Sheet1!$B$1:$Q$1</c:f>
              <c:strCache>
                <c:ptCount val="16"/>
                <c:pt idx="0">
                  <c:v>00</c:v>
                </c:pt>
                <c:pt idx="1">
                  <c:v>01</c:v>
                </c:pt>
                <c:pt idx="2">
                  <c:v>02</c:v>
                </c:pt>
                <c:pt idx="3">
                  <c:v>03</c:v>
                </c:pt>
                <c:pt idx="4">
                  <c:v>04</c:v>
                </c:pt>
                <c:pt idx="5">
                  <c:v>05</c:v>
                </c:pt>
                <c:pt idx="6">
                  <c:v>06</c:v>
                </c:pt>
                <c:pt idx="7">
                  <c:v>07</c:v>
                </c:pt>
                <c:pt idx="8">
                  <c:v>08</c:v>
                </c:pt>
                <c:pt idx="9">
                  <c:v>9</c:v>
                </c:pt>
                <c:pt idx="10">
                  <c:v>10</c:v>
                </c:pt>
                <c:pt idx="11">
                  <c:v>11</c:v>
                </c:pt>
                <c:pt idx="12">
                  <c:v>12</c:v>
                </c:pt>
                <c:pt idx="13">
                  <c:v>13</c:v>
                </c:pt>
                <c:pt idx="14">
                  <c:v>14</c:v>
                </c:pt>
                <c:pt idx="15">
                  <c:v>16*</c:v>
                </c:pt>
              </c:strCache>
            </c:strRef>
          </c:cat>
          <c:val>
            <c:numRef>
              <c:f>Sheet1!$B$2:$Q$2</c:f>
              <c:numCache>
                <c:formatCode>"$"#,##0.00_);[Red]\("$"#,##0.00\)</c:formatCode>
                <c:ptCount val="16"/>
                <c:pt idx="0">
                  <c:v>38.9</c:v>
                </c:pt>
                <c:pt idx="1">
                  <c:v>37.1</c:v>
                </c:pt>
                <c:pt idx="2">
                  <c:v>36.700000000000003</c:v>
                </c:pt>
                <c:pt idx="3">
                  <c:v>38.700000000000003</c:v>
                </c:pt>
                <c:pt idx="4">
                  <c:v>39.6</c:v>
                </c:pt>
                <c:pt idx="5">
                  <c:v>49.5</c:v>
                </c:pt>
                <c:pt idx="6">
                  <c:v>52.3</c:v>
                </c:pt>
                <c:pt idx="7">
                  <c:v>54.6</c:v>
                </c:pt>
                <c:pt idx="8">
                  <c:v>51.2</c:v>
                </c:pt>
                <c:pt idx="9">
                  <c:v>47.1</c:v>
                </c:pt>
                <c:pt idx="10">
                  <c:v>47.57</c:v>
                </c:pt>
                <c:pt idx="11">
                  <c:v>49.19</c:v>
                </c:pt>
                <c:pt idx="12">
                  <c:v>48.01</c:v>
                </c:pt>
                <c:pt idx="13">
                  <c:v>47.34</c:v>
                </c:pt>
                <c:pt idx="14">
                  <c:v>46.15</c:v>
                </c:pt>
                <c:pt idx="15">
                  <c:v>43.57</c:v>
                </c:pt>
              </c:numCache>
            </c:numRef>
          </c:val>
          <c:extLst xmlns:c16r2="http://schemas.microsoft.com/office/drawing/2015/06/chart">
            <c:ext xmlns:c16="http://schemas.microsoft.com/office/drawing/2014/chart" uri="{C3380CC4-5D6E-409C-BE32-E72D297353CC}">
              <c16:uniqueId val="{00000003-415E-48CE-9FA0-D701675EEC6A}"/>
            </c:ext>
          </c:extLst>
        </c:ser>
        <c:dLbls>
          <c:showLegendKey val="0"/>
          <c:showVal val="0"/>
          <c:showCatName val="0"/>
          <c:showSerName val="0"/>
          <c:showPercent val="0"/>
          <c:showBubbleSize val="0"/>
        </c:dLbls>
        <c:gapWidth val="69"/>
        <c:axId val="617400544"/>
        <c:axId val="617399368"/>
      </c:barChart>
      <c:catAx>
        <c:axId val="617400544"/>
        <c:scaling>
          <c:orientation val="minMax"/>
        </c:scaling>
        <c:delete val="0"/>
        <c:axPos val="b"/>
        <c:numFmt formatCode="General" sourceLinked="0"/>
        <c:majorTickMark val="none"/>
        <c:minorTickMark val="none"/>
        <c:tickLblPos val="nextTo"/>
        <c:spPr>
          <a:ln>
            <a:noFill/>
          </a:ln>
        </c:spPr>
        <c:txPr>
          <a:bodyPr/>
          <a:lstStyle/>
          <a:p>
            <a:pPr>
              <a:defRPr sz="1400" b="0" i="0" baseline="0">
                <a:solidFill>
                  <a:schemeClr val="tx2"/>
                </a:solidFill>
                <a:latin typeface="+mj-lt"/>
                <a:cs typeface="Times New Roman" pitchFamily="18" charset="0"/>
              </a:defRPr>
            </a:pPr>
            <a:endParaRPr lang="en-US"/>
          </a:p>
        </c:txPr>
        <c:crossAx val="617399368"/>
        <c:crosses val="autoZero"/>
        <c:auto val="1"/>
        <c:lblAlgn val="ctr"/>
        <c:lblOffset val="100"/>
        <c:noMultiLvlLbl val="0"/>
      </c:catAx>
      <c:valAx>
        <c:axId val="617399368"/>
        <c:scaling>
          <c:orientation val="minMax"/>
          <c:max val="60"/>
          <c:min val="30"/>
        </c:scaling>
        <c:delete val="0"/>
        <c:axPos val="l"/>
        <c:numFmt formatCode="#,##0" sourceLinked="0"/>
        <c:majorTickMark val="none"/>
        <c:minorTickMark val="none"/>
        <c:tickLblPos val="nextTo"/>
        <c:spPr>
          <a:ln>
            <a:noFill/>
          </a:ln>
        </c:spPr>
        <c:txPr>
          <a:bodyPr/>
          <a:lstStyle/>
          <a:p>
            <a:pPr>
              <a:defRPr sz="1400" b="0" i="0" baseline="0">
                <a:solidFill>
                  <a:schemeClr val="tx2"/>
                </a:solidFill>
                <a:latin typeface="+mj-lt"/>
                <a:cs typeface="Times New Roman" pitchFamily="18" charset="0"/>
              </a:defRPr>
            </a:pPr>
            <a:endParaRPr lang="en-US"/>
          </a:p>
        </c:txPr>
        <c:crossAx val="617400544"/>
        <c:crosses val="autoZero"/>
        <c:crossBetween val="between"/>
        <c:majorUnit val="10"/>
        <c:minorUnit val="10"/>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711557936581412"/>
          <c:y val="6.3205436310202534E-2"/>
          <c:w val="0.87717749873884598"/>
          <c:h val="0.77707384055627859"/>
        </c:manualLayout>
      </c:layout>
      <c:lineChart>
        <c:grouping val="standard"/>
        <c:varyColors val="0"/>
        <c:ser>
          <c:idx val="0"/>
          <c:order val="0"/>
          <c:tx>
            <c:v>NPW Growth</c:v>
          </c:tx>
          <c:spPr>
            <a:ln w="76200"/>
          </c:spPr>
          <c:marker>
            <c:symbol val="none"/>
          </c:marker>
          <c:dPt>
            <c:idx val="17"/>
            <c:bubble3D val="0"/>
            <c:extLst xmlns:c16r2="http://schemas.microsoft.com/office/drawing/2015/06/chart">
              <c:ext xmlns:c16="http://schemas.microsoft.com/office/drawing/2014/chart" uri="{C3380CC4-5D6E-409C-BE32-E72D297353CC}">
                <c16:uniqueId val="{00000003-AFFB-4A8B-8A2F-0E1ECFEFC1D7}"/>
              </c:ext>
            </c:extLst>
          </c:dPt>
          <c:dPt>
            <c:idx val="18"/>
            <c:bubble3D val="0"/>
            <c:extLst xmlns:c16r2="http://schemas.microsoft.com/office/drawing/2015/06/chart">
              <c:ext xmlns:c16="http://schemas.microsoft.com/office/drawing/2014/chart" uri="{C3380CC4-5D6E-409C-BE32-E72D297353CC}">
                <c16:uniqueId val="{00000001-AFFB-4A8B-8A2F-0E1ECFEFC1D7}"/>
              </c:ext>
            </c:extLst>
          </c:dPt>
          <c:dPt>
            <c:idx val="37"/>
            <c:bubble3D val="0"/>
            <c:spPr>
              <a:ln w="76200">
                <a:solidFill>
                  <a:schemeClr val="accent6"/>
                </a:solidFill>
              </a:ln>
            </c:spPr>
            <c:extLst xmlns:c16r2="http://schemas.microsoft.com/office/drawing/2015/06/chart">
              <c:ext xmlns:c16="http://schemas.microsoft.com/office/drawing/2014/chart" uri="{C3380CC4-5D6E-409C-BE32-E72D297353CC}">
                <c16:uniqueId val="{00000003-A171-4298-8DB5-CF288B9252B6}"/>
              </c:ext>
            </c:extLst>
          </c:dPt>
          <c:dPt>
            <c:idx val="38"/>
            <c:bubble3D val="0"/>
            <c:spPr>
              <a:ln w="76200">
                <a:solidFill>
                  <a:schemeClr val="accent6"/>
                </a:solidFill>
              </a:ln>
            </c:spPr>
            <c:extLst xmlns:c16r2="http://schemas.microsoft.com/office/drawing/2015/06/chart">
              <c:ext xmlns:c16="http://schemas.microsoft.com/office/drawing/2014/chart" uri="{C3380CC4-5D6E-409C-BE32-E72D297353CC}">
                <c16:uniqueId val="{00000005-A171-4298-8DB5-CF288B9252B6}"/>
              </c:ext>
            </c:extLst>
          </c:dPt>
          <c:dPt>
            <c:idx val="39"/>
            <c:bubble3D val="0"/>
            <c:spPr>
              <a:ln w="76200">
                <a:solidFill>
                  <a:schemeClr val="accent6"/>
                </a:solidFill>
              </a:ln>
            </c:spPr>
            <c:extLst xmlns:c16r2="http://schemas.microsoft.com/office/drawing/2015/06/chart">
              <c:ext xmlns:c16="http://schemas.microsoft.com/office/drawing/2014/chart" uri="{C3380CC4-5D6E-409C-BE32-E72D297353CC}">
                <c16:uniqueId val="{00000007-A171-4298-8DB5-CF288B9252B6}"/>
              </c:ext>
            </c:extLst>
          </c:dPt>
          <c:dLbls>
            <c:dLbl>
              <c:idx val="0"/>
              <c:delete val="1"/>
              <c:extLst xmlns:c16r2="http://schemas.microsoft.com/office/drawing/2015/06/chart">
                <c:ext xmlns:c16="http://schemas.microsoft.com/office/drawing/2014/chart" uri="{C3380CC4-5D6E-409C-BE32-E72D297353CC}">
                  <c16:uniqueId val="{00000014-7C3C-47B5-9969-2359135FD70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13-7C3C-47B5-9969-2359135FD70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12-7C3C-47B5-9969-2359135FD70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11-7C3C-47B5-9969-2359135FD70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10-7C3C-47B5-9969-2359135FD708}"/>
                </c:ext>
                <c:ext xmlns:c15="http://schemas.microsoft.com/office/drawing/2012/chart" uri="{CE6537A1-D6FC-4f65-9D91-7224C49458BB}"/>
              </c:extLst>
            </c:dLbl>
            <c:dLbl>
              <c:idx val="5"/>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C3C-47B5-9969-2359135FD708}"/>
                </c:ext>
                <c:ext xmlns:c15="http://schemas.microsoft.com/office/drawing/2012/chart" uri="{CE6537A1-D6FC-4f65-9D91-7224C49458BB}">
                  <c15:layout/>
                </c:ext>
              </c:extLst>
            </c:dLbl>
            <c:dLbl>
              <c:idx val="6"/>
              <c:layout/>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7C3C-47B5-9969-2359135FD708}"/>
                </c:ext>
                <c:ext xmlns:c15="http://schemas.microsoft.com/office/drawing/2012/chart" uri="{CE6537A1-D6FC-4f65-9D91-7224C49458BB}">
                  <c15:layout/>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chemeClr val="tx1"/>
                    </a:solidFill>
                    <a:latin typeface="+mn-lt"/>
                    <a:ea typeface="+mn-ea"/>
                    <a:cs typeface="+mn-cs"/>
                  </a:defRPr>
                </a:pPr>
                <a:endParaRPr lang="en-US"/>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Sheet1!$AA$1:$AJ$1</c:f>
              <c:strCache>
                <c:ptCount val="10"/>
                <c:pt idx="0">
                  <c:v>07</c:v>
                </c:pt>
                <c:pt idx="1">
                  <c:v>08</c:v>
                </c:pt>
                <c:pt idx="2">
                  <c:v>09</c:v>
                </c:pt>
                <c:pt idx="3">
                  <c:v>10</c:v>
                </c:pt>
                <c:pt idx="4">
                  <c:v>11</c:v>
                </c:pt>
                <c:pt idx="5">
                  <c:v>12</c:v>
                </c:pt>
                <c:pt idx="6">
                  <c:v>13</c:v>
                </c:pt>
                <c:pt idx="7">
                  <c:v>14</c:v>
                </c:pt>
                <c:pt idx="8">
                  <c:v>15</c:v>
                </c:pt>
                <c:pt idx="9">
                  <c:v>16</c:v>
                </c:pt>
              </c:strCache>
            </c:strRef>
          </c:cat>
          <c:val>
            <c:numRef>
              <c:f>Sheet1!$AA$2:$AJ$2</c:f>
              <c:numCache>
                <c:formatCode>0.0%</c:formatCode>
                <c:ptCount val="10"/>
                <c:pt idx="0">
                  <c:v>-7.0000000000000001E-3</c:v>
                </c:pt>
                <c:pt idx="1">
                  <c:v>-0.02</c:v>
                </c:pt>
                <c:pt idx="2">
                  <c:v>-4.2000000000000003E-2</c:v>
                </c:pt>
                <c:pt idx="3">
                  <c:v>8.9999999999999993E-3</c:v>
                </c:pt>
                <c:pt idx="4">
                  <c:v>3.3000000000000002E-2</c:v>
                </c:pt>
                <c:pt idx="5">
                  <c:v>4.2999999999999997E-2</c:v>
                </c:pt>
                <c:pt idx="6">
                  <c:v>4.5999999999999999E-2</c:v>
                </c:pt>
                <c:pt idx="7">
                  <c:v>4.1000000000000002E-2</c:v>
                </c:pt>
                <c:pt idx="8">
                  <c:v>3.4000000000000002E-2</c:v>
                </c:pt>
                <c:pt idx="9">
                  <c:v>2.7E-2</c:v>
                </c:pt>
              </c:numCache>
            </c:numRef>
          </c:val>
          <c:smooth val="0"/>
          <c:extLst xmlns:c16r2="http://schemas.microsoft.com/office/drawing/2015/06/chart">
            <c:ext xmlns:c16="http://schemas.microsoft.com/office/drawing/2014/chart" uri="{C3380CC4-5D6E-409C-BE32-E72D297353CC}">
              <c16:uniqueId val="{00000004-AFFB-4A8B-8A2F-0E1ECFEFC1D7}"/>
            </c:ext>
          </c:extLst>
        </c:ser>
        <c:ser>
          <c:idx val="1"/>
          <c:order val="1"/>
          <c:tx>
            <c:v>GDP Growth</c:v>
          </c:tx>
          <c:spPr>
            <a:ln w="57150">
              <a:solidFill>
                <a:srgbClr val="00B050"/>
              </a:solidFill>
            </a:ln>
          </c:spPr>
          <c:marker>
            <c:symbol val="none"/>
          </c:marker>
          <c:dLbls>
            <c:dLbl>
              <c:idx val="0"/>
              <c:delete val="1"/>
              <c:extLst xmlns:c16r2="http://schemas.microsoft.com/office/drawing/2015/06/chart">
                <c:ext xmlns:c16="http://schemas.microsoft.com/office/drawing/2014/chart" uri="{C3380CC4-5D6E-409C-BE32-E72D297353CC}">
                  <c16:uniqueId val="{00000008-7C3C-47B5-9969-2359135FD708}"/>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9-7C3C-47B5-9969-2359135FD708}"/>
                </c:ext>
                <c:ext xmlns:c15="http://schemas.microsoft.com/office/drawing/2012/chart" uri="{CE6537A1-D6FC-4f65-9D91-7224C49458BB}"/>
              </c:extLst>
            </c:dLbl>
            <c:dLbl>
              <c:idx val="2"/>
              <c:delete val="1"/>
              <c:extLst xmlns:c16r2="http://schemas.microsoft.com/office/drawing/2015/06/chart">
                <c:ext xmlns:c16="http://schemas.microsoft.com/office/drawing/2014/chart" uri="{C3380CC4-5D6E-409C-BE32-E72D297353CC}">
                  <c16:uniqueId val="{0000000A-7C3C-47B5-9969-2359135FD708}"/>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B-7C3C-47B5-9969-2359135FD708}"/>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C-7C3C-47B5-9969-2359135FD708}"/>
                </c:ext>
                <c:ext xmlns:c15="http://schemas.microsoft.com/office/drawing/2012/chart" uri="{CE6537A1-D6FC-4f65-9D91-7224C49458BB}"/>
              </c:extLst>
            </c:dLbl>
            <c:dLbl>
              <c:idx val="5"/>
              <c:layout/>
              <c:dLblPos val="b"/>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7C3C-47B5-9969-2359135FD708}"/>
                </c:ex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1400" b="1"/>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ext>
            </c:extLst>
          </c:dLbls>
          <c:cat>
            <c:strRef>
              <c:f>Sheet1!$AA$1:$AJ$1</c:f>
              <c:strCache>
                <c:ptCount val="10"/>
                <c:pt idx="0">
                  <c:v>07</c:v>
                </c:pt>
                <c:pt idx="1">
                  <c:v>08</c:v>
                </c:pt>
                <c:pt idx="2">
                  <c:v>09</c:v>
                </c:pt>
                <c:pt idx="3">
                  <c:v>10</c:v>
                </c:pt>
                <c:pt idx="4">
                  <c:v>11</c:v>
                </c:pt>
                <c:pt idx="5">
                  <c:v>12</c:v>
                </c:pt>
                <c:pt idx="6">
                  <c:v>13</c:v>
                </c:pt>
                <c:pt idx="7">
                  <c:v>14</c:v>
                </c:pt>
                <c:pt idx="8">
                  <c:v>15</c:v>
                </c:pt>
                <c:pt idx="9">
                  <c:v>16</c:v>
                </c:pt>
              </c:strCache>
            </c:strRef>
          </c:cat>
          <c:val>
            <c:numRef>
              <c:f>Sheet1!$AA$3:$AJ$3</c:f>
              <c:numCache>
                <c:formatCode>0.0%</c:formatCode>
                <c:ptCount val="10"/>
                <c:pt idx="0">
                  <c:v>4.4869000000000006E-2</c:v>
                </c:pt>
                <c:pt idx="1">
                  <c:v>1.6646399999999999E-2</c:v>
                </c:pt>
                <c:pt idx="2">
                  <c:v>-2.0375600000000001E-2</c:v>
                </c:pt>
                <c:pt idx="3">
                  <c:v>3.7846700000000004E-2</c:v>
                </c:pt>
                <c:pt idx="4">
                  <c:v>3.6987800000000001E-2</c:v>
                </c:pt>
                <c:pt idx="5">
                  <c:v>4.1075100000000003E-2</c:v>
                </c:pt>
                <c:pt idx="6">
                  <c:v>3.3190299999999999E-2</c:v>
                </c:pt>
                <c:pt idx="7">
                  <c:v>4.2033399999999999E-2</c:v>
                </c:pt>
                <c:pt idx="8">
                  <c:v>3.69974E-2</c:v>
                </c:pt>
                <c:pt idx="9">
                  <c:v>2.9523299999999999E-2</c:v>
                </c:pt>
              </c:numCache>
            </c:numRef>
          </c:val>
          <c:smooth val="0"/>
          <c:extLst xmlns:c16r2="http://schemas.microsoft.com/office/drawing/2015/06/chart">
            <c:ext xmlns:c16="http://schemas.microsoft.com/office/drawing/2014/chart" uri="{C3380CC4-5D6E-409C-BE32-E72D297353CC}">
              <c16:uniqueId val="{00000000-EC78-449E-B6BF-C3007E9224EF}"/>
            </c:ext>
          </c:extLst>
        </c:ser>
        <c:dLbls>
          <c:showLegendKey val="0"/>
          <c:showVal val="0"/>
          <c:showCatName val="0"/>
          <c:showSerName val="0"/>
          <c:showPercent val="0"/>
          <c:showBubbleSize val="0"/>
        </c:dLbls>
        <c:smooth val="0"/>
        <c:axId val="620553792"/>
        <c:axId val="620550656"/>
      </c:lineChart>
      <c:catAx>
        <c:axId val="620553792"/>
        <c:scaling>
          <c:orientation val="minMax"/>
        </c:scaling>
        <c:delete val="0"/>
        <c:axPos val="b"/>
        <c:numFmt formatCode="0" sourceLinked="0"/>
        <c:majorTickMark val="out"/>
        <c:minorTickMark val="none"/>
        <c:tickLblPos val="low"/>
        <c:txPr>
          <a:bodyPr rot="0" vert="horz"/>
          <a:lstStyle/>
          <a:p>
            <a:pPr>
              <a:defRPr sz="1400"/>
            </a:pPr>
            <a:endParaRPr lang="en-US"/>
          </a:p>
        </c:txPr>
        <c:crossAx val="620550656"/>
        <c:crossesAt val="0"/>
        <c:auto val="1"/>
        <c:lblAlgn val="ctr"/>
        <c:lblOffset val="100"/>
        <c:tickLblSkip val="1"/>
        <c:tickMarkSkip val="1"/>
        <c:noMultiLvlLbl val="0"/>
      </c:catAx>
      <c:valAx>
        <c:axId val="620550656"/>
        <c:scaling>
          <c:orientation val="minMax"/>
          <c:max val="5.000000000000001E-2"/>
          <c:min val="-5.000000000000001E-2"/>
        </c:scaling>
        <c:delete val="0"/>
        <c:axPos val="l"/>
        <c:majorGridlines/>
        <c:numFmt formatCode="0%" sourceLinked="0"/>
        <c:majorTickMark val="out"/>
        <c:minorTickMark val="none"/>
        <c:tickLblPos val="nextTo"/>
        <c:txPr>
          <a:bodyPr/>
          <a:lstStyle/>
          <a:p>
            <a:pPr>
              <a:defRPr sz="1400"/>
            </a:pPr>
            <a:endParaRPr lang="en-US"/>
          </a:p>
        </c:txPr>
        <c:crossAx val="620553792"/>
        <c:crosses val="autoZero"/>
        <c:crossBetween val="between"/>
        <c:majorUnit val="1.0000000000000002E-2"/>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52520054704E-2"/>
          <c:w val="0.95592356609742501"/>
          <c:h val="0.83827493261455499"/>
        </c:manualLayout>
      </c:layout>
      <c:barChart>
        <c:barDir val="col"/>
        <c:grouping val="clustered"/>
        <c:varyColors val="0"/>
        <c:ser>
          <c:idx val="0"/>
          <c:order val="0"/>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xmlns:c16r2="http://schemas.microsoft.com/office/drawing/2015/06/char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xmlns:c16r2="http://schemas.microsoft.com/office/drawing/2015/06/char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xmlns:c16r2="http://schemas.microsoft.com/office/drawing/2015/06/char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xmlns:c16r2="http://schemas.microsoft.com/office/drawing/2015/06/char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xmlns:c16r2="http://schemas.microsoft.com/office/drawing/2015/06/chart">
              <c:ext xmlns:c16="http://schemas.microsoft.com/office/drawing/2014/chart" uri="{C3380CC4-5D6E-409C-BE32-E72D297353CC}">
                <c16:uniqueId val="{00000002-38CA-43DB-B667-FEF873C017BC}"/>
              </c:ext>
            </c:extLst>
          </c:dPt>
          <c:dPt>
            <c:idx val="11"/>
            <c:invertIfNegative val="0"/>
            <c:bubble3D val="0"/>
            <c:spPr>
              <a:solidFill>
                <a:schemeClr val="tx2"/>
              </a:solidFill>
            </c:spPr>
            <c:extLst xmlns:c16r2="http://schemas.microsoft.com/office/drawing/2015/06/chart">
              <c:ext xmlns:c16="http://schemas.microsoft.com/office/drawing/2014/chart" uri="{C3380CC4-5D6E-409C-BE32-E72D297353CC}">
                <c16:uniqueId val="{00000015-67FB-430E-A139-D18F8A7DCA95}"/>
              </c:ext>
            </c:extLst>
          </c:dPt>
          <c:dPt>
            <c:idx val="12"/>
            <c:invertIfNegative val="0"/>
            <c:bubble3D val="0"/>
            <c:spPr>
              <a:solidFill>
                <a:srgbClr val="337DBE"/>
              </a:solidFill>
            </c:spPr>
            <c:extLst xmlns:c16r2="http://schemas.microsoft.com/office/drawing/2015/06/chart">
              <c:ext xmlns:c16="http://schemas.microsoft.com/office/drawing/2014/chart" uri="{C3380CC4-5D6E-409C-BE32-E72D297353CC}">
                <c16:uniqueId val="{00000001-38CA-43DB-B667-FEF873C017BC}"/>
              </c:ext>
            </c:extLst>
          </c:dPt>
          <c:dPt>
            <c:idx val="14"/>
            <c:invertIfNegative val="0"/>
            <c:bubble3D val="0"/>
            <c:extLst xmlns:c16r2="http://schemas.microsoft.com/office/drawing/2015/06/chart">
              <c:ext xmlns:c16="http://schemas.microsoft.com/office/drawing/2014/chart" uri="{C3380CC4-5D6E-409C-BE32-E72D297353CC}">
                <c16:uniqueId val="{00000000-38CA-43DB-B667-FEF873C017BC}"/>
              </c:ext>
            </c:extLst>
          </c:dPt>
          <c:dLbls>
            <c:dLbl>
              <c:idx val="7"/>
              <c:numFmt formatCode="0.0" sourceLinked="0"/>
              <c:spPr/>
              <c:txPr>
                <a:bodyPr/>
                <a:lstStyle/>
                <a:p>
                  <a:pPr>
                    <a:defRPr sz="1200" b="1"/>
                  </a:pPr>
                  <a:endParaRPr lang="en-US"/>
                </a:p>
              </c:txPr>
              <c:dLblPos val="outEnd"/>
              <c:showLegendKey val="0"/>
              <c:showVal val="1"/>
              <c:showCatName val="0"/>
              <c:showSerName val="0"/>
              <c:showPercent val="0"/>
              <c:showBubbleSize val="0"/>
            </c:dLbl>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Sheet1!$A$1:$R$1</c:f>
              <c:strCache>
                <c:ptCount val="18"/>
                <c:pt idx="0">
                  <c:v>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Q1-17</c:v>
                </c:pt>
              </c:strCache>
            </c:strRef>
          </c:cat>
          <c:val>
            <c:numRef>
              <c:f>Sheet1!$A$2:$R$2</c:f>
              <c:numCache>
                <c:formatCode>General</c:formatCode>
                <c:ptCount val="18"/>
                <c:pt idx="0">
                  <c:v>110.1</c:v>
                </c:pt>
                <c:pt idx="1">
                  <c:v>115.8</c:v>
                </c:pt>
                <c:pt idx="2">
                  <c:v>107.5</c:v>
                </c:pt>
                <c:pt idx="3">
                  <c:v>100.1</c:v>
                </c:pt>
                <c:pt idx="4">
                  <c:v>98.4</c:v>
                </c:pt>
                <c:pt idx="5">
                  <c:v>100.8</c:v>
                </c:pt>
                <c:pt idx="6">
                  <c:v>92.6</c:v>
                </c:pt>
                <c:pt idx="7">
                  <c:v>95.7</c:v>
                </c:pt>
                <c:pt idx="8">
                  <c:v>101</c:v>
                </c:pt>
                <c:pt idx="9">
                  <c:v>99.3</c:v>
                </c:pt>
                <c:pt idx="10" formatCode="0.0">
                  <c:v>101.1</c:v>
                </c:pt>
                <c:pt idx="11" formatCode="0.0">
                  <c:v>106.5</c:v>
                </c:pt>
                <c:pt idx="12" formatCode="0.0">
                  <c:v>102.5</c:v>
                </c:pt>
                <c:pt idx="13" formatCode="0.0">
                  <c:v>96.4</c:v>
                </c:pt>
                <c:pt idx="14" formatCode="0.0">
                  <c:v>97</c:v>
                </c:pt>
                <c:pt idx="15" formatCode="0.0">
                  <c:v>97.8</c:v>
                </c:pt>
                <c:pt idx="16" formatCode="0.0">
                  <c:v>100.7</c:v>
                </c:pt>
                <c:pt idx="17" formatCode="0.0">
                  <c:v>99.6</c:v>
                </c:pt>
              </c:numCache>
            </c:numRef>
          </c:val>
          <c:extLst xmlns:c16r2="http://schemas.microsoft.com/office/drawing/2015/06/char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617399760"/>
        <c:axId val="617394272"/>
      </c:barChart>
      <c:catAx>
        <c:axId val="617399760"/>
        <c:scaling>
          <c:orientation val="minMax"/>
        </c:scaling>
        <c:delete val="0"/>
        <c:axPos val="b"/>
        <c:numFmt formatCode="General" sourceLinked="1"/>
        <c:majorTickMark val="out"/>
        <c:minorTickMark val="none"/>
        <c:tickLblPos val="low"/>
        <c:txPr>
          <a:bodyPr rot="0" vert="horz"/>
          <a:lstStyle/>
          <a:p>
            <a:pPr>
              <a:defRPr sz="1200"/>
            </a:pPr>
            <a:endParaRPr lang="en-US"/>
          </a:p>
        </c:txPr>
        <c:crossAx val="617394272"/>
        <c:crossesAt val="100"/>
        <c:auto val="1"/>
        <c:lblAlgn val="ctr"/>
        <c:lblOffset val="20"/>
        <c:tickLblSkip val="1"/>
        <c:tickMarkSkip val="1"/>
        <c:noMultiLvlLbl val="0"/>
      </c:catAx>
      <c:valAx>
        <c:axId val="617394272"/>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6173997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7727003775397903E-2"/>
          <c:y val="7.4552192503128695E-2"/>
          <c:w val="0.95592356609742501"/>
          <c:h val="0.83827493261455499"/>
        </c:manualLayout>
      </c:layout>
      <c:barChart>
        <c:barDir val="col"/>
        <c:grouping val="clustered"/>
        <c:varyColors val="0"/>
        <c:ser>
          <c:idx val="0"/>
          <c:order val="0"/>
          <c:tx>
            <c:strRef>
              <c:f>Sheet1!$A$2</c:f>
              <c:strCache>
                <c:ptCount val="1"/>
                <c:pt idx="0">
                  <c:v>110</c:v>
                </c:pt>
              </c:strCache>
            </c:strRef>
          </c:tx>
          <c:invertIfNegative val="0"/>
          <c:dPt>
            <c:idx val="1"/>
            <c:invertIfNegative val="0"/>
            <c:bubble3D val="0"/>
            <c:spPr>
              <a:solidFill>
                <a:schemeClr val="accent2"/>
              </a:solidFill>
            </c:spPr>
            <c:extLst xmlns:c16r2="http://schemas.microsoft.com/office/drawing/2015/06/chart">
              <c:ext xmlns:c16="http://schemas.microsoft.com/office/drawing/2014/chart" uri="{C3380CC4-5D6E-409C-BE32-E72D297353CC}">
                <c16:uniqueId val="{0000000B-38CA-43DB-B667-FEF873C017BC}"/>
              </c:ext>
            </c:extLst>
          </c:dPt>
          <c:dPt>
            <c:idx val="2"/>
            <c:invertIfNegative val="0"/>
            <c:bubble3D val="0"/>
            <c:spPr>
              <a:solidFill>
                <a:schemeClr val="accent2"/>
              </a:solidFill>
            </c:spPr>
            <c:extLst xmlns:c16r2="http://schemas.microsoft.com/office/drawing/2015/06/chart">
              <c:ext xmlns:c16="http://schemas.microsoft.com/office/drawing/2014/chart" uri="{C3380CC4-5D6E-409C-BE32-E72D297353CC}">
                <c16:uniqueId val="{0000000A-38CA-43DB-B667-FEF873C017BC}"/>
              </c:ext>
            </c:extLst>
          </c:dPt>
          <c:dPt>
            <c:idx val="3"/>
            <c:invertIfNegative val="0"/>
            <c:bubble3D val="0"/>
            <c:spPr>
              <a:solidFill>
                <a:schemeClr val="accent2"/>
              </a:solidFill>
            </c:spPr>
            <c:extLst xmlns:c16r2="http://schemas.microsoft.com/office/drawing/2015/06/chart">
              <c:ext xmlns:c16="http://schemas.microsoft.com/office/drawing/2014/chart" uri="{C3380CC4-5D6E-409C-BE32-E72D297353CC}">
                <c16:uniqueId val="{00000009-38CA-43DB-B667-FEF873C017BC}"/>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8-38CA-43DB-B667-FEF873C017BC}"/>
              </c:ext>
            </c:extLst>
          </c:dPt>
          <c:dPt>
            <c:idx val="5"/>
            <c:invertIfNegative val="0"/>
            <c:bubble3D val="0"/>
            <c:spPr>
              <a:solidFill>
                <a:schemeClr val="accent3"/>
              </a:solidFill>
            </c:spPr>
            <c:extLst xmlns:c16r2="http://schemas.microsoft.com/office/drawing/2015/06/chart">
              <c:ext xmlns:c16="http://schemas.microsoft.com/office/drawing/2014/chart" uri="{C3380CC4-5D6E-409C-BE32-E72D297353CC}">
                <c16:uniqueId val="{00000007-38CA-43DB-B667-FEF873C017BC}"/>
              </c:ext>
            </c:extLst>
          </c:dPt>
          <c:dPt>
            <c:idx val="6"/>
            <c:invertIfNegative val="0"/>
            <c:bubble3D val="0"/>
            <c:spPr>
              <a:solidFill>
                <a:schemeClr val="accent4"/>
              </a:solidFill>
            </c:spPr>
            <c:extLst xmlns:c16r2="http://schemas.microsoft.com/office/drawing/2015/06/chart">
              <c:ext xmlns:c16="http://schemas.microsoft.com/office/drawing/2014/chart" uri="{C3380CC4-5D6E-409C-BE32-E72D297353CC}">
                <c16:uniqueId val="{00000006-38CA-43DB-B667-FEF873C017BC}"/>
              </c:ext>
            </c:extLst>
          </c:dPt>
          <c:dPt>
            <c:idx val="7"/>
            <c:invertIfNegative val="0"/>
            <c:bubble3D val="0"/>
            <c:spPr>
              <a:solidFill>
                <a:schemeClr val="accent1">
                  <a:lumMod val="60000"/>
                  <a:lumOff val="40000"/>
                </a:schemeClr>
              </a:solidFill>
            </c:spPr>
            <c:extLst xmlns:c16r2="http://schemas.microsoft.com/office/drawing/2015/06/chart">
              <c:ext xmlns:c16="http://schemas.microsoft.com/office/drawing/2014/chart" uri="{C3380CC4-5D6E-409C-BE32-E72D297353CC}">
                <c16:uniqueId val="{00000005-38CA-43DB-B667-FEF873C017BC}"/>
              </c:ext>
            </c:extLst>
          </c:dPt>
          <c:dPt>
            <c:idx val="8"/>
            <c:invertIfNegative val="0"/>
            <c:bubble3D val="0"/>
            <c:spPr>
              <a:solidFill>
                <a:schemeClr val="accent4"/>
              </a:solidFill>
            </c:spPr>
            <c:extLst xmlns:c16r2="http://schemas.microsoft.com/office/drawing/2015/06/chart">
              <c:ext xmlns:c16="http://schemas.microsoft.com/office/drawing/2014/chart" uri="{C3380CC4-5D6E-409C-BE32-E72D297353CC}">
                <c16:uniqueId val="{00000004-38CA-43DB-B667-FEF873C017BC}"/>
              </c:ext>
            </c:extLst>
          </c:dPt>
          <c:dPt>
            <c:idx val="9"/>
            <c:invertIfNegative val="0"/>
            <c:bubble3D val="0"/>
            <c:spPr>
              <a:solidFill>
                <a:schemeClr val="accent5"/>
              </a:solidFill>
            </c:spPr>
            <c:extLst xmlns:c16r2="http://schemas.microsoft.com/office/drawing/2015/06/chart">
              <c:ext xmlns:c16="http://schemas.microsoft.com/office/drawing/2014/chart" uri="{C3380CC4-5D6E-409C-BE32-E72D297353CC}">
                <c16:uniqueId val="{00000003-38CA-43DB-B667-FEF873C017BC}"/>
              </c:ext>
            </c:extLst>
          </c:dPt>
          <c:dPt>
            <c:idx val="10"/>
            <c:invertIfNegative val="0"/>
            <c:bubble3D val="0"/>
            <c:spPr>
              <a:solidFill>
                <a:schemeClr val="accent5">
                  <a:lumMod val="50000"/>
                </a:schemeClr>
              </a:solidFill>
            </c:spPr>
            <c:extLst xmlns:c16r2="http://schemas.microsoft.com/office/drawing/2015/06/chart">
              <c:ext xmlns:c16="http://schemas.microsoft.com/office/drawing/2014/chart" uri="{C3380CC4-5D6E-409C-BE32-E72D297353CC}">
                <c16:uniqueId val="{00000002-38CA-43DB-B667-FEF873C017BC}"/>
              </c:ext>
            </c:extLst>
          </c:dPt>
          <c:dPt>
            <c:idx val="11"/>
            <c:invertIfNegative val="0"/>
            <c:bubble3D val="0"/>
            <c:spPr>
              <a:solidFill>
                <a:schemeClr val="tx2"/>
              </a:solidFill>
            </c:spPr>
            <c:extLst xmlns:c16r2="http://schemas.microsoft.com/office/drawing/2015/06/chart">
              <c:ext xmlns:c16="http://schemas.microsoft.com/office/drawing/2014/chart" uri="{C3380CC4-5D6E-409C-BE32-E72D297353CC}">
                <c16:uniqueId val="{00000015-67FB-430E-A139-D18F8A7DCA95}"/>
              </c:ext>
            </c:extLst>
          </c:dPt>
          <c:dPt>
            <c:idx val="12"/>
            <c:invertIfNegative val="0"/>
            <c:bubble3D val="0"/>
            <c:spPr>
              <a:solidFill>
                <a:srgbClr val="337DBE"/>
              </a:solidFill>
            </c:spPr>
            <c:extLst xmlns:c16r2="http://schemas.microsoft.com/office/drawing/2015/06/chart">
              <c:ext xmlns:c16="http://schemas.microsoft.com/office/drawing/2014/chart" uri="{C3380CC4-5D6E-409C-BE32-E72D297353CC}">
                <c16:uniqueId val="{00000001-38CA-43DB-B667-FEF873C017BC}"/>
              </c:ext>
            </c:extLst>
          </c:dPt>
          <c:dPt>
            <c:idx val="14"/>
            <c:invertIfNegative val="0"/>
            <c:bubble3D val="0"/>
            <c:extLst xmlns:c16r2="http://schemas.microsoft.com/office/drawing/2015/06/chart">
              <c:ext xmlns:c16="http://schemas.microsoft.com/office/drawing/2014/chart" uri="{C3380CC4-5D6E-409C-BE32-E72D297353CC}">
                <c16:uniqueId val="{00000000-38CA-43DB-B667-FEF873C017BC}"/>
              </c:ext>
            </c:extLst>
          </c:dPt>
          <c:dLbls>
            <c:dLbl>
              <c:idx val="7"/>
              <c:numFmt formatCode="#,##0" sourceLinked="0"/>
              <c:spPr/>
              <c:txPr>
                <a:bodyPr/>
                <a:lstStyle/>
                <a:p>
                  <a:pPr>
                    <a:defRPr sz="1200" b="1"/>
                  </a:pPr>
                  <a:endParaRPr lang="en-US"/>
                </a:p>
              </c:txPr>
              <c:dLblPos val="outEnd"/>
              <c:showLegendKey val="0"/>
              <c:showVal val="1"/>
              <c:showCatName val="0"/>
              <c:showSerName val="0"/>
              <c:showPercent val="0"/>
              <c:showBubbleSize val="0"/>
            </c:dLbl>
            <c:numFmt formatCode="#,##0" sourceLinked="0"/>
            <c:spPr>
              <a:noFill/>
              <a:ln>
                <a:noFill/>
              </a:ln>
              <a:effectLst/>
            </c:spPr>
            <c:txPr>
              <a:bodyPr/>
              <a:lstStyle/>
              <a:p>
                <a:pPr>
                  <a:defRPr sz="1200" b="1"/>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Sheet1!$B$1:$Q$1</c:f>
              <c:strCache>
                <c:ptCount val="16"/>
                <c:pt idx="0">
                  <c:v>01</c:v>
                </c:pt>
                <c:pt idx="1">
                  <c:v>02</c:v>
                </c:pt>
                <c:pt idx="2">
                  <c:v>03</c:v>
                </c:pt>
                <c:pt idx="3">
                  <c:v>04</c:v>
                </c:pt>
                <c:pt idx="4">
                  <c:v>05</c:v>
                </c:pt>
                <c:pt idx="5">
                  <c:v>06</c:v>
                </c:pt>
                <c:pt idx="6">
                  <c:v>07</c:v>
                </c:pt>
                <c:pt idx="7">
                  <c:v>08</c:v>
                </c:pt>
                <c:pt idx="8">
                  <c:v>09</c:v>
                </c:pt>
                <c:pt idx="9">
                  <c:v>10</c:v>
                </c:pt>
                <c:pt idx="10">
                  <c:v>11</c:v>
                </c:pt>
                <c:pt idx="11">
                  <c:v>12</c:v>
                </c:pt>
                <c:pt idx="12">
                  <c:v>13</c:v>
                </c:pt>
                <c:pt idx="13">
                  <c:v>14</c:v>
                </c:pt>
                <c:pt idx="14">
                  <c:v>15</c:v>
                </c:pt>
                <c:pt idx="15">
                  <c:v>16*</c:v>
                </c:pt>
              </c:strCache>
            </c:strRef>
          </c:cat>
          <c:val>
            <c:numRef>
              <c:f>Sheet1!$B$2:$Q$2</c:f>
              <c:numCache>
                <c:formatCode>General</c:formatCode>
                <c:ptCount val="16"/>
                <c:pt idx="0">
                  <c:v>116</c:v>
                </c:pt>
                <c:pt idx="1">
                  <c:v>107</c:v>
                </c:pt>
                <c:pt idx="2">
                  <c:v>100</c:v>
                </c:pt>
                <c:pt idx="3">
                  <c:v>98</c:v>
                </c:pt>
                <c:pt idx="4">
                  <c:v>101</c:v>
                </c:pt>
                <c:pt idx="5">
                  <c:v>92</c:v>
                </c:pt>
                <c:pt idx="6">
                  <c:v>95</c:v>
                </c:pt>
                <c:pt idx="7">
                  <c:v>104</c:v>
                </c:pt>
                <c:pt idx="8">
                  <c:v>101</c:v>
                </c:pt>
                <c:pt idx="9" formatCode="0.0">
                  <c:v>102</c:v>
                </c:pt>
                <c:pt idx="10" formatCode="0.0">
                  <c:v>108</c:v>
                </c:pt>
                <c:pt idx="11" formatCode="0.0">
                  <c:v>103</c:v>
                </c:pt>
                <c:pt idx="12" formatCode="0.0">
                  <c:v>96</c:v>
                </c:pt>
                <c:pt idx="13" formatCode="0.0">
                  <c:v>97</c:v>
                </c:pt>
                <c:pt idx="14" formatCode="0.0">
                  <c:v>98</c:v>
                </c:pt>
                <c:pt idx="15" formatCode="0.0">
                  <c:v>97</c:v>
                </c:pt>
              </c:numCache>
            </c:numRef>
          </c:val>
          <c:extLst xmlns:c16r2="http://schemas.microsoft.com/office/drawing/2015/06/chart">
            <c:ext xmlns:c16="http://schemas.microsoft.com/office/drawing/2014/chart" uri="{C3380CC4-5D6E-409C-BE32-E72D297353CC}">
              <c16:uniqueId val="{0000000D-38CA-43DB-B667-FEF873C017BC}"/>
            </c:ext>
          </c:extLst>
        </c:ser>
        <c:dLbls>
          <c:showLegendKey val="0"/>
          <c:showVal val="0"/>
          <c:showCatName val="0"/>
          <c:showSerName val="0"/>
          <c:showPercent val="0"/>
          <c:showBubbleSize val="0"/>
        </c:dLbls>
        <c:gapWidth val="50"/>
        <c:axId val="611218360"/>
        <c:axId val="611214440"/>
      </c:barChart>
      <c:catAx>
        <c:axId val="611218360"/>
        <c:scaling>
          <c:orientation val="minMax"/>
        </c:scaling>
        <c:delete val="0"/>
        <c:axPos val="b"/>
        <c:numFmt formatCode="General" sourceLinked="1"/>
        <c:majorTickMark val="out"/>
        <c:minorTickMark val="none"/>
        <c:tickLblPos val="low"/>
        <c:txPr>
          <a:bodyPr rot="0" vert="horz"/>
          <a:lstStyle/>
          <a:p>
            <a:pPr>
              <a:defRPr sz="1200"/>
            </a:pPr>
            <a:endParaRPr lang="en-US"/>
          </a:p>
        </c:txPr>
        <c:crossAx val="611214440"/>
        <c:crossesAt val="100"/>
        <c:auto val="1"/>
        <c:lblAlgn val="ctr"/>
        <c:lblOffset val="20"/>
        <c:tickLblSkip val="1"/>
        <c:tickMarkSkip val="1"/>
        <c:noMultiLvlLbl val="0"/>
      </c:catAx>
      <c:valAx>
        <c:axId val="611214440"/>
        <c:scaling>
          <c:orientation val="minMax"/>
          <c:max val="120"/>
          <c:min val="90"/>
        </c:scaling>
        <c:delete val="0"/>
        <c:axPos val="l"/>
        <c:numFmt formatCode="0" sourceLinked="0"/>
        <c:majorTickMark val="out"/>
        <c:minorTickMark val="none"/>
        <c:tickLblPos val="low"/>
        <c:txPr>
          <a:bodyPr/>
          <a:lstStyle/>
          <a:p>
            <a:pPr>
              <a:defRPr sz="1200"/>
            </a:pPr>
            <a:endParaRPr lang="en-US"/>
          </a:p>
        </c:txPr>
        <c:crossAx val="611218360"/>
        <c:crosses val="autoZero"/>
        <c:crossBetween val="between"/>
        <c:majorUnit val="10"/>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36624687492698"/>
          <c:y val="3.0859900703017053E-2"/>
          <c:w val="0.88660798149489495"/>
          <c:h val="0.86734061468123003"/>
        </c:manualLayout>
      </c:layout>
      <c:barChart>
        <c:barDir val="col"/>
        <c:grouping val="clustered"/>
        <c:varyColors val="0"/>
        <c:ser>
          <c:idx val="0"/>
          <c:order val="0"/>
          <c:tx>
            <c:strRef>
              <c:f>Sheet1!$B$1</c:f>
              <c:strCache>
                <c:ptCount val="1"/>
                <c:pt idx="0">
                  <c:v>Costs ($000s)</c:v>
                </c:pt>
              </c:strCache>
            </c:strRef>
          </c:tx>
          <c:spPr>
            <a:solidFill>
              <a:schemeClr val="accent1"/>
            </a:solidFill>
          </c:spPr>
          <c:invertIfNegative val="0"/>
          <c:dPt>
            <c:idx val="23"/>
            <c:invertIfNegative val="0"/>
            <c:bubble3D val="0"/>
            <c:extLst xmlns:c16r2="http://schemas.microsoft.com/office/drawing/2015/06/chart">
              <c:ext xmlns:c16="http://schemas.microsoft.com/office/drawing/2014/chart" uri="{C3380CC4-5D6E-409C-BE32-E72D297353CC}">
                <c16:uniqueId val="{00000000-AC74-493F-90D3-7BC3CBDAB987}"/>
              </c:ext>
            </c:extLst>
          </c:dPt>
          <c:dPt>
            <c:idx val="25"/>
            <c:invertIfNegative val="0"/>
            <c:bubble3D val="0"/>
            <c:extLst xmlns:c16r2="http://schemas.microsoft.com/office/drawing/2015/06/chart">
              <c:ext xmlns:c16="http://schemas.microsoft.com/office/drawing/2014/chart" uri="{C3380CC4-5D6E-409C-BE32-E72D297353CC}">
                <c16:uniqueId val="{00000001-AC74-493F-90D3-7BC3CBDAB987}"/>
              </c:ext>
            </c:extLst>
          </c:dPt>
          <c:dPt>
            <c:idx val="26"/>
            <c:invertIfNegative val="0"/>
            <c:bubble3D val="0"/>
            <c:spPr>
              <a:solidFill>
                <a:srgbClr val="337DBE"/>
              </a:solidFill>
            </c:spPr>
            <c:extLst xmlns:c16r2="http://schemas.microsoft.com/office/drawing/2015/06/chart">
              <c:ext xmlns:c16="http://schemas.microsoft.com/office/drawing/2014/chart" uri="{C3380CC4-5D6E-409C-BE32-E72D297353CC}">
                <c16:uniqueId val="{00000003-AC74-493F-90D3-7BC3CBDAB987}"/>
              </c:ext>
            </c:extLst>
          </c:dPt>
          <c:dLbls>
            <c:dLbl>
              <c:idx val="6"/>
              <c:layout>
                <c:manualLayout>
                  <c:x val="-5.44009541470293E-17"/>
                  <c:y val="-3.58422939068100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0F4-4DB2-A308-D8DBC4180399}"/>
                </c:ext>
                <c:ext xmlns:c15="http://schemas.microsoft.com/office/drawing/2012/chart" uri="{CE6537A1-D6FC-4f65-9D91-7224C49458BB}">
                  <c15:layout/>
                </c:ext>
              </c:extLst>
            </c:dLbl>
            <c:dLbl>
              <c:idx val="7"/>
              <c:layout>
                <c:manualLayout>
                  <c:x val="0"/>
                  <c:y val="1.4336917562723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0F4-4DB2-A308-D8DBC4180399}"/>
                </c:ext>
                <c:ext xmlns:c15="http://schemas.microsoft.com/office/drawing/2012/chart" uri="{CE6537A1-D6FC-4f65-9D91-7224C49458BB}">
                  <c15:layout/>
                </c:ext>
              </c:extLst>
            </c:dLbl>
            <c:dLbl>
              <c:idx val="10"/>
              <c:layout>
                <c:manualLayout>
                  <c:x val="-5.44009541470293E-17"/>
                  <c:y val="1.075268817204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0F4-4DB2-A308-D8DBC4180399}"/>
                </c:ext>
                <c:ext xmlns:c15="http://schemas.microsoft.com/office/drawing/2012/chart" uri="{CE6537A1-D6FC-4f65-9D91-7224C49458BB}">
                  <c15:layout/>
                </c:ext>
              </c:extLst>
            </c:dLbl>
            <c:dLbl>
              <c:idx val="20"/>
              <c:layout>
                <c:manualLayout>
                  <c:x val="0"/>
                  <c:y val="3.5842293906810001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0F4-4DB2-A308-D8DBC4180399}"/>
                </c:ext>
                <c:ext xmlns:c15="http://schemas.microsoft.com/office/drawing/2012/chart" uri="{CE6537A1-D6FC-4f65-9D91-7224C49458BB}">
                  <c15:layout/>
                </c:ext>
              </c:extLst>
            </c:dLbl>
            <c:dLbl>
              <c:idx val="22"/>
              <c:layout>
                <c:manualLayout>
                  <c:x val="0"/>
                  <c:y val="7.1684587813620098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0F4-4DB2-A308-D8DBC4180399}"/>
                </c:ext>
                <c:ext xmlns:c15="http://schemas.microsoft.com/office/drawing/2012/chart" uri="{CE6537A1-D6FC-4f65-9D91-7224C49458BB}">
                  <c15:layout/>
                </c:ext>
              </c:extLst>
            </c:dLbl>
            <c:dLbl>
              <c:idx val="23"/>
              <c:layout>
                <c:manualLayout>
                  <c:x val="-1.08801908294058E-16"/>
                  <c:y val="-7.1684587813620696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AC74-493F-90D3-7BC3CBDAB987}"/>
                </c:ext>
                <c:ext xmlns:c15="http://schemas.microsoft.com/office/drawing/2012/chart" uri="{CE6537A1-D6FC-4f65-9D91-7224C49458BB}">
                  <c15:layout/>
                </c:ext>
              </c:extLst>
            </c:dLbl>
            <c:dLbl>
              <c:idx val="24"/>
              <c:layout>
                <c:manualLayout>
                  <c:x val="1.08801908294058E-16"/>
                  <c:y val="1.075268817204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0F4-4DB2-A308-D8DBC4180399}"/>
                </c:ext>
                <c:ext xmlns:c15="http://schemas.microsoft.com/office/drawing/2012/chart" uri="{CE6537A1-D6FC-4f65-9D91-7224C49458BB}">
                  <c15:layout/>
                </c:ext>
              </c:extLst>
            </c:dLbl>
            <c:dLbl>
              <c:idx val="25"/>
              <c:layout>
                <c:manualLayout>
                  <c:x val="0"/>
                  <c:y val="-1.075268817204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C74-493F-90D3-7BC3CBDAB987}"/>
                </c:ext>
                <c:ext xmlns:c15="http://schemas.microsoft.com/office/drawing/2012/chart" uri="{CE6537A1-D6FC-4f65-9D91-7224C49458BB}">
                  <c15:layout/>
                </c:ext>
              </c:extLst>
            </c:dLbl>
            <c:dLbl>
              <c:idx val="26"/>
              <c:layout>
                <c:manualLayout>
                  <c:x val="1.48367952522266E-3"/>
                  <c:y val="1.075268817204299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AC74-493F-90D3-7BC3CBDAB987}"/>
                </c:ext>
                <c:ext xmlns:c15="http://schemas.microsoft.com/office/drawing/2012/chart" uri="{CE6537A1-D6FC-4f65-9D91-7224C49458BB}">
                  <c15:layout/>
                </c:ext>
              </c:extLst>
            </c:dLbl>
            <c:spPr>
              <a:noFill/>
              <a:ln>
                <a:noFill/>
              </a:ln>
              <a:effectLst/>
            </c:spPr>
            <c:txPr>
              <a:bodyPr rot="0" vert="horz"/>
              <a:lstStyle/>
              <a:p>
                <a:pPr>
                  <a:defRPr sz="1000" b="1"/>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Sheet1!$A$2:$A$29</c:f>
              <c:strCache>
                <c:ptCount val="28"/>
                <c:pt idx="0">
                  <c:v>89</c:v>
                </c:pt>
                <c:pt idx="1">
                  <c:v>90</c:v>
                </c:pt>
                <c:pt idx="2">
                  <c:v>91</c:v>
                </c:pt>
                <c:pt idx="3">
                  <c:v>92</c:v>
                </c:pt>
                <c:pt idx="4">
                  <c:v>93</c:v>
                </c:pt>
                <c:pt idx="5">
                  <c:v>94</c:v>
                </c:pt>
                <c:pt idx="6">
                  <c:v>95</c:v>
                </c:pt>
                <c:pt idx="7">
                  <c:v>96</c:v>
                </c:pt>
                <c:pt idx="8">
                  <c:v>97</c:v>
                </c:pt>
                <c:pt idx="9">
                  <c:v>98</c:v>
                </c:pt>
                <c:pt idx="10">
                  <c:v>99</c:v>
                </c:pt>
                <c:pt idx="11">
                  <c:v>00</c:v>
                </c:pt>
                <c:pt idx="12">
                  <c:v>01</c:v>
                </c:pt>
                <c:pt idx="13">
                  <c:v>02</c:v>
                </c:pt>
                <c:pt idx="14">
                  <c:v>03</c:v>
                </c:pt>
                <c:pt idx="15">
                  <c:v>04</c:v>
                </c:pt>
                <c:pt idx="16">
                  <c:v>05</c:v>
                </c:pt>
                <c:pt idx="17">
                  <c:v>06</c:v>
                </c:pt>
                <c:pt idx="18">
                  <c:v>07</c:v>
                </c:pt>
                <c:pt idx="19">
                  <c:v>08</c:v>
                </c:pt>
                <c:pt idx="20">
                  <c:v>09</c:v>
                </c:pt>
                <c:pt idx="21">
                  <c:v>10</c:v>
                </c:pt>
                <c:pt idx="22">
                  <c:v>11</c:v>
                </c:pt>
                <c:pt idx="23">
                  <c:v>12</c:v>
                </c:pt>
                <c:pt idx="24">
                  <c:v>13</c:v>
                </c:pt>
                <c:pt idx="25">
                  <c:v>14</c:v>
                </c:pt>
                <c:pt idx="26">
                  <c:v>15</c:v>
                </c:pt>
                <c:pt idx="27">
                  <c:v>16*</c:v>
                </c:pt>
              </c:strCache>
            </c:strRef>
          </c:cat>
          <c:val>
            <c:numRef>
              <c:f>Sheet1!$B$2:$B$29</c:f>
              <c:numCache>
                <c:formatCode>"$"#,##0.0</c:formatCode>
                <c:ptCount val="28"/>
                <c:pt idx="0">
                  <c:v>14.7</c:v>
                </c:pt>
                <c:pt idx="1">
                  <c:v>5.0999999999999996</c:v>
                </c:pt>
                <c:pt idx="2">
                  <c:v>8.4</c:v>
                </c:pt>
                <c:pt idx="3">
                  <c:v>39.6</c:v>
                </c:pt>
                <c:pt idx="4">
                  <c:v>9.3000000000000007</c:v>
                </c:pt>
                <c:pt idx="5">
                  <c:v>27.7</c:v>
                </c:pt>
                <c:pt idx="6">
                  <c:v>13.2</c:v>
                </c:pt>
                <c:pt idx="7">
                  <c:v>11.5</c:v>
                </c:pt>
                <c:pt idx="8">
                  <c:v>4</c:v>
                </c:pt>
                <c:pt idx="9">
                  <c:v>15.1</c:v>
                </c:pt>
                <c:pt idx="10">
                  <c:v>12.1</c:v>
                </c:pt>
                <c:pt idx="11">
                  <c:v>6.4</c:v>
                </c:pt>
                <c:pt idx="12">
                  <c:v>36.4</c:v>
                </c:pt>
                <c:pt idx="13">
                  <c:v>7.9</c:v>
                </c:pt>
                <c:pt idx="14">
                  <c:v>17.100000000000001</c:v>
                </c:pt>
                <c:pt idx="15">
                  <c:v>35.299999999999997</c:v>
                </c:pt>
                <c:pt idx="16">
                  <c:v>77.099999999999994</c:v>
                </c:pt>
                <c:pt idx="17">
                  <c:v>11.1</c:v>
                </c:pt>
                <c:pt idx="18">
                  <c:v>7.8</c:v>
                </c:pt>
                <c:pt idx="19">
                  <c:v>30.7</c:v>
                </c:pt>
                <c:pt idx="20">
                  <c:v>12</c:v>
                </c:pt>
                <c:pt idx="21">
                  <c:v>15.2</c:v>
                </c:pt>
                <c:pt idx="22">
                  <c:v>35.200000000000003</c:v>
                </c:pt>
                <c:pt idx="23">
                  <c:v>36.799999999999997</c:v>
                </c:pt>
                <c:pt idx="24">
                  <c:v>13.3</c:v>
                </c:pt>
                <c:pt idx="25">
                  <c:v>15.8</c:v>
                </c:pt>
                <c:pt idx="26">
                  <c:v>15.3</c:v>
                </c:pt>
                <c:pt idx="27">
                  <c:v>18.8</c:v>
                </c:pt>
              </c:numCache>
            </c:numRef>
          </c:val>
          <c:extLst xmlns:c16r2="http://schemas.microsoft.com/office/drawing/2015/06/chart">
            <c:ext xmlns:c16="http://schemas.microsoft.com/office/drawing/2014/chart" uri="{C3380CC4-5D6E-409C-BE32-E72D297353CC}">
              <c16:uniqueId val="{00000004-AC74-493F-90D3-7BC3CBDAB987}"/>
            </c:ext>
          </c:extLst>
        </c:ser>
        <c:dLbls>
          <c:showLegendKey val="0"/>
          <c:showVal val="0"/>
          <c:showCatName val="0"/>
          <c:showSerName val="0"/>
          <c:showPercent val="0"/>
          <c:showBubbleSize val="0"/>
        </c:dLbls>
        <c:gapWidth val="50"/>
        <c:axId val="620553400"/>
        <c:axId val="617482064"/>
      </c:barChart>
      <c:catAx>
        <c:axId val="620553400"/>
        <c:scaling>
          <c:orientation val="minMax"/>
        </c:scaling>
        <c:delete val="0"/>
        <c:axPos val="b"/>
        <c:numFmt formatCode="General" sourceLinked="0"/>
        <c:majorTickMark val="out"/>
        <c:minorTickMark val="none"/>
        <c:tickLblPos val="low"/>
        <c:crossAx val="617482064"/>
        <c:crosses val="autoZero"/>
        <c:auto val="1"/>
        <c:lblAlgn val="ctr"/>
        <c:lblOffset val="100"/>
        <c:noMultiLvlLbl val="0"/>
      </c:catAx>
      <c:valAx>
        <c:axId val="617482064"/>
        <c:scaling>
          <c:orientation val="minMax"/>
          <c:max val="90"/>
          <c:min val="0"/>
        </c:scaling>
        <c:delete val="0"/>
        <c:axPos val="l"/>
        <c:title>
          <c:tx>
            <c:rich>
              <a:bodyPr/>
              <a:lstStyle/>
              <a:p>
                <a:pPr>
                  <a:defRPr/>
                </a:pPr>
                <a:r>
                  <a:rPr lang="en-US" dirty="0"/>
                  <a:t>Billions, 2016 $</a:t>
                </a:r>
              </a:p>
            </c:rich>
          </c:tx>
          <c:layout/>
          <c:overlay val="0"/>
        </c:title>
        <c:numFmt formatCode="&quot;$&quot;#,##0" sourceLinked="0"/>
        <c:majorTickMark val="out"/>
        <c:minorTickMark val="none"/>
        <c:tickLblPos val="nextTo"/>
        <c:crossAx val="620553400"/>
        <c:crosses val="autoZero"/>
        <c:crossBetween val="between"/>
        <c:majorUnit val="10"/>
        <c:minorUnit val="0.01"/>
      </c:valAx>
    </c:plotArea>
    <c:plotVisOnly val="1"/>
    <c:dispBlanksAs val="gap"/>
    <c:showDLblsOverMax val="0"/>
  </c:chart>
  <c:txPr>
    <a:bodyPr/>
    <a:lstStyle/>
    <a:p>
      <a:pPr>
        <a:defRPr sz="12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43343" cy="465455"/>
          </a:xfrm>
          <a:prstGeom prst="rect">
            <a:avLst/>
          </a:prstGeom>
        </p:spPr>
        <p:txBody>
          <a:bodyPr vert="horz" lIns="93282" tIns="46641" rIns="93282" bIns="46641" rtlCol="0"/>
          <a:lstStyle>
            <a:lvl1pPr algn="l">
              <a:defRPr sz="1200"/>
            </a:lvl1pPr>
          </a:lstStyle>
          <a:p>
            <a:endParaRPr lang="en-US" dirty="0"/>
          </a:p>
        </p:txBody>
      </p:sp>
      <p:sp>
        <p:nvSpPr>
          <p:cNvPr id="3" name="Date Placeholder 2"/>
          <p:cNvSpPr>
            <a:spLocks noGrp="1"/>
          </p:cNvSpPr>
          <p:nvPr>
            <p:ph type="dt" sz="quarter" idx="1"/>
          </p:nvPr>
        </p:nvSpPr>
        <p:spPr>
          <a:xfrm>
            <a:off x="3978132" y="3"/>
            <a:ext cx="3043343" cy="465455"/>
          </a:xfrm>
          <a:prstGeom prst="rect">
            <a:avLst/>
          </a:prstGeom>
        </p:spPr>
        <p:txBody>
          <a:bodyPr vert="horz" lIns="93282" tIns="46641" rIns="93282" bIns="46641" rtlCol="0"/>
          <a:lstStyle>
            <a:lvl1pPr algn="r">
              <a:defRPr sz="1200"/>
            </a:lvl1pPr>
          </a:lstStyle>
          <a:p>
            <a:fld id="{6D67D015-B8E5-417C-92D4-DD5EBA05FC6D}" type="datetimeFigureOut">
              <a:rPr lang="en-US" smtClean="0"/>
              <a:t>10/30/2017</a:t>
            </a:fld>
            <a:endParaRPr lang="en-US" dirty="0"/>
          </a:p>
        </p:txBody>
      </p:sp>
      <p:sp>
        <p:nvSpPr>
          <p:cNvPr id="4" name="Footer Placeholder 3"/>
          <p:cNvSpPr>
            <a:spLocks noGrp="1"/>
          </p:cNvSpPr>
          <p:nvPr>
            <p:ph type="ftr" sz="quarter" idx="2"/>
          </p:nvPr>
        </p:nvSpPr>
        <p:spPr>
          <a:xfrm>
            <a:off x="1" y="8842032"/>
            <a:ext cx="3043343" cy="465455"/>
          </a:xfrm>
          <a:prstGeom prst="rect">
            <a:avLst/>
          </a:prstGeom>
        </p:spPr>
        <p:txBody>
          <a:bodyPr vert="horz" lIns="93282" tIns="46641" rIns="93282" bIns="46641"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2"/>
            <a:ext cx="3043343" cy="465455"/>
          </a:xfrm>
          <a:prstGeom prst="rect">
            <a:avLst/>
          </a:prstGeom>
        </p:spPr>
        <p:txBody>
          <a:bodyPr vert="horz" lIns="93282" tIns="46641" rIns="93282" bIns="46641" rtlCol="0" anchor="b"/>
          <a:lstStyle>
            <a:lvl1pPr algn="r">
              <a:defRPr sz="1200"/>
            </a:lvl1pPr>
          </a:lstStyle>
          <a:p>
            <a:fld id="{0B7284BE-AC82-4C15-9E93-5A6252783BB1}" type="slidenum">
              <a:rPr lang="en-US" smtClean="0"/>
              <a:t>‹#›</a:t>
            </a:fld>
            <a:endParaRPr lang="en-US" dirty="0"/>
          </a:p>
        </p:txBody>
      </p:sp>
    </p:spTree>
    <p:extLst>
      <p:ext uri="{BB962C8B-B14F-4D97-AF65-F5344CB8AC3E}">
        <p14:creationId xmlns:p14="http://schemas.microsoft.com/office/powerpoint/2010/main" val="104464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4"/>
            <a:ext cx="3043649" cy="464839"/>
          </a:xfrm>
          <a:prstGeom prst="rect">
            <a:avLst/>
          </a:prstGeom>
        </p:spPr>
        <p:txBody>
          <a:bodyPr vert="horz" lIns="88246" tIns="44123" rIns="88246" bIns="44123" rtlCol="0"/>
          <a:lstStyle>
            <a:lvl1pPr algn="l">
              <a:defRPr sz="1200"/>
            </a:lvl1pPr>
          </a:lstStyle>
          <a:p>
            <a:endParaRPr lang="en-US"/>
          </a:p>
        </p:txBody>
      </p:sp>
      <p:sp>
        <p:nvSpPr>
          <p:cNvPr id="3" name="Date Placeholder 2"/>
          <p:cNvSpPr>
            <a:spLocks noGrp="1"/>
          </p:cNvSpPr>
          <p:nvPr>
            <p:ph type="dt" idx="1"/>
          </p:nvPr>
        </p:nvSpPr>
        <p:spPr>
          <a:xfrm>
            <a:off x="3977929" y="4"/>
            <a:ext cx="3043649" cy="464839"/>
          </a:xfrm>
          <a:prstGeom prst="rect">
            <a:avLst/>
          </a:prstGeom>
        </p:spPr>
        <p:txBody>
          <a:bodyPr vert="horz" lIns="88246" tIns="44123" rIns="88246" bIns="44123" rtlCol="0"/>
          <a:lstStyle>
            <a:lvl1pPr algn="r">
              <a:defRPr sz="1200"/>
            </a:lvl1pPr>
          </a:lstStyle>
          <a:p>
            <a:fld id="{EEBA8C32-359A-483A-B7CA-19B85842A6F6}" type="datetimeFigureOut">
              <a:rPr lang="en-US" smtClean="0"/>
              <a:t>10/30/2017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88246" tIns="44123" rIns="88246" bIns="44123" rtlCol="0" anchor="ctr"/>
          <a:lstStyle/>
          <a:p>
            <a:endParaRPr lang="en-US"/>
          </a:p>
        </p:txBody>
      </p:sp>
      <p:sp>
        <p:nvSpPr>
          <p:cNvPr id="5" name="Notes Placeholder 4"/>
          <p:cNvSpPr>
            <a:spLocks noGrp="1"/>
          </p:cNvSpPr>
          <p:nvPr>
            <p:ph type="body" sz="quarter" idx="3"/>
          </p:nvPr>
        </p:nvSpPr>
        <p:spPr>
          <a:xfrm>
            <a:off x="702617" y="4422132"/>
            <a:ext cx="5617870" cy="4188172"/>
          </a:xfrm>
          <a:prstGeom prst="rect">
            <a:avLst/>
          </a:prstGeom>
        </p:spPr>
        <p:txBody>
          <a:bodyPr vert="horz" lIns="88246" tIns="44123" rIns="88246" bIns="441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42726"/>
            <a:ext cx="3043649" cy="464839"/>
          </a:xfrm>
          <a:prstGeom prst="rect">
            <a:avLst/>
          </a:prstGeom>
        </p:spPr>
        <p:txBody>
          <a:bodyPr vert="horz" lIns="88246" tIns="44123" rIns="88246" bIns="44123" rtlCol="0" anchor="b"/>
          <a:lstStyle>
            <a:lvl1pPr algn="l">
              <a:defRPr sz="1200"/>
            </a:lvl1pPr>
          </a:lstStyle>
          <a:p>
            <a:endParaRPr lang="en-US"/>
          </a:p>
        </p:txBody>
      </p:sp>
      <p:sp>
        <p:nvSpPr>
          <p:cNvPr id="7" name="Slide Number Placeholder 6"/>
          <p:cNvSpPr>
            <a:spLocks noGrp="1"/>
          </p:cNvSpPr>
          <p:nvPr>
            <p:ph type="sldNum" sz="quarter" idx="5"/>
          </p:nvPr>
        </p:nvSpPr>
        <p:spPr>
          <a:xfrm>
            <a:off x="3977929" y="8842726"/>
            <a:ext cx="3043649" cy="464839"/>
          </a:xfrm>
          <a:prstGeom prst="rect">
            <a:avLst/>
          </a:prstGeom>
        </p:spPr>
        <p:txBody>
          <a:bodyPr vert="horz" lIns="88246" tIns="44123" rIns="88246" bIns="44123" rtlCol="0" anchor="b"/>
          <a:lstStyle>
            <a:lvl1pPr algn="r">
              <a:defRPr sz="1200"/>
            </a:lvl1pPr>
          </a:lstStyle>
          <a:p>
            <a:fld id="{6F680A9A-92C3-4691-99C0-B2D97774DA13}" type="slidenum">
              <a:rPr lang="en-US" smtClean="0"/>
              <a:t>‹#›</a:t>
            </a:fld>
            <a:endParaRPr lang="en-US"/>
          </a:p>
        </p:txBody>
      </p:sp>
    </p:spTree>
    <p:extLst>
      <p:ext uri="{BB962C8B-B14F-4D97-AF65-F5344CB8AC3E}">
        <p14:creationId xmlns:p14="http://schemas.microsoft.com/office/powerpoint/2010/main" val="495895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Annually, we make</a:t>
            </a:r>
            <a:r>
              <a:rPr lang="en-US" baseline="0" dirty="0" smtClean="0"/>
              <a:t> this presentation available to our clients.  It’s CALLED the State of the Market, and some slides do directly review what is currently happening with US Commercial Insurance.  But more importantly we like to focus on 1) Emerging (or Evolving) Risks, and 2) trouble spots - - things to look out for in coming year(s) – and our expectations for your renewals.</a:t>
            </a:r>
            <a:endParaRPr lang="en-US" dirty="0" smtClean="0"/>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a:t>
            </a:fld>
            <a:endParaRPr lang="en-US"/>
          </a:p>
        </p:txBody>
      </p:sp>
    </p:spTree>
    <p:extLst>
      <p:ext uri="{BB962C8B-B14F-4D97-AF65-F5344CB8AC3E}">
        <p14:creationId xmlns:p14="http://schemas.microsoft.com/office/powerpoint/2010/main" val="1731815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Work Comp market will remain relatively stable compared to the overall P&amp;C market, due to the impact of property cat claims.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11</a:t>
            </a:fld>
            <a:endParaRPr lang="en-US"/>
          </a:p>
        </p:txBody>
      </p:sp>
    </p:spTree>
    <p:extLst>
      <p:ext uri="{BB962C8B-B14F-4D97-AF65-F5344CB8AC3E}">
        <p14:creationId xmlns:p14="http://schemas.microsoft.com/office/powerpoint/2010/main" val="3533803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average cost of cyber crime in 2017 is $11.7M per organization globally, up 62% over the past 5-years.</a:t>
            </a:r>
          </a:p>
          <a:p>
            <a:r>
              <a:rPr lang="en-US" baseline="0" dirty="0" smtClean="0"/>
              <a:t>By now almost everyone has had their data exposed. “Herd immunity” may be all that’s protecting each of us individually – there’s so much data out there the chances that the crooks will target us is lessened.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13</a:t>
            </a:fld>
            <a:endParaRPr lang="en-US"/>
          </a:p>
        </p:txBody>
      </p:sp>
    </p:spTree>
    <p:extLst>
      <p:ext uri="{BB962C8B-B14F-4D97-AF65-F5344CB8AC3E}">
        <p14:creationId xmlns:p14="http://schemas.microsoft.com/office/powerpoint/2010/main" val="170291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While</a:t>
            </a:r>
            <a:r>
              <a:rPr lang="en-US" baseline="0" dirty="0" smtClean="0"/>
              <a:t> </a:t>
            </a:r>
            <a:r>
              <a:rPr lang="en-US" dirty="0" smtClean="0"/>
              <a:t>2017 represents</a:t>
            </a:r>
            <a:r>
              <a:rPr lang="en-US" baseline="0" dirty="0" smtClean="0"/>
              <a:t> a partial year you can see that d</a:t>
            </a:r>
            <a:r>
              <a:rPr lang="en-US" dirty="0" smtClean="0"/>
              <a:t>ata breaches continue to soar.</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14</a:t>
            </a:fld>
            <a:endParaRPr lang="en-US"/>
          </a:p>
        </p:txBody>
      </p:sp>
    </p:spTree>
    <p:extLst>
      <p:ext uri="{BB962C8B-B14F-4D97-AF65-F5344CB8AC3E}">
        <p14:creationId xmlns:p14="http://schemas.microsoft.com/office/powerpoint/2010/main" val="833506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Drilling down on the numbers on this slide. </a:t>
            </a:r>
          </a:p>
          <a:p>
            <a:endParaRPr lang="en-US" dirty="0" smtClean="0"/>
          </a:p>
          <a:p>
            <a:r>
              <a:rPr lang="en-US" dirty="0" smtClean="0"/>
              <a:t>THIS CHART NEEDS KEY – NOT CLEAR THAT THE BAR IS NUMBER OF RECORDS AND THE LINE IS NUMBER OF BREACHES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15</a:t>
            </a:fld>
            <a:endParaRPr lang="en-US"/>
          </a:p>
        </p:txBody>
      </p:sp>
    </p:spTree>
    <p:extLst>
      <p:ext uri="{BB962C8B-B14F-4D97-AF65-F5344CB8AC3E}">
        <p14:creationId xmlns:p14="http://schemas.microsoft.com/office/powerpoint/2010/main" val="4138232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latin typeface="Arial" pitchFamily="34" charset="0"/>
              </a:rPr>
              <a:t>As cyber breaches and the costs associated with them continue to escalate, so do cyber insurance premiums.  Cyber insurance premiums are estimated to be $7.5 billion in 20202, an increase from $3.0 billion in 2015.   Awareness is also contributing to this increase as more organizations are buying cyber insurance.</a:t>
            </a:r>
          </a:p>
        </p:txBody>
      </p:sp>
      <p:sp>
        <p:nvSpPr>
          <p:cNvPr id="4" name="Slide Number Placeholder 3"/>
          <p:cNvSpPr>
            <a:spLocks noGrp="1"/>
          </p:cNvSpPr>
          <p:nvPr>
            <p:ph type="sldNum" sz="quarter" idx="10"/>
          </p:nvPr>
        </p:nvSpPr>
        <p:spPr/>
        <p:txBody>
          <a:bodyPr/>
          <a:lstStyle/>
          <a:p>
            <a:fld id="{6F680A9A-92C3-4691-99C0-B2D97774DA13}" type="slidenum">
              <a:rPr lang="en-US" smtClean="0"/>
              <a:t>16</a:t>
            </a:fld>
            <a:endParaRPr lang="en-US"/>
          </a:p>
        </p:txBody>
      </p:sp>
    </p:spTree>
    <p:extLst>
      <p:ext uri="{BB962C8B-B14F-4D97-AF65-F5344CB8AC3E}">
        <p14:creationId xmlns:p14="http://schemas.microsoft.com/office/powerpoint/2010/main" val="20099810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Katrina still ranks as #1 costliest CAT loss in US history,</a:t>
            </a:r>
            <a:r>
              <a:rPr lang="en-US" baseline="0" dirty="0" smtClean="0"/>
              <a:t> but the jury is still out on Harvey, Irma and Maria.  Hurricane Maria estimates are between $45B - $85B. 2</a:t>
            </a:r>
            <a:r>
              <a:rPr lang="en-US" dirty="0" smtClean="0"/>
              <a:t>016</a:t>
            </a:r>
            <a:r>
              <a:rPr lang="en-US" baseline="0" dirty="0" smtClean="0"/>
              <a:t> was the costliest year in the past 4-years.  2017 will be likely be the worst year ever in the U.S. </a:t>
            </a:r>
            <a:r>
              <a:rPr lang="en-US" sz="1200" b="1" dirty="0" smtClean="0">
                <a:solidFill>
                  <a:srgbClr val="FFFFFF"/>
                </a:solidFill>
              </a:rPr>
              <a:t>13 of the 20 Most Expensive Events in US History Have Occurred Since 2004.  </a:t>
            </a:r>
            <a:r>
              <a:rPr lang="en-US" sz="1200" b="0" dirty="0" smtClean="0">
                <a:solidFill>
                  <a:srgbClr val="FFFFFF"/>
                </a:solidFill>
              </a:rPr>
              <a:t>Could climate change be responsible?</a:t>
            </a:r>
            <a:endParaRPr lang="en-US" sz="1200" b="1" dirty="0" smtClean="0">
              <a:solidFill>
                <a:srgbClr val="FFFFFF"/>
              </a:solidFill>
              <a:latin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F680A9A-92C3-4691-99C0-B2D97774DA13}" type="slidenum">
              <a:rPr lang="en-US" smtClean="0"/>
              <a:t>18</a:t>
            </a:fld>
            <a:endParaRPr lang="en-US"/>
          </a:p>
        </p:txBody>
      </p:sp>
    </p:spTree>
    <p:extLst>
      <p:ext uri="{BB962C8B-B14F-4D97-AF65-F5344CB8AC3E}">
        <p14:creationId xmlns:p14="http://schemas.microsoft.com/office/powerpoint/2010/main" val="1433707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2017 has the potential to surpass $200</a:t>
            </a:r>
            <a:r>
              <a:rPr lang="en-US" baseline="0" dirty="0" smtClean="0"/>
              <a:t> Billion in insured losses.  In a global economy, natural catastrophes have an impact on the property &amp; casualty industry as a whole.</a:t>
            </a:r>
          </a:p>
          <a:p>
            <a:endParaRPr lang="en-US" baseline="0" dirty="0" smtClean="0"/>
          </a:p>
          <a:p>
            <a:r>
              <a:rPr lang="en-US" sz="1200" kern="1200" dirty="0" smtClean="0">
                <a:solidFill>
                  <a:schemeClr val="tx1"/>
                </a:solidFill>
                <a:effectLst/>
                <a:latin typeface="+mn-lt"/>
                <a:ea typeface="+mn-ea"/>
                <a:cs typeface="+mn-cs"/>
              </a:rPr>
              <a:t>Insurers have begun reporting losses due to third-quarter catastrophes, but all report that they remain confident that they can handle the amounts, which range from the low millions to over $3 billion (</a:t>
            </a:r>
            <a:r>
              <a:rPr lang="en-US" sz="1200" kern="1200" dirty="0" err="1" smtClean="0">
                <a:solidFill>
                  <a:schemeClr val="tx1"/>
                </a:solidFill>
                <a:effectLst/>
                <a:latin typeface="+mn-lt"/>
                <a:ea typeface="+mn-ea"/>
                <a:cs typeface="+mn-cs"/>
              </a:rPr>
              <a:t>Advisen</a:t>
            </a:r>
            <a:r>
              <a:rPr lang="en-US" sz="1200" kern="1200" dirty="0" smtClean="0">
                <a:solidFill>
                  <a:schemeClr val="tx1"/>
                </a:solidFill>
                <a:effectLst/>
                <a:latin typeface="+mn-lt"/>
                <a:ea typeface="+mn-ea"/>
                <a:cs typeface="+mn-cs"/>
              </a:rPr>
              <a:t>). Lloyds of London expects they will pay $4.5 billion in losses from Hurricanes Harvey and Irma alone following a 16% drop in profits in the first half of 2017.</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19</a:t>
            </a:fld>
            <a:endParaRPr lang="en-US"/>
          </a:p>
        </p:txBody>
      </p:sp>
    </p:spTree>
    <p:extLst>
      <p:ext uri="{BB962C8B-B14F-4D97-AF65-F5344CB8AC3E}">
        <p14:creationId xmlns:p14="http://schemas.microsoft.com/office/powerpoint/2010/main" val="19651199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Remember when we talked about some of the commercial insurance industry’s concerns? Extreme weather is towards</a:t>
            </a:r>
            <a:r>
              <a:rPr lang="en-US" baseline="0" dirty="0" smtClean="0"/>
              <a:t> the top of the list</a:t>
            </a:r>
            <a:r>
              <a:rPr lang="en-US" dirty="0" smtClean="0"/>
              <a:t>.  </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20</a:t>
            </a:fld>
            <a:endParaRPr lang="en-US"/>
          </a:p>
        </p:txBody>
      </p:sp>
    </p:spTree>
    <p:extLst>
      <p:ext uri="{BB962C8B-B14F-4D97-AF65-F5344CB8AC3E}">
        <p14:creationId xmlns:p14="http://schemas.microsoft.com/office/powerpoint/2010/main" val="29974487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we think of hurricanes,</a:t>
            </a:r>
            <a:r>
              <a:rPr lang="en-US" baseline="0" dirty="0" smtClean="0"/>
              <a:t> we often think about the insured losses and how it will impact our insurance premiums.  Life for many is disrupted and even lost, and the impact on businesses can be devastating.  The hurricanes will cost Southwest Airlines $100M in lost revenue (CNN Money).</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21</a:t>
            </a:fld>
            <a:endParaRPr lang="en-US"/>
          </a:p>
        </p:txBody>
      </p:sp>
    </p:spTree>
    <p:extLst>
      <p:ext uri="{BB962C8B-B14F-4D97-AF65-F5344CB8AC3E}">
        <p14:creationId xmlns:p14="http://schemas.microsoft.com/office/powerpoint/2010/main" val="39025852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Northern</a:t>
            </a:r>
            <a:r>
              <a:rPr lang="en-US" baseline="0" dirty="0" smtClean="0"/>
              <a:t> California fires are the fourth largest FEMA disaster this year in the United States. </a:t>
            </a:r>
            <a:r>
              <a:rPr lang="en-US" dirty="0" smtClean="0"/>
              <a:t>The Santa Rosa fires were the worst in CA history.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22</a:t>
            </a:fld>
            <a:endParaRPr lang="en-US"/>
          </a:p>
        </p:txBody>
      </p:sp>
    </p:spTree>
    <p:extLst>
      <p:ext uri="{BB962C8B-B14F-4D97-AF65-F5344CB8AC3E}">
        <p14:creationId xmlns:p14="http://schemas.microsoft.com/office/powerpoint/2010/main" val="731231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P&amp;C Industry</a:t>
            </a:r>
            <a:r>
              <a:rPr lang="en-US" baseline="0" dirty="0" smtClean="0"/>
              <a:t> performance is the best indicator we have looking forward to your renewals.  But past performance is obviously not the ONLY indicators.  Although the insurance industry has been a very large stable beast, it is clearly NOT like the analogy of a ‘battleship’ - - large, impactful Natural Catastrophes can make it change on a dime.  In addition, large repeated jury verdicts, and well as societal trends can rapidly change underwriters aversion to YOUR risk!</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a:t>
            </a:fld>
            <a:endParaRPr lang="en-US"/>
          </a:p>
        </p:txBody>
      </p:sp>
    </p:spTree>
    <p:extLst>
      <p:ext uri="{BB962C8B-B14F-4D97-AF65-F5344CB8AC3E}">
        <p14:creationId xmlns:p14="http://schemas.microsoft.com/office/powerpoint/2010/main" val="3118128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smtClean="0">
              <a:solidFill>
                <a:schemeClr val="tx1"/>
              </a:solidFill>
              <a:effectLst/>
              <a:latin typeface="+mn-lt"/>
              <a:ea typeface="+mn-ea"/>
              <a:cs typeface="+mn-cs"/>
            </a:endParaRPr>
          </a:p>
          <a:p>
            <a:r>
              <a:rPr lang="en-US" sz="1200" b="0" kern="1200" dirty="0" smtClean="0">
                <a:solidFill>
                  <a:schemeClr val="tx1"/>
                </a:solidFill>
                <a:effectLst/>
                <a:latin typeface="+mn-lt"/>
                <a:ea typeface="+mn-ea"/>
                <a:cs typeface="+mn-cs"/>
              </a:rPr>
              <a:t>Mexico will receive $150 million from a catastrophe bond taken out in August against earthquakes and will use the money to partly fund reconstruction efforts, the Finance Ministry said.</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23</a:t>
            </a:fld>
            <a:endParaRPr lang="en-US"/>
          </a:p>
        </p:txBody>
      </p:sp>
    </p:spTree>
    <p:extLst>
      <p:ext uri="{BB962C8B-B14F-4D97-AF65-F5344CB8AC3E}">
        <p14:creationId xmlns:p14="http://schemas.microsoft.com/office/powerpoint/2010/main" val="196414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If the past couple of months have taught</a:t>
            </a:r>
            <a:r>
              <a:rPr lang="en-US" baseline="0" dirty="0" smtClean="0"/>
              <a:t> us anything, it’s taught us to be prepared for anything.  Hurricanes, earthquakes, wild fires and the list goes on.  Was Ireland prepared for Ophelia?  The first time in modern history that a hurricane changed course and headed for the UK.</a:t>
            </a:r>
            <a:endParaRPr lang="en-US" dirty="0" smtClean="0"/>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25</a:t>
            </a:fld>
            <a:endParaRPr lang="en-US"/>
          </a:p>
        </p:txBody>
      </p:sp>
    </p:spTree>
    <p:extLst>
      <p:ext uri="{BB962C8B-B14F-4D97-AF65-F5344CB8AC3E}">
        <p14:creationId xmlns:p14="http://schemas.microsoft.com/office/powerpoint/2010/main" val="2582767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Emergency response begins with planning ahead of time.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26</a:t>
            </a:fld>
            <a:endParaRPr lang="en-US"/>
          </a:p>
        </p:txBody>
      </p:sp>
    </p:spTree>
    <p:extLst>
      <p:ext uri="{BB962C8B-B14F-4D97-AF65-F5344CB8AC3E}">
        <p14:creationId xmlns:p14="http://schemas.microsoft.com/office/powerpoint/2010/main" val="37719123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Do we have examples here? </a:t>
            </a:r>
            <a:endParaRPr lang="en-US" b="1" dirty="0"/>
          </a:p>
        </p:txBody>
      </p:sp>
      <p:sp>
        <p:nvSpPr>
          <p:cNvPr id="4" name="Slide Number Placeholder 3"/>
          <p:cNvSpPr>
            <a:spLocks noGrp="1"/>
          </p:cNvSpPr>
          <p:nvPr>
            <p:ph type="sldNum" sz="quarter" idx="10"/>
          </p:nvPr>
        </p:nvSpPr>
        <p:spPr/>
        <p:txBody>
          <a:bodyPr/>
          <a:lstStyle/>
          <a:p>
            <a:fld id="{6F680A9A-92C3-4691-99C0-B2D97774DA13}" type="slidenum">
              <a:rPr lang="en-US" smtClean="0"/>
              <a:t>30</a:t>
            </a:fld>
            <a:endParaRPr lang="en-US"/>
          </a:p>
        </p:txBody>
      </p:sp>
    </p:spTree>
    <p:extLst>
      <p:ext uri="{BB962C8B-B14F-4D97-AF65-F5344CB8AC3E}">
        <p14:creationId xmlns:p14="http://schemas.microsoft.com/office/powerpoint/2010/main" val="3989663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smtClean="0"/>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31</a:t>
            </a:fld>
            <a:endParaRPr lang="en-US"/>
          </a:p>
        </p:txBody>
      </p:sp>
    </p:spTree>
    <p:extLst>
      <p:ext uri="{BB962C8B-B14F-4D97-AF65-F5344CB8AC3E}">
        <p14:creationId xmlns:p14="http://schemas.microsoft.com/office/powerpoint/2010/main" val="2868384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a:t>
            </a:r>
            <a:r>
              <a:rPr lang="en-US" baseline="0" dirty="0" smtClean="0"/>
              <a:t> will this impact your organization? Will it lead to more workplace violence, employment related matters at your agency?  Will it lead to more civil unrest?  Questions we don’t necessarily have the answers to, but we need to been thinking about it.</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32</a:t>
            </a:fld>
            <a:endParaRPr lang="en-US"/>
          </a:p>
        </p:txBody>
      </p:sp>
    </p:spTree>
    <p:extLst>
      <p:ext uri="{BB962C8B-B14F-4D97-AF65-F5344CB8AC3E}">
        <p14:creationId xmlns:p14="http://schemas.microsoft.com/office/powerpoint/2010/main" val="27139331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Compare definition of hate speech with assault. “Hate speech” is protected by the First Amendment unless and until it becomes an assault. </a:t>
            </a:r>
          </a:p>
          <a:p>
            <a:endParaRPr lang="en-US" dirty="0" smtClean="0"/>
          </a:p>
          <a:p>
            <a:r>
              <a:rPr lang="en-US" sz="1200" b="0" i="0" kern="1200" dirty="0" smtClean="0">
                <a:solidFill>
                  <a:schemeClr val="tx1"/>
                </a:solidFill>
                <a:effectLst/>
                <a:latin typeface="+mn-lt"/>
                <a:ea typeface="+mn-ea"/>
                <a:cs typeface="+mn-cs"/>
              </a:rPr>
              <a:t>An assault is carried out by a threat of bodily harm </a:t>
            </a:r>
            <a:r>
              <a:rPr lang="en-US" sz="1200" b="0" i="0" u="sng" kern="1200" dirty="0" smtClean="0">
                <a:solidFill>
                  <a:schemeClr val="tx1"/>
                </a:solidFill>
                <a:effectLst/>
                <a:latin typeface="+mn-lt"/>
                <a:ea typeface="+mn-ea"/>
                <a:cs typeface="+mn-cs"/>
              </a:rPr>
              <a:t>coupled with an apparent, present ability to cause the harm</a:t>
            </a:r>
            <a:r>
              <a:rPr lang="en-US" sz="1200" b="0" i="0" kern="1200" dirty="0" smtClean="0">
                <a:solidFill>
                  <a:schemeClr val="tx1"/>
                </a:solidFill>
                <a:effectLst/>
                <a:latin typeface="+mn-lt"/>
                <a:ea typeface="+mn-ea"/>
                <a:cs typeface="+mn-cs"/>
              </a:rPr>
              <a:t>. It is both a crime and a tort and, therefore, may result in either criminal and/or civil liability. </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If the </a:t>
            </a:r>
            <a:r>
              <a:rPr lang="en-US" sz="1200" b="0" i="0" kern="1200" dirty="0" err="1" smtClean="0">
                <a:solidFill>
                  <a:schemeClr val="tx1"/>
                </a:solidFill>
                <a:effectLst/>
                <a:latin typeface="+mn-lt"/>
                <a:ea typeface="+mn-ea"/>
                <a:cs typeface="+mn-cs"/>
              </a:rPr>
              <a:t>Klu</a:t>
            </a:r>
            <a:r>
              <a:rPr lang="en-US" sz="1200" b="0" i="0" kern="1200" dirty="0" smtClean="0">
                <a:solidFill>
                  <a:schemeClr val="tx1"/>
                </a:solidFill>
                <a:effectLst/>
                <a:latin typeface="+mn-lt"/>
                <a:ea typeface="+mn-ea"/>
                <a:cs typeface="+mn-cs"/>
              </a:rPr>
              <a:t> Klux Klan files for a parade permit in your city get legal advice!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33</a:t>
            </a:fld>
            <a:endParaRPr lang="en-US"/>
          </a:p>
        </p:txBody>
      </p:sp>
    </p:spTree>
    <p:extLst>
      <p:ext uri="{BB962C8B-B14F-4D97-AF65-F5344CB8AC3E}">
        <p14:creationId xmlns:p14="http://schemas.microsoft.com/office/powerpoint/2010/main" val="3145232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insurance market</a:t>
            </a:r>
            <a:r>
              <a:rPr lang="en-US" baseline="0" dirty="0" smtClean="0"/>
              <a:t> is catching up. There are a handful of active shooter/workplace violence/crisis event insurance products on the market that cover property damage, third party liability, crisis management and funeral expenses.  Contact your Alliant broker for more information.</a:t>
            </a:r>
          </a:p>
          <a:p>
            <a:endParaRPr lang="en-US" baseline="0" dirty="0" smtClean="0"/>
          </a:p>
          <a:p>
            <a:r>
              <a:rPr lang="en-US" baseline="0" dirty="0" smtClean="0"/>
              <a:t>Police tactics have also changed – they are now trained to engage the shooter asap, as soon as they arrive on site, rather than set up a perimeter with SWAT team.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34</a:t>
            </a:fld>
            <a:endParaRPr lang="en-US"/>
          </a:p>
        </p:txBody>
      </p:sp>
    </p:spTree>
    <p:extLst>
      <p:ext uri="{BB962C8B-B14F-4D97-AF65-F5344CB8AC3E}">
        <p14:creationId xmlns:p14="http://schemas.microsoft.com/office/powerpoint/2010/main" val="333369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way</a:t>
            </a:r>
            <a:r>
              <a:rPr lang="en-US" baseline="0" dirty="0" smtClean="0"/>
              <a:t> of the future. ASK THE AUDIENCE IF THEIR ENTITY OWNS A DRONE AND WHAT THE INTENDED USE IS.  We know many police and fire departments have purchased drones and many more will.</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35</a:t>
            </a:fld>
            <a:endParaRPr lang="en-US"/>
          </a:p>
        </p:txBody>
      </p:sp>
    </p:spTree>
    <p:extLst>
      <p:ext uri="{BB962C8B-B14F-4D97-AF65-F5344CB8AC3E}">
        <p14:creationId xmlns:p14="http://schemas.microsoft.com/office/powerpoint/2010/main" val="32442695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Several</a:t>
            </a:r>
            <a:r>
              <a:rPr lang="en-US" b="0" baseline="0" dirty="0" smtClean="0"/>
              <a:t> near misses have been reported.  A plane fighting the Northern California fires had to abort a water drop to avoid a collision with a drone taking aerial photos of the fires.</a:t>
            </a:r>
            <a:endParaRPr lang="en-US" b="0" dirty="0"/>
          </a:p>
        </p:txBody>
      </p:sp>
      <p:sp>
        <p:nvSpPr>
          <p:cNvPr id="4" name="Slide Number Placeholder 3"/>
          <p:cNvSpPr>
            <a:spLocks noGrp="1"/>
          </p:cNvSpPr>
          <p:nvPr>
            <p:ph type="sldNum" sz="quarter" idx="10"/>
          </p:nvPr>
        </p:nvSpPr>
        <p:spPr/>
        <p:txBody>
          <a:bodyPr/>
          <a:lstStyle/>
          <a:p>
            <a:fld id="{6F680A9A-92C3-4691-99C0-B2D97774DA13}" type="slidenum">
              <a:rPr lang="en-US" smtClean="0"/>
              <a:t>36</a:t>
            </a:fld>
            <a:endParaRPr lang="en-US"/>
          </a:p>
        </p:txBody>
      </p:sp>
    </p:spTree>
    <p:extLst>
      <p:ext uri="{BB962C8B-B14F-4D97-AF65-F5344CB8AC3E}">
        <p14:creationId xmlns:p14="http://schemas.microsoft.com/office/powerpoint/2010/main" val="241617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The commercial insurance market has been generally very healthy as natural disaster losses had been below the average for the past decade.  The 2017 hurricane season will bring significant insurable losses to the industry.  This following 2016,</a:t>
            </a:r>
            <a:r>
              <a:rPr lang="en-US" sz="1200" i="0" kern="1200" baseline="0" dirty="0" smtClean="0">
                <a:solidFill>
                  <a:schemeClr val="tx1"/>
                </a:solidFill>
                <a:effectLst/>
                <a:latin typeface="+mn-lt"/>
                <a:ea typeface="+mn-ea"/>
                <a:cs typeface="+mn-cs"/>
              </a:rPr>
              <a:t> which had the </a:t>
            </a:r>
            <a:r>
              <a:rPr lang="en-US" sz="1200" i="0" kern="1200" dirty="0" smtClean="0">
                <a:solidFill>
                  <a:schemeClr val="tx1"/>
                </a:solidFill>
                <a:effectLst/>
                <a:latin typeface="+mn-lt"/>
                <a:ea typeface="+mn-ea"/>
                <a:cs typeface="+mn-cs"/>
              </a:rPr>
              <a:t>highest insured CAT losses ($50B)</a:t>
            </a:r>
            <a:r>
              <a:rPr lang="en-US" sz="1200" i="0" kern="1200" baseline="0" dirty="0" smtClean="0">
                <a:solidFill>
                  <a:schemeClr val="tx1"/>
                </a:solidFill>
                <a:effectLst/>
                <a:latin typeface="+mn-lt"/>
                <a:ea typeface="+mn-ea"/>
                <a:cs typeface="+mn-cs"/>
              </a:rPr>
              <a:t> in the past 4-years.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effectLst/>
                <a:latin typeface="+mn-lt"/>
                <a:ea typeface="+mn-ea"/>
                <a:cs typeface="+mn-cs"/>
              </a:rPr>
              <a:t>“Hurricanes, earthquakes rack up huge bill for insurers” according to a recent </a:t>
            </a:r>
            <a:r>
              <a:rPr lang="en-US" sz="1200" i="0" kern="1200" dirty="0" err="1" smtClean="0">
                <a:solidFill>
                  <a:schemeClr val="tx1"/>
                </a:solidFill>
                <a:effectLst/>
                <a:latin typeface="+mn-lt"/>
                <a:ea typeface="+mn-ea"/>
                <a:cs typeface="+mn-cs"/>
              </a:rPr>
              <a:t>Advisen</a:t>
            </a:r>
            <a:r>
              <a:rPr lang="en-US" sz="1200" i="0" kern="1200" dirty="0" smtClean="0">
                <a:solidFill>
                  <a:schemeClr val="tx1"/>
                </a:solidFill>
                <a:effectLst/>
                <a:latin typeface="+mn-lt"/>
                <a:ea typeface="+mn-ea"/>
                <a:cs typeface="+mn-cs"/>
              </a:rPr>
              <a:t> headline.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100" dirty="0" smtClean="0">
              <a:latin typeface="+mn-lt"/>
            </a:endParaRP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a:t>
            </a:fld>
            <a:endParaRPr lang="en-US"/>
          </a:p>
        </p:txBody>
      </p:sp>
    </p:spTree>
    <p:extLst>
      <p:ext uri="{BB962C8B-B14F-4D97-AF65-F5344CB8AC3E}">
        <p14:creationId xmlns:p14="http://schemas.microsoft.com/office/powerpoint/2010/main" val="3630817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67C4850-18D5-46CB-983B-34ADBA960383}" type="slidenum">
              <a:rPr lang="en-US"/>
              <a:t>38</a:t>
            </a:fld>
            <a:endParaRPr lang="en-US"/>
          </a:p>
        </p:txBody>
      </p:sp>
    </p:spTree>
    <p:extLst>
      <p:ext uri="{BB962C8B-B14F-4D97-AF65-F5344CB8AC3E}">
        <p14:creationId xmlns:p14="http://schemas.microsoft.com/office/powerpoint/2010/main" val="26504561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Must comply with UAS part 107 for coverage to apply in some cases – check with your Alliant broker and/or pool management.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39</a:t>
            </a:fld>
            <a:endParaRPr lang="en-US"/>
          </a:p>
        </p:txBody>
      </p:sp>
    </p:spTree>
    <p:extLst>
      <p:ext uri="{BB962C8B-B14F-4D97-AF65-F5344CB8AC3E}">
        <p14:creationId xmlns:p14="http://schemas.microsoft.com/office/powerpoint/2010/main" val="1378010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700"/>
              </a:spcBef>
              <a:spcAft>
                <a:spcPct val="0"/>
              </a:spcAft>
              <a:buClr>
                <a:srgbClr val="0070C0"/>
              </a:buClr>
              <a:buSzTx/>
              <a:buFont typeface="Wingdings" pitchFamily="2" charset="2"/>
              <a:buNone/>
              <a:tabLst/>
              <a:defRPr/>
            </a:pPr>
            <a:r>
              <a:rPr lang="en-US" dirty="0" smtClean="0"/>
              <a:t>The future is here. Uber, Google</a:t>
            </a:r>
            <a:r>
              <a:rPr lang="en-US" baseline="0" dirty="0" smtClean="0"/>
              <a:t>, others have self-driving cars on the road today.</a:t>
            </a:r>
          </a:p>
          <a:p>
            <a:pPr marL="0" marR="0" lvl="0" indent="0" algn="l" defTabSz="914400" rtl="0" eaLnBrk="0" fontAlgn="base" latinLnBrk="0" hangingPunct="0">
              <a:lnSpc>
                <a:spcPct val="100000"/>
              </a:lnSpc>
              <a:spcBef>
                <a:spcPts val="700"/>
              </a:spcBef>
              <a:spcAft>
                <a:spcPct val="0"/>
              </a:spcAft>
              <a:buClr>
                <a:srgbClr val="0070C0"/>
              </a:buClr>
              <a:buSzTx/>
              <a:buFont typeface="Wingdings" pitchFamily="2" charset="2"/>
              <a:buNone/>
              <a:tabLst/>
              <a:defRPr/>
            </a:pPr>
            <a:endParaRPr kumimoji="0" lang="en-US" sz="2200" b="0" i="0" u="none" strike="noStrike" kern="0" cap="none" spc="0" normalizeH="0" baseline="0" noProof="0" dirty="0" smtClean="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ts val="700"/>
              </a:spcBef>
              <a:spcAft>
                <a:spcPct val="0"/>
              </a:spcAft>
              <a:buClr>
                <a:srgbClr val="0070C0"/>
              </a:buClr>
              <a:buSzTx/>
              <a:buFont typeface="Wingdings" pitchFamily="2" charset="2"/>
              <a:buNone/>
              <a:tabLst/>
              <a:defRPr/>
            </a:pPr>
            <a:r>
              <a:rPr kumimoji="0" lang="en-US" sz="2200" b="0" i="0" u="none" strike="noStrike" kern="0" cap="none" spc="0" normalizeH="0" baseline="0" noProof="0" dirty="0" smtClean="0">
                <a:ln>
                  <a:noFill/>
                </a:ln>
                <a:solidFill>
                  <a:prstClr val="black"/>
                </a:solidFill>
                <a:effectLst/>
                <a:uLnTx/>
                <a:uFillTx/>
                <a:latin typeface="Arial"/>
                <a:ea typeface="+mn-ea"/>
                <a:cs typeface="+mn-cs"/>
              </a:rPr>
              <a:t>Ford Motor Company Executive Chairman William Ford puts it this way: “In the next few years smart cars will be doing things you can hardly imagine today.”  Accordingly, Ford is “changing the way the world moves. We are rapidly becoming both an auto company and a mobility company . . . . The mobility revolution is here.”</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40</a:t>
            </a:fld>
            <a:endParaRPr lang="en-US"/>
          </a:p>
        </p:txBody>
      </p:sp>
    </p:spTree>
    <p:extLst>
      <p:ext uri="{BB962C8B-B14F-4D97-AF65-F5344CB8AC3E}">
        <p14:creationId xmlns:p14="http://schemas.microsoft.com/office/powerpoint/2010/main" val="9700439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 claims will turn in to product liability and/or software E&amp;O. How do we know someone didn’t hack in to your vehicle to cause an accident? </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41</a:t>
            </a:fld>
            <a:endParaRPr lang="en-US"/>
          </a:p>
        </p:txBody>
      </p:sp>
    </p:spTree>
    <p:extLst>
      <p:ext uri="{BB962C8B-B14F-4D97-AF65-F5344CB8AC3E}">
        <p14:creationId xmlns:p14="http://schemas.microsoft.com/office/powerpoint/2010/main" val="1853259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Employee theft accounts for $400B annually in lost</a:t>
            </a:r>
            <a:r>
              <a:rPr lang="en-US" baseline="0" dirty="0" smtClean="0"/>
              <a:t> revenues to employers, according to the Association of Certified Fraud Examiners.  Of course, we’re not talking about any of you in the room.</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42</a:t>
            </a:fld>
            <a:endParaRPr lang="en-US"/>
          </a:p>
        </p:txBody>
      </p:sp>
    </p:spTree>
    <p:extLst>
      <p:ext uri="{BB962C8B-B14F-4D97-AF65-F5344CB8AC3E}">
        <p14:creationId xmlns:p14="http://schemas.microsoft.com/office/powerpoint/2010/main" val="20090203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Claim example:</a:t>
            </a:r>
            <a:r>
              <a:rPr lang="en-US" baseline="0" dirty="0" smtClean="0"/>
              <a:t>  Contractor calls a city’s accounting department and instructs them to wire the next progress payment to the contractor’s new bank account. The City wires the payment, in excess of $800,000.  Once the City realizes what has happened, $165,000 had been siphoned from the account.  </a:t>
            </a:r>
            <a:endParaRPr lang="en-US" dirty="0"/>
          </a:p>
        </p:txBody>
      </p:sp>
      <p:sp>
        <p:nvSpPr>
          <p:cNvPr id="4" name="Slide Number Placeholder 3"/>
          <p:cNvSpPr>
            <a:spLocks noGrp="1"/>
          </p:cNvSpPr>
          <p:nvPr>
            <p:ph type="sldNum" sz="quarter" idx="10"/>
          </p:nvPr>
        </p:nvSpPr>
        <p:spPr/>
        <p:txBody>
          <a:bodyPr/>
          <a:lstStyle/>
          <a:p>
            <a:fld id="{4BC3EF83-17EF-42C9-A150-1724C48B334A}" type="slidenum">
              <a:rPr lang="en-US" smtClean="0"/>
              <a:t>43</a:t>
            </a:fld>
            <a:endParaRPr lang="en-US"/>
          </a:p>
        </p:txBody>
      </p:sp>
    </p:spTree>
    <p:extLst>
      <p:ext uri="{BB962C8B-B14F-4D97-AF65-F5344CB8AC3E}">
        <p14:creationId xmlns:p14="http://schemas.microsoft.com/office/powerpoint/2010/main" val="131805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Based on what we know today, these are our market</a:t>
            </a:r>
            <a:r>
              <a:rPr lang="en-US" baseline="0" dirty="0" smtClean="0"/>
              <a:t> expectations for 2018. </a:t>
            </a:r>
            <a:r>
              <a:rPr lang="en-US" sz="1200" dirty="0" smtClean="0"/>
              <a:t>The recent catastrophic losses are not expected to impact the casualty lines of coverage and expectations are that rates will be flat to slightly down into 2018 - barring an increase in claims severity and/or any industry changing events.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t>Certain lines of coverage and risks will continue to see pricing pressure, including school liability due to abuse claims. Law enforcement liability continues to increase as well, due to high-profile shootings and public reaction.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45</a:t>
            </a:fld>
            <a:endParaRPr lang="en-US"/>
          </a:p>
        </p:txBody>
      </p:sp>
    </p:spTree>
    <p:extLst>
      <p:ext uri="{BB962C8B-B14F-4D97-AF65-F5344CB8AC3E}">
        <p14:creationId xmlns:p14="http://schemas.microsoft.com/office/powerpoint/2010/main" val="139686573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46</a:t>
            </a:fld>
            <a:endParaRPr lang="en-US"/>
          </a:p>
        </p:txBody>
      </p:sp>
    </p:spTree>
    <p:extLst>
      <p:ext uri="{BB962C8B-B14F-4D97-AF65-F5344CB8AC3E}">
        <p14:creationId xmlns:p14="http://schemas.microsoft.com/office/powerpoint/2010/main" val="3962813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CLIPS is a source for benchmarks regarding historical changes in commercial P&amp;C prices and loss costs that was started in 2005, collecting data back to 2003.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While rates overall have been stable</a:t>
            </a:r>
            <a:r>
              <a:rPr lang="en-US" baseline="0" dirty="0" smtClean="0"/>
              <a:t> and property has seen modest decreases, we could see a firming of the property market as a result of 3</a:t>
            </a:r>
            <a:r>
              <a:rPr lang="en-US" baseline="30000" dirty="0" smtClean="0"/>
              <a:t>rd</a:t>
            </a:r>
            <a:r>
              <a:rPr lang="en-US" baseline="0" dirty="0" smtClean="0"/>
              <a:t> quarter CAT losses.</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5</a:t>
            </a:fld>
            <a:endParaRPr lang="en-US"/>
          </a:p>
        </p:txBody>
      </p:sp>
    </p:spTree>
    <p:extLst>
      <p:ext uri="{BB962C8B-B14F-4D97-AF65-F5344CB8AC3E}">
        <p14:creationId xmlns:p14="http://schemas.microsoft.com/office/powerpoint/2010/main" val="14480214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JERSEY CITY, N.J., June 26, 2017 — The private U.S. property/casualty insurance industry saw its net income after taxes drop to $7.7 billion in first-quarter 2017 from $13.4 billion in first-quarter 2016—a 42.2 percent decline—and its overall profitability as measured by its annualized rate of return on average policyholders’ surplus fall to 4.4 percent from 7.9 percent, according to ISO, a Verisk Analytics (</a:t>
            </a:r>
            <a:r>
              <a:rPr lang="en-US" sz="1200" b="0" i="0" kern="1200" dirty="0" err="1" smtClean="0">
                <a:solidFill>
                  <a:schemeClr val="tx1"/>
                </a:solidFill>
                <a:effectLst/>
                <a:latin typeface="+mn-lt"/>
                <a:ea typeface="+mn-ea"/>
                <a:cs typeface="+mn-cs"/>
              </a:rPr>
              <a:t>Nasdaq:VRSK</a:t>
            </a:r>
            <a:r>
              <a:rPr lang="en-US" sz="1200" b="0" i="0" kern="1200" dirty="0" smtClean="0">
                <a:solidFill>
                  <a:schemeClr val="tx1"/>
                </a:solidFill>
                <a:effectLst/>
                <a:latin typeface="+mn-lt"/>
                <a:ea typeface="+mn-ea"/>
                <a:cs typeface="+mn-cs"/>
              </a:rPr>
              <a:t>) business, and the Property Casualty Insurers Association of America (PCI).</a:t>
            </a:r>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6</a:t>
            </a:fld>
            <a:endParaRPr lang="en-US"/>
          </a:p>
        </p:txBody>
      </p:sp>
    </p:spTree>
    <p:extLst>
      <p:ext uri="{BB962C8B-B14F-4D97-AF65-F5344CB8AC3E}">
        <p14:creationId xmlns:p14="http://schemas.microsoft.com/office/powerpoint/2010/main" val="3355460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First-Quarter</a:t>
            </a:r>
            <a:r>
              <a:rPr lang="en-US" baseline="0" dirty="0" smtClean="0"/>
              <a:t> 2017: </a:t>
            </a:r>
            <a:r>
              <a:rPr lang="en-US" dirty="0" smtClean="0"/>
              <a:t>Annualized</a:t>
            </a:r>
            <a:r>
              <a:rPr lang="en-US" baseline="0" dirty="0" smtClean="0"/>
              <a:t> quarterly investment yield 3.0%, compared to 3.6% average annualized quarterly yield for the last 10 years.  (Verisk)</a:t>
            </a:r>
            <a:endParaRPr lang="en-US" dirty="0" smtClean="0"/>
          </a:p>
          <a:p>
            <a:endParaRPr lang="en-US" b="1" dirty="0" smtClean="0">
              <a:solidFill>
                <a:schemeClr val="tx1"/>
              </a:solidFill>
            </a:endParaRPr>
          </a:p>
          <a:p>
            <a:endParaRPr lang="en-US" b="1" dirty="0" smtClean="0">
              <a:solidFill>
                <a:schemeClr val="tx1"/>
              </a:solidFill>
            </a:endParaRPr>
          </a:p>
          <a:p>
            <a:r>
              <a:rPr lang="en-US" b="1" dirty="0" smtClean="0">
                <a:solidFill>
                  <a:schemeClr val="tx1"/>
                </a:solidFill>
              </a:rPr>
              <a:t>NOTES FROM LAST YEAR:  </a:t>
            </a:r>
            <a:r>
              <a:rPr lang="en-US" dirty="0" smtClean="0">
                <a:solidFill>
                  <a:schemeClr val="tx1"/>
                </a:solidFill>
              </a:rPr>
              <a:t>This Chart has</a:t>
            </a:r>
            <a:r>
              <a:rPr lang="en-US" baseline="0" dirty="0" smtClean="0">
                <a:solidFill>
                  <a:schemeClr val="tx1"/>
                </a:solidFill>
              </a:rPr>
              <a:t> always bothered me, but I still like to show it.  Remember, interest rates WERE 8%+ back in the 1980’s.  They were pretty low this whole time, but REALLY dropped in 2008-09.  So WHY are carriers still making what looks to be a pretty good return?  There are a number of reasons, but a key one is that in 2007 P&amp;C </a:t>
            </a:r>
            <a:r>
              <a:rPr lang="en-US" b="1" i="1" u="sng" baseline="0" dirty="0" smtClean="0">
                <a:solidFill>
                  <a:schemeClr val="tx1"/>
                </a:solidFill>
              </a:rPr>
              <a:t>Assets</a:t>
            </a:r>
            <a:r>
              <a:rPr lang="en-US" baseline="0" dirty="0" smtClean="0">
                <a:solidFill>
                  <a:schemeClr val="tx1"/>
                </a:solidFill>
              </a:rPr>
              <a:t> were $1.3 trillion, and in 2015 they were $1.5 trillion. So the return on investments is down significantly.</a:t>
            </a:r>
            <a:endParaRPr lang="en-US" dirty="0">
              <a:solidFill>
                <a:schemeClr val="tx1"/>
              </a:solidFill>
            </a:endParaRPr>
          </a:p>
        </p:txBody>
      </p:sp>
      <p:sp>
        <p:nvSpPr>
          <p:cNvPr id="4" name="Slide Number Placeholder 3"/>
          <p:cNvSpPr>
            <a:spLocks noGrp="1"/>
          </p:cNvSpPr>
          <p:nvPr>
            <p:ph type="sldNum" sz="quarter" idx="10"/>
          </p:nvPr>
        </p:nvSpPr>
        <p:spPr/>
        <p:txBody>
          <a:bodyPr/>
          <a:lstStyle/>
          <a:p>
            <a:fld id="{6F680A9A-92C3-4691-99C0-B2D97774DA13}" type="slidenum">
              <a:rPr lang="en-US" smtClean="0"/>
              <a:t>7</a:t>
            </a:fld>
            <a:endParaRPr lang="en-US"/>
          </a:p>
        </p:txBody>
      </p:sp>
    </p:spTree>
    <p:extLst>
      <p:ext uri="{BB962C8B-B14F-4D97-AF65-F5344CB8AC3E}">
        <p14:creationId xmlns:p14="http://schemas.microsoft.com/office/powerpoint/2010/main" val="446943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Policyholder</a:t>
            </a:r>
            <a:r>
              <a:rPr lang="en-US" baseline="0" dirty="0" smtClean="0"/>
              <a:t> surplus = amount of money insurance companies have to pay claims.  We would expect a substantial drop in policyholder surplus as a result of Q3 CAT losses.</a:t>
            </a:r>
            <a:endParaRPr lang="en-US" dirty="0" smtClean="0"/>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8</a:t>
            </a:fld>
            <a:endParaRPr lang="en-US"/>
          </a:p>
        </p:txBody>
      </p:sp>
    </p:spTree>
    <p:extLst>
      <p:ext uri="{BB962C8B-B14F-4D97-AF65-F5344CB8AC3E}">
        <p14:creationId xmlns:p14="http://schemas.microsoft.com/office/powerpoint/2010/main" val="2671390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3"/>
          <p:cNvSpPr>
            <a:spLocks noGrp="1" noChangeArrowheads="1"/>
          </p:cNvSpPr>
          <p:nvPr>
            <p:ph type="sldNum" sz="quarter" idx="5"/>
          </p:nvPr>
        </p:nvSpPr>
        <p:spPr/>
        <p:txBody>
          <a:bodyPr/>
          <a:lstStyle>
            <a:lvl1pPr defTabSz="944715">
              <a:defRPr>
                <a:solidFill>
                  <a:schemeClr val="tx1"/>
                </a:solidFill>
                <a:latin typeface="Arial" panose="020B0604020202020204" pitchFamily="34" charset="0"/>
                <a:cs typeface="Arial" panose="020B0604020202020204" pitchFamily="34" charset="0"/>
              </a:defRPr>
            </a:lvl1pPr>
            <a:lvl2pPr marL="757066" indent="-291179" defTabSz="944715">
              <a:defRPr>
                <a:solidFill>
                  <a:schemeClr val="tx1"/>
                </a:solidFill>
                <a:latin typeface="Arial" panose="020B0604020202020204" pitchFamily="34" charset="0"/>
                <a:cs typeface="Arial" panose="020B0604020202020204" pitchFamily="34" charset="0"/>
              </a:defRPr>
            </a:lvl2pPr>
            <a:lvl3pPr marL="1164717" indent="-232943" defTabSz="944715">
              <a:defRPr>
                <a:solidFill>
                  <a:schemeClr val="tx1"/>
                </a:solidFill>
                <a:latin typeface="Arial" panose="020B0604020202020204" pitchFamily="34" charset="0"/>
                <a:cs typeface="Arial" panose="020B0604020202020204" pitchFamily="34" charset="0"/>
              </a:defRPr>
            </a:lvl3pPr>
            <a:lvl4pPr marL="1630604" indent="-232943" defTabSz="944715">
              <a:defRPr>
                <a:solidFill>
                  <a:schemeClr val="tx1"/>
                </a:solidFill>
                <a:latin typeface="Arial" panose="020B0604020202020204" pitchFamily="34" charset="0"/>
                <a:cs typeface="Arial" panose="020B0604020202020204" pitchFamily="34" charset="0"/>
              </a:defRPr>
            </a:lvl4pPr>
            <a:lvl5pPr marL="2096491" indent="-232943" defTabSz="944715">
              <a:defRPr>
                <a:solidFill>
                  <a:schemeClr val="tx1"/>
                </a:solidFill>
                <a:latin typeface="Arial" panose="020B0604020202020204" pitchFamily="34" charset="0"/>
                <a:cs typeface="Arial" panose="020B0604020202020204" pitchFamily="34" charset="0"/>
              </a:defRPr>
            </a:lvl5pPr>
            <a:lvl6pPr marL="2562377"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28264"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4151"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60038" indent="-232943" defTabSz="94471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2B0E9B5-36A5-4C65-9FC0-7A7FC996B372}" type="slidenum">
              <a:rPr lang="en-US" altLang="en-US" smtClean="0"/>
              <a:pPr/>
              <a:t>9</a:t>
            </a:fld>
            <a:endParaRPr lang="en-US" altLang="en-US" dirty="0"/>
          </a:p>
        </p:txBody>
      </p:sp>
      <p:sp>
        <p:nvSpPr>
          <p:cNvPr id="3" name="Slide Image Placeholder 2"/>
          <p:cNvSpPr>
            <a:spLocks noGrp="1" noRot="1" noChangeAspect="1"/>
          </p:cNvSpPr>
          <p:nvPr>
            <p:ph type="sldImg"/>
          </p:nvPr>
        </p:nvSpPr>
        <p:spPr>
          <a:xfrm>
            <a:off x="1412875" y="325438"/>
            <a:ext cx="4184650" cy="3138487"/>
          </a:xfrm>
        </p:spPr>
      </p:sp>
      <p:sp>
        <p:nvSpPr>
          <p:cNvPr id="4" name="Notes Placeholder 3"/>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U.S. economy posted a stunning drop of 0.1 percent in the fourth quarter, defying expectations for slow growth and possibly providing incentive for more Federal Reserve stimulus.</a:t>
            </a:r>
            <a:br>
              <a:rPr lang="en-US" sz="1200" b="0" i="0" kern="1200" dirty="0" smtClean="0">
                <a:solidFill>
                  <a:schemeClr val="tx1"/>
                </a:solidFill>
                <a:effectLst/>
                <a:latin typeface="+mn-lt"/>
                <a:ea typeface="+mn-ea"/>
                <a:cs typeface="+mn-cs"/>
              </a:rPr>
            </a:b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economy shrank from October through December for the first time since the recession ended, hurt by the biggest cut in defense spending in 40 years, fewer exports and sluggish growth in company stockpiles.</a:t>
            </a:r>
          </a:p>
          <a:p>
            <a:r>
              <a:rPr lang="en-US" sz="1200" b="0" i="0" kern="1200" dirty="0" smtClean="0">
                <a:solidFill>
                  <a:schemeClr val="tx1"/>
                </a:solidFill>
                <a:effectLst/>
                <a:latin typeface="+mn-lt"/>
                <a:ea typeface="+mn-ea"/>
                <a:cs typeface="+mn-cs"/>
              </a:rPr>
              <a:t>The Commerce Department said Wednesday that the economy contracted at an annual rate of 0.1 percent in the fourth quarter. That's a sharp slowdown from the 3.1 percent growth rate in the July-September quarter.</a:t>
            </a:r>
          </a:p>
          <a:p>
            <a:r>
              <a:rPr lang="en-US" sz="1200" b="0" i="0" kern="1200" dirty="0" smtClean="0">
                <a:solidFill>
                  <a:schemeClr val="tx1"/>
                </a:solidFill>
                <a:effectLst/>
                <a:latin typeface="+mn-lt"/>
                <a:ea typeface="+mn-ea"/>
                <a:cs typeface="+mn-cs"/>
              </a:rPr>
              <a:t>The surprise contraction could raise fears about the economy's ability to handle tax increases that took effect in January and looming spending cuts.</a:t>
            </a:r>
          </a:p>
          <a:p>
            <a:r>
              <a:rPr lang="en-US" sz="1200" b="0" i="0" kern="1200" dirty="0" smtClean="0">
                <a:solidFill>
                  <a:schemeClr val="tx1"/>
                </a:solidFill>
                <a:effectLst/>
                <a:latin typeface="+mn-lt"/>
                <a:ea typeface="+mn-ea"/>
                <a:cs typeface="+mn-cs"/>
              </a:rPr>
              <a:t>Still, the weakness may be because of one-time factors. Government spending cuts and slower inventory growth subtracted a total of 2.6 percentage points from growth.</a:t>
            </a:r>
          </a:p>
          <a:p>
            <a:endParaRPr lang="en-US" dirty="0"/>
          </a:p>
        </p:txBody>
      </p:sp>
    </p:spTree>
    <p:extLst>
      <p:ext uri="{BB962C8B-B14F-4D97-AF65-F5344CB8AC3E}">
        <p14:creationId xmlns:p14="http://schemas.microsoft.com/office/powerpoint/2010/main" val="125405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rPr>
              <a:t>Combined Ratio - Essentially for every premium dollar collected the insurance industry is paying out nearly one dollar in expenses and claims.</a:t>
            </a:r>
          </a:p>
          <a:p>
            <a:endParaRPr lang="en-US" dirty="0"/>
          </a:p>
        </p:txBody>
      </p:sp>
      <p:sp>
        <p:nvSpPr>
          <p:cNvPr id="4" name="Slide Number Placeholder 3"/>
          <p:cNvSpPr>
            <a:spLocks noGrp="1"/>
          </p:cNvSpPr>
          <p:nvPr>
            <p:ph type="sldNum" sz="quarter" idx="10"/>
          </p:nvPr>
        </p:nvSpPr>
        <p:spPr/>
        <p:txBody>
          <a:bodyPr/>
          <a:lstStyle/>
          <a:p>
            <a:fld id="{6F680A9A-92C3-4691-99C0-B2D97774DA13}" type="slidenum">
              <a:rPr lang="en-US" smtClean="0"/>
              <a:t>10</a:t>
            </a:fld>
            <a:endParaRPr lang="en-US"/>
          </a:p>
        </p:txBody>
      </p:sp>
    </p:spTree>
    <p:extLst>
      <p:ext uri="{BB962C8B-B14F-4D97-AF65-F5344CB8AC3E}">
        <p14:creationId xmlns:p14="http://schemas.microsoft.com/office/powerpoint/2010/main" val="2026528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939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81000" y="1676400"/>
            <a:ext cx="8077200" cy="4495800"/>
          </a:xfrm>
          <a:prstGeom prst="rect">
            <a:avLst/>
          </a:prstGeom>
        </p:spPr>
        <p:txBody>
          <a:bodyPr/>
          <a:lstStyle>
            <a:lvl1pPr>
              <a:spcBef>
                <a:spcPts val="700"/>
              </a:spcBef>
              <a:buClr>
                <a:srgbClr val="0070C0"/>
              </a:buClr>
              <a:defRPr sz="2400">
                <a:solidFill>
                  <a:schemeClr val="tx1"/>
                </a:solidFill>
              </a:defRPr>
            </a:lvl1pPr>
            <a:lvl2pPr>
              <a:spcBef>
                <a:spcPts val="700"/>
              </a:spcBef>
              <a:buClr>
                <a:srgbClr val="0070C0"/>
              </a:buClr>
              <a:defRPr sz="2000">
                <a:solidFill>
                  <a:schemeClr val="tx1"/>
                </a:solidFill>
              </a:defRPr>
            </a:lvl2pPr>
            <a:lvl3pPr>
              <a:spcBef>
                <a:spcPts val="700"/>
              </a:spcBef>
              <a:buClr>
                <a:srgbClr val="0070C0"/>
              </a:buClr>
              <a:defRPr sz="1800">
                <a:solidFill>
                  <a:schemeClr val="tx1"/>
                </a:solidFill>
              </a:defRPr>
            </a:lvl3pPr>
            <a:lvl4pPr>
              <a:spcBef>
                <a:spcPts val="700"/>
              </a:spcBef>
              <a:buClr>
                <a:srgbClr val="0070C0"/>
              </a:buClr>
              <a:defRPr sz="1600">
                <a:solidFill>
                  <a:schemeClr val="tx1"/>
                </a:solidFill>
              </a:defRPr>
            </a:lvl4pPr>
            <a:lvl5pPr>
              <a:spcBef>
                <a:spcPts val="700"/>
              </a:spcBef>
              <a:buClr>
                <a:srgbClr val="0070C0"/>
              </a:buClr>
              <a:defRPr sz="16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6"/>
          <p:cNvSpPr>
            <a:spLocks noGrp="1" noChangeArrowheads="1"/>
          </p:cNvSpPr>
          <p:nvPr>
            <p:ph type="title"/>
          </p:nvPr>
        </p:nvSpPr>
        <p:spPr>
          <a:xfrm>
            <a:off x="381000" y="349250"/>
            <a:ext cx="8077200" cy="846138"/>
          </a:xfrm>
          <a:prstGeom prst="rect">
            <a:avLst/>
          </a:prstGeom>
        </p:spPr>
        <p:txBody>
          <a:bodyPr/>
          <a:lstStyle>
            <a:lvl1pPr>
              <a:defRPr sz="3000">
                <a:solidFill>
                  <a:schemeClr val="bg1"/>
                </a:solidFill>
              </a:defRPr>
            </a:lvl1pPr>
          </a:lstStyle>
          <a:p>
            <a:endParaRPr lang="en-US" dirty="0" smtClean="0"/>
          </a:p>
        </p:txBody>
      </p:sp>
    </p:spTree>
    <p:extLst>
      <p:ext uri="{BB962C8B-B14F-4D97-AF65-F5344CB8AC3E}">
        <p14:creationId xmlns:p14="http://schemas.microsoft.com/office/powerpoint/2010/main" val="1143045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7"/>
          <p:cNvSpPr>
            <a:spLocks noChangeArrowheads="1"/>
          </p:cNvSpPr>
          <p:nvPr userDrawn="1"/>
        </p:nvSpPr>
        <p:spPr bwMode="auto">
          <a:xfrm>
            <a:off x="152400" y="6553200"/>
            <a:ext cx="4800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lstStyle>
            <a:lvl1pPr eaLnBrk="0" hangingPunct="0">
              <a:defRPr sz="1400">
                <a:solidFill>
                  <a:schemeClr val="tx1"/>
                </a:solidFill>
                <a:latin typeface="Arial" pitchFamily="34" charset="0"/>
                <a:cs typeface="Arial" pitchFamily="34" charset="0"/>
              </a:defRPr>
            </a:lvl1pPr>
            <a:lvl2pPr marL="742950" indent="-285750" eaLnBrk="0" hangingPunct="0">
              <a:defRPr sz="1400">
                <a:solidFill>
                  <a:schemeClr val="tx1"/>
                </a:solidFill>
                <a:latin typeface="Arial" pitchFamily="34" charset="0"/>
                <a:cs typeface="Arial" pitchFamily="34" charset="0"/>
              </a:defRPr>
            </a:lvl2pPr>
            <a:lvl3pPr marL="1143000" indent="-228600" eaLnBrk="0" hangingPunct="0">
              <a:defRPr sz="1400">
                <a:solidFill>
                  <a:schemeClr val="tx1"/>
                </a:solidFill>
                <a:latin typeface="Arial" pitchFamily="34" charset="0"/>
                <a:cs typeface="Arial" pitchFamily="34" charset="0"/>
              </a:defRPr>
            </a:lvl3pPr>
            <a:lvl4pPr marL="1600200" indent="-228600" eaLnBrk="0" hangingPunct="0">
              <a:defRPr sz="1400">
                <a:solidFill>
                  <a:schemeClr val="tx1"/>
                </a:solidFill>
                <a:latin typeface="Arial" pitchFamily="34" charset="0"/>
                <a:cs typeface="Arial" pitchFamily="34" charset="0"/>
              </a:defRPr>
            </a:lvl4pPr>
            <a:lvl5pPr marL="2057400" indent="-228600" eaLnBrk="0" hangingPunct="0">
              <a:defRPr sz="1400">
                <a:solidFill>
                  <a:schemeClr val="tx1"/>
                </a:solidFill>
                <a:latin typeface="Arial" pitchFamily="34" charset="0"/>
                <a:cs typeface="Arial" pitchFamily="34" charset="0"/>
              </a:defRPr>
            </a:lvl5pPr>
            <a:lvl6pPr marL="2514600" indent="-228600" eaLnBrk="0" fontAlgn="base" hangingPunct="0">
              <a:spcBef>
                <a:spcPct val="0"/>
              </a:spcBef>
              <a:spcAft>
                <a:spcPct val="0"/>
              </a:spcAft>
              <a:defRPr sz="1400">
                <a:solidFill>
                  <a:schemeClr val="tx1"/>
                </a:solidFill>
                <a:latin typeface="Arial" pitchFamily="34" charset="0"/>
                <a:cs typeface="Arial" pitchFamily="34" charset="0"/>
              </a:defRPr>
            </a:lvl6pPr>
            <a:lvl7pPr marL="2971800" indent="-228600" eaLnBrk="0" fontAlgn="base" hangingPunct="0">
              <a:spcBef>
                <a:spcPct val="0"/>
              </a:spcBef>
              <a:spcAft>
                <a:spcPct val="0"/>
              </a:spcAft>
              <a:defRPr sz="1400">
                <a:solidFill>
                  <a:schemeClr val="tx1"/>
                </a:solidFill>
                <a:latin typeface="Arial" pitchFamily="34" charset="0"/>
                <a:cs typeface="Arial" pitchFamily="34" charset="0"/>
              </a:defRPr>
            </a:lvl7pPr>
            <a:lvl8pPr marL="3429000" indent="-228600" eaLnBrk="0" fontAlgn="base" hangingPunct="0">
              <a:spcBef>
                <a:spcPct val="0"/>
              </a:spcBef>
              <a:spcAft>
                <a:spcPct val="0"/>
              </a:spcAft>
              <a:defRPr sz="1400">
                <a:solidFill>
                  <a:schemeClr val="tx1"/>
                </a:solidFill>
                <a:latin typeface="Arial" pitchFamily="34" charset="0"/>
                <a:cs typeface="Arial" pitchFamily="34" charset="0"/>
              </a:defRPr>
            </a:lvl8pPr>
            <a:lvl9pPr marL="3886200" indent="-228600" eaLnBrk="0" fontAlgn="base" hangingPunct="0">
              <a:spcBef>
                <a:spcPct val="0"/>
              </a:spcBef>
              <a:spcAft>
                <a:spcPct val="0"/>
              </a:spcAft>
              <a:defRPr sz="1400">
                <a:solidFill>
                  <a:schemeClr val="tx1"/>
                </a:solidFill>
                <a:latin typeface="Arial" pitchFamily="34" charset="0"/>
                <a:cs typeface="Arial" pitchFamily="34" charset="0"/>
              </a:defRPr>
            </a:lvl9pPr>
          </a:lstStyle>
          <a:p>
            <a:pPr>
              <a:defRPr/>
            </a:pPr>
            <a:r>
              <a:rPr lang="en-US" altLang="en-US" sz="800" dirty="0" smtClean="0"/>
              <a:t>© 2015 Alliant Insurance Services, Inc. All rights reserved.</a:t>
            </a:r>
          </a:p>
        </p:txBody>
      </p:sp>
      <p:sp>
        <p:nvSpPr>
          <p:cNvPr id="7" name="Content Placeholder 2"/>
          <p:cNvSpPr>
            <a:spLocks noGrp="1"/>
          </p:cNvSpPr>
          <p:nvPr>
            <p:ph idx="1"/>
          </p:nvPr>
        </p:nvSpPr>
        <p:spPr>
          <a:xfrm>
            <a:off x="381000" y="1676400"/>
            <a:ext cx="3962400" cy="4495800"/>
          </a:xfrm>
          <a:prstGeom prst="rect">
            <a:avLst/>
          </a:prstGeom>
        </p:spPr>
        <p:txBody>
          <a:bodyPr/>
          <a:lstStyle>
            <a:lvl1pPr>
              <a:buClr>
                <a:srgbClr val="0070C0"/>
              </a:buClr>
              <a:defRPr>
                <a:solidFill>
                  <a:schemeClr val="tx1"/>
                </a:solidFill>
              </a:defRPr>
            </a:lvl1pPr>
            <a:lvl2pPr>
              <a:buClr>
                <a:srgbClr val="0070C0"/>
              </a:buClr>
              <a:defRPr>
                <a:solidFill>
                  <a:schemeClr val="tx1"/>
                </a:solidFill>
              </a:defRPr>
            </a:lvl2pPr>
            <a:lvl3pPr>
              <a:buClr>
                <a:srgbClr val="0070C0"/>
              </a:buClr>
              <a:defRPr>
                <a:solidFill>
                  <a:schemeClr val="tx1"/>
                </a:solidFill>
              </a:defRPr>
            </a:lvl3pPr>
            <a:lvl4pPr>
              <a:buClr>
                <a:srgbClr val="0070C0"/>
              </a:buClr>
              <a:defRPr>
                <a:solidFill>
                  <a:schemeClr val="tx1"/>
                </a:solidFill>
              </a:defRPr>
            </a:lvl4pPr>
            <a:lvl5pPr>
              <a:buClr>
                <a:srgbClr val="0070C0"/>
              </a:buCl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itle 12"/>
          <p:cNvSpPr>
            <a:spLocks noGrp="1"/>
          </p:cNvSpPr>
          <p:nvPr>
            <p:ph type="title"/>
          </p:nvPr>
        </p:nvSpPr>
        <p:spPr>
          <a:xfrm>
            <a:off x="381000" y="274638"/>
            <a:ext cx="8305800" cy="1143000"/>
          </a:xfrm>
          <a:prstGeom prst="rect">
            <a:avLst/>
          </a:prstGeom>
        </p:spPr>
        <p:txBody>
          <a:bodyPr/>
          <a:lstStyle>
            <a:lvl1pPr>
              <a:defRPr>
                <a:solidFill>
                  <a:schemeClr val="bg1"/>
                </a:solidFill>
              </a:defRPr>
            </a:lvl1pPr>
          </a:lstStyle>
          <a:p>
            <a:r>
              <a:rPr lang="en-US" dirty="0" smtClean="0"/>
              <a:t>Click to edit Master title style</a:t>
            </a:r>
            <a:endParaRPr lang="en-US" dirty="0"/>
          </a:p>
        </p:txBody>
      </p:sp>
      <p:sp>
        <p:nvSpPr>
          <p:cNvPr id="17" name="Content Placeholder 16"/>
          <p:cNvSpPr>
            <a:spLocks noGrp="1"/>
          </p:cNvSpPr>
          <p:nvPr>
            <p:ph sz="quarter" idx="10"/>
          </p:nvPr>
        </p:nvSpPr>
        <p:spPr>
          <a:xfrm>
            <a:off x="4724400" y="1676400"/>
            <a:ext cx="3962400" cy="4495800"/>
          </a:xfrm>
          <a:prstGeom prst="rect">
            <a:avLst/>
          </a:prstGeom>
        </p:spPr>
        <p:txBody>
          <a:bodyPr/>
          <a:lstStyle>
            <a:lvl1pPr>
              <a:buClr>
                <a:srgbClr val="0070C0"/>
              </a:buClr>
              <a:defRPr/>
            </a:lvl1pPr>
            <a:lvl2pPr>
              <a:buClr>
                <a:srgbClr val="0070C0"/>
              </a:buClr>
              <a:defRPr/>
            </a:lvl2pPr>
            <a:lvl3pPr>
              <a:buClr>
                <a:srgbClr val="0070C0"/>
              </a:buClr>
              <a:defRPr/>
            </a:lvl3pPr>
            <a:lvl4pPr>
              <a:buClr>
                <a:srgbClr val="0070C0"/>
              </a:buClr>
              <a:defRPr/>
            </a:lvl4pPr>
            <a:lvl5pPr>
              <a:buClr>
                <a:srgbClr val="0070C0"/>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81090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609600" y="3124200"/>
            <a:ext cx="8318500" cy="1066800"/>
          </a:xfrm>
          <a:prstGeom prst="rect">
            <a:avLst/>
          </a:prstGeom>
        </p:spPr>
        <p:txBody>
          <a:bodyPr/>
          <a:lstStyle>
            <a:lvl1pPr>
              <a:defRPr sz="4800">
                <a:solidFill>
                  <a:schemeClr val="bg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01310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47099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6616" y="232326"/>
            <a:ext cx="8458200" cy="950976"/>
          </a:xfrm>
          <a:prstGeom prst="rect">
            <a:avLst/>
          </a:prstGeom>
        </p:spPr>
        <p:txBody>
          <a:bodyPr/>
          <a:lstStyle/>
          <a:p>
            <a:r>
              <a:rPr lang="en-US" dirty="0"/>
              <a:t>Click to edit Master title style</a:t>
            </a:r>
          </a:p>
        </p:txBody>
      </p:sp>
      <p:sp>
        <p:nvSpPr>
          <p:cNvPr id="8" name="Text Placeholder 9"/>
          <p:cNvSpPr>
            <a:spLocks noGrp="1"/>
          </p:cNvSpPr>
          <p:nvPr>
            <p:ph type="body" sz="quarter" idx="15" hasCustomPrompt="1"/>
          </p:nvPr>
        </p:nvSpPr>
        <p:spPr bwMode="gray">
          <a:xfrm>
            <a:off x="356616" y="1188720"/>
            <a:ext cx="8454009" cy="396947"/>
          </a:xfrm>
          <a:prstGeom prst="rect">
            <a:avLst/>
          </a:prstGeom>
          <a:noFill/>
        </p:spPr>
        <p:txBody>
          <a:bodyPr wrap="square" rtlCol="0">
            <a:noAutofit/>
          </a:bodyPr>
          <a:lstStyle>
            <a:lvl1pPr marL="0" indent="0" algn="l" rtl="0" fontAlgn="base">
              <a:lnSpc>
                <a:spcPct val="90000"/>
              </a:lnSpc>
              <a:spcBef>
                <a:spcPct val="0"/>
              </a:spcBef>
              <a:spcAft>
                <a:spcPct val="0"/>
              </a:spcAft>
              <a:buNone/>
              <a:defRPr lang="en-US" sz="2200" b="0" kern="1200" smtClean="0">
                <a:solidFill>
                  <a:srgbClr val="072C44"/>
                </a:solidFill>
                <a:latin typeface="+mj-lt"/>
                <a:ea typeface="+mn-ea"/>
                <a:cs typeface="+mn-cs"/>
              </a:defRPr>
            </a:lvl1pPr>
            <a:lvl2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2pPr>
            <a:lvl3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3pPr>
            <a:lvl4pPr algn="l" rtl="0" fontAlgn="base">
              <a:lnSpc>
                <a:spcPct val="90000"/>
              </a:lnSpc>
              <a:spcBef>
                <a:spcPct val="0"/>
              </a:spcBef>
              <a:spcAft>
                <a:spcPct val="0"/>
              </a:spcAft>
              <a:defRPr lang="en-US" sz="2200" b="1" kern="1200" smtClean="0">
                <a:solidFill>
                  <a:schemeClr val="tx1"/>
                </a:solidFill>
                <a:latin typeface="Arial Narrow" pitchFamily="34" charset="0"/>
                <a:ea typeface="+mn-ea"/>
                <a:cs typeface="+mn-cs"/>
              </a:defRPr>
            </a:lvl4pPr>
            <a:lvl5pPr algn="l" rtl="0" fontAlgn="base">
              <a:lnSpc>
                <a:spcPct val="90000"/>
              </a:lnSpc>
              <a:spcBef>
                <a:spcPct val="0"/>
              </a:spcBef>
              <a:spcAft>
                <a:spcPct val="0"/>
              </a:spcAft>
              <a:defRPr lang="en-US" sz="2200" b="1" kern="1200" dirty="0" smtClean="0">
                <a:solidFill>
                  <a:schemeClr val="tx1"/>
                </a:solidFill>
                <a:latin typeface="Arial Narrow" pitchFamily="34" charset="0"/>
                <a:ea typeface="+mn-ea"/>
                <a:cs typeface="+mn-cs"/>
              </a:defRPr>
            </a:lvl5pPr>
          </a:lstStyle>
          <a:p>
            <a:pPr lvl="0"/>
            <a:r>
              <a:rPr lang="en-US" dirty="0"/>
              <a:t>Click to edit subtitle</a:t>
            </a:r>
          </a:p>
        </p:txBody>
      </p:sp>
      <p:sp>
        <p:nvSpPr>
          <p:cNvPr id="9" name="Text Placeholder 12"/>
          <p:cNvSpPr>
            <a:spLocks noGrp="1"/>
          </p:cNvSpPr>
          <p:nvPr>
            <p:ph type="body" sz="quarter" idx="16" hasCustomPrompt="1"/>
          </p:nvPr>
        </p:nvSpPr>
        <p:spPr>
          <a:xfrm>
            <a:off x="1133856" y="6294780"/>
            <a:ext cx="7680960" cy="415018"/>
          </a:xfrm>
          <a:prstGeom prst="rect">
            <a:avLst/>
          </a:prstGeom>
        </p:spPr>
        <p:txBody>
          <a:bodyPr lIns="0" tIns="0" rIns="0" bIns="0" anchor="b" anchorCtr="0">
            <a:noAutofit/>
          </a:bodyPr>
          <a:lstStyle>
            <a:lvl1pPr marL="0" indent="0">
              <a:spcBef>
                <a:spcPts val="200"/>
              </a:spcBef>
              <a:buNone/>
              <a:defRPr sz="1000">
                <a:solidFill>
                  <a:schemeClr val="tx1"/>
                </a:solidFill>
                <a:latin typeface="+mn-lt"/>
                <a:cs typeface="Arial" pitchFamily="34" charset="0"/>
              </a:defRPr>
            </a:lvl1pPr>
          </a:lstStyle>
          <a:p>
            <a:pPr lvl="0"/>
            <a:r>
              <a:rPr lang="en-US" dirty="0"/>
              <a:t>Click to edit source</a:t>
            </a:r>
          </a:p>
        </p:txBody>
      </p:sp>
    </p:spTree>
    <p:extLst>
      <p:ext uri="{BB962C8B-B14F-4D97-AF65-F5344CB8AC3E}">
        <p14:creationId xmlns:p14="http://schemas.microsoft.com/office/powerpoint/2010/main" val="920970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84584" y="452718"/>
            <a:ext cx="7053542" cy="1400530"/>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905000"/>
            <a:ext cx="3297254" cy="576262"/>
          </a:xfrm>
          <a:prstGeom prst="rect">
            <a:avLst/>
          </a:prstGeo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27485" y="2514600"/>
            <a:ext cx="3297254" cy="3741738"/>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905000"/>
            <a:ext cx="3297254" cy="576262"/>
          </a:xfrm>
          <a:prstGeom prst="rect">
            <a:avLst/>
          </a:prstGeo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240872" y="2514600"/>
            <a:ext cx="3297254" cy="3741738"/>
          </a:xfrm>
          <a:prstGeom prst="rect">
            <a:avLst/>
          </a:prstGeo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5400000">
            <a:off x="7492905" y="1828801"/>
            <a:ext cx="990599" cy="228599"/>
          </a:xfrm>
          <a:prstGeom prst="rect">
            <a:avLst/>
          </a:prstGeom>
        </p:spPr>
        <p:txBody>
          <a:bodyPr/>
          <a:lstStyle/>
          <a:p>
            <a:endParaRPr lang="en-US" dirty="0"/>
          </a:p>
        </p:txBody>
      </p:sp>
      <p:sp>
        <p:nvSpPr>
          <p:cNvPr id="8" name="Footer Placeholder 7"/>
          <p:cNvSpPr>
            <a:spLocks noGrp="1"/>
          </p:cNvSpPr>
          <p:nvPr>
            <p:ph type="ftr" sz="quarter" idx="11"/>
          </p:nvPr>
        </p:nvSpPr>
        <p:spPr>
          <a:xfrm rot="5400000">
            <a:off x="6231206" y="3263398"/>
            <a:ext cx="3859795" cy="228601"/>
          </a:xfrm>
          <a:prstGeom prst="rect">
            <a:avLst/>
          </a:prstGeom>
        </p:spPr>
        <p:txBody>
          <a:bodyPr/>
          <a:lstStyle/>
          <a:p>
            <a:endParaRPr lang="en-US" dirty="0"/>
          </a:p>
        </p:txBody>
      </p:sp>
      <p:sp>
        <p:nvSpPr>
          <p:cNvPr id="9" name="Slide Number Placeholder 8"/>
          <p:cNvSpPr>
            <a:spLocks noGrp="1"/>
          </p:cNvSpPr>
          <p:nvPr>
            <p:ph type="sldNum" sz="quarter" idx="12"/>
          </p:nvPr>
        </p:nvSpPr>
        <p:spPr>
          <a:xfrm>
            <a:off x="7764406" y="295730"/>
            <a:ext cx="628649" cy="767687"/>
          </a:xfrm>
          <a:prstGeom prst="rect">
            <a:avLst/>
          </a:prstGeom>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3222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478373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rgbClr val="21578A"/>
          </a:solidFill>
          <a:latin typeface="+mj-lt"/>
          <a:ea typeface="+mj-ea"/>
          <a:cs typeface="+mj-cs"/>
        </a:defRPr>
      </a:lvl1pPr>
      <a:lvl2pPr algn="l" rtl="0" eaLnBrk="0" fontAlgn="base" hangingPunct="0">
        <a:spcBef>
          <a:spcPct val="0"/>
        </a:spcBef>
        <a:spcAft>
          <a:spcPct val="0"/>
        </a:spcAft>
        <a:defRPr sz="3200">
          <a:solidFill>
            <a:srgbClr val="21578A"/>
          </a:solidFill>
          <a:latin typeface="Arial" pitchFamily="34" charset="0"/>
        </a:defRPr>
      </a:lvl2pPr>
      <a:lvl3pPr algn="l" rtl="0" eaLnBrk="0" fontAlgn="base" hangingPunct="0">
        <a:spcBef>
          <a:spcPct val="0"/>
        </a:spcBef>
        <a:spcAft>
          <a:spcPct val="0"/>
        </a:spcAft>
        <a:defRPr sz="3200">
          <a:solidFill>
            <a:srgbClr val="21578A"/>
          </a:solidFill>
          <a:latin typeface="Arial" pitchFamily="34" charset="0"/>
        </a:defRPr>
      </a:lvl3pPr>
      <a:lvl4pPr algn="l" rtl="0" eaLnBrk="0" fontAlgn="base" hangingPunct="0">
        <a:spcBef>
          <a:spcPct val="0"/>
        </a:spcBef>
        <a:spcAft>
          <a:spcPct val="0"/>
        </a:spcAft>
        <a:defRPr sz="3200">
          <a:solidFill>
            <a:srgbClr val="21578A"/>
          </a:solidFill>
          <a:latin typeface="Arial" pitchFamily="34" charset="0"/>
        </a:defRPr>
      </a:lvl4pPr>
      <a:lvl5pPr algn="l" rtl="0" eaLnBrk="0" fontAlgn="base" hangingPunct="0">
        <a:spcBef>
          <a:spcPct val="0"/>
        </a:spcBef>
        <a:spcAft>
          <a:spcPct val="0"/>
        </a:spcAft>
        <a:defRPr sz="3200">
          <a:solidFill>
            <a:srgbClr val="21578A"/>
          </a:solidFill>
          <a:latin typeface="Arial" pitchFamily="34"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
        <a:defRPr sz="29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500">
          <a:solidFill>
            <a:schemeClr val="tx1"/>
          </a:solidFill>
          <a:latin typeface="+mj-lt"/>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j-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jpeg"/><Relationship Id="rId10" Type="http://schemas.openxmlformats.org/officeDocument/2006/relationships/image" Target="../media/image12.jpg"/><Relationship Id="rId4" Type="http://schemas.openxmlformats.org/officeDocument/2006/relationships/image" Target="../media/image6.jpeg"/><Relationship Id="rId9" Type="http://schemas.openxmlformats.org/officeDocument/2006/relationships/image" Target="../media/image11.jpg"/></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9.jpg"/><Relationship Id="rId4" Type="http://schemas.openxmlformats.org/officeDocument/2006/relationships/image" Target="../media/image2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52.jpeg"/></Relationships>
</file>

<file path=ppt/slides/_rels/slide42.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0.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4952999"/>
            <a:ext cx="4191000" cy="1523999"/>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kern="1200">
                <a:solidFill>
                  <a:schemeClr val="bg2">
                    <a:lumMod val="25000"/>
                  </a:schemeClr>
                </a:solidFill>
                <a:latin typeface="Arial" pitchFamily="34" charset="0"/>
                <a:ea typeface="+mj-ea"/>
                <a:cs typeface="Arial" pitchFamily="34" charset="0"/>
              </a:defRPr>
            </a:lvl1pPr>
          </a:lstStyle>
          <a:p>
            <a:r>
              <a:rPr lang="en-US" sz="2000" b="1" dirty="0" smtClean="0">
                <a:solidFill>
                  <a:schemeClr val="tx1"/>
                </a:solidFill>
              </a:rPr>
              <a:t>October 2017</a:t>
            </a:r>
            <a:r>
              <a:rPr lang="en-US" sz="3600" dirty="0">
                <a:solidFill>
                  <a:schemeClr val="tx1"/>
                </a:solidFill>
              </a:rPr>
              <a:t/>
            </a:r>
            <a:br>
              <a:rPr lang="en-US" sz="3600" dirty="0">
                <a:solidFill>
                  <a:schemeClr val="tx1"/>
                </a:solidFill>
              </a:rPr>
            </a:br>
            <a:r>
              <a:rPr lang="en-US" sz="1800" u="sng" dirty="0">
                <a:solidFill>
                  <a:schemeClr val="tx1"/>
                </a:solidFill>
              </a:rPr>
              <a:t/>
            </a:r>
            <a:br>
              <a:rPr lang="en-US" sz="1800" u="sng" dirty="0">
                <a:solidFill>
                  <a:schemeClr val="tx1"/>
                </a:solidFill>
              </a:rPr>
            </a:br>
            <a:r>
              <a:rPr lang="en-US" sz="1800" u="sng" dirty="0">
                <a:solidFill>
                  <a:schemeClr val="tx1"/>
                </a:solidFill>
              </a:rPr>
              <a:t>Presented by: </a:t>
            </a:r>
            <a:endParaRPr lang="en-US" sz="1800" u="sng" dirty="0" smtClean="0">
              <a:solidFill>
                <a:schemeClr val="tx1"/>
              </a:solidFill>
            </a:endParaRPr>
          </a:p>
          <a:p>
            <a:r>
              <a:rPr lang="en-US" sz="1800" b="1" dirty="0" smtClean="0">
                <a:solidFill>
                  <a:srgbClr val="C00000"/>
                </a:solidFill>
              </a:rPr>
              <a:t>INSERT YOUR NAME HERE</a:t>
            </a:r>
            <a:r>
              <a:rPr lang="en-US" sz="1800" u="sng" dirty="0">
                <a:solidFill>
                  <a:schemeClr val="tx1"/>
                </a:solidFill>
              </a:rPr>
              <a:t/>
            </a:r>
            <a:br>
              <a:rPr lang="en-US" sz="1800" u="sng" dirty="0">
                <a:solidFill>
                  <a:schemeClr val="tx1"/>
                </a:solidFill>
              </a:rPr>
            </a:br>
            <a:r>
              <a:rPr lang="en-US" sz="1800" dirty="0">
                <a:solidFill>
                  <a:schemeClr val="tx1"/>
                </a:solidFill>
              </a:rPr>
              <a:t>Alliant Insurance Services</a:t>
            </a:r>
          </a:p>
        </p:txBody>
      </p:sp>
      <p:sp>
        <p:nvSpPr>
          <p:cNvPr id="5" name="TextBox 4"/>
          <p:cNvSpPr txBox="1"/>
          <p:nvPr/>
        </p:nvSpPr>
        <p:spPr>
          <a:xfrm>
            <a:off x="76200" y="907027"/>
            <a:ext cx="4495800" cy="3416320"/>
          </a:xfrm>
          <a:prstGeom prst="rect">
            <a:avLst/>
          </a:prstGeom>
          <a:noFill/>
        </p:spPr>
        <p:txBody>
          <a:bodyPr wrap="square" rtlCol="0">
            <a:spAutoFit/>
          </a:bodyPr>
          <a:lstStyle/>
          <a:p>
            <a:pPr>
              <a:lnSpc>
                <a:spcPct val="150000"/>
              </a:lnSpc>
              <a:spcBef>
                <a:spcPts val="1200"/>
              </a:spcBef>
            </a:pPr>
            <a:r>
              <a:rPr lang="en-US" sz="3600" b="1" dirty="0" smtClean="0">
                <a:solidFill>
                  <a:schemeClr val="bg1"/>
                </a:solidFill>
              </a:rPr>
              <a:t>STATE OF THE     	INSURANCE 		MARKET 			2018</a:t>
            </a:r>
            <a:endParaRPr lang="en-US" sz="1400" b="1" dirty="0">
              <a:solidFill>
                <a:schemeClr val="bg1"/>
              </a:solidFill>
            </a:endParaRPr>
          </a:p>
        </p:txBody>
      </p:sp>
      <p:sp>
        <p:nvSpPr>
          <p:cNvPr id="2" name="TextBox 1"/>
          <p:cNvSpPr txBox="1"/>
          <p:nvPr/>
        </p:nvSpPr>
        <p:spPr>
          <a:xfrm>
            <a:off x="762000" y="4114800"/>
            <a:ext cx="4572000" cy="892552"/>
          </a:xfrm>
          <a:prstGeom prst="rect">
            <a:avLst/>
          </a:prstGeom>
          <a:noFill/>
        </p:spPr>
        <p:txBody>
          <a:bodyPr wrap="square" rtlCol="0">
            <a:spAutoFit/>
          </a:bodyPr>
          <a:lstStyle/>
          <a:p>
            <a:endParaRPr lang="en-US" sz="1000" b="1" dirty="0">
              <a:solidFill>
                <a:schemeClr val="bg1"/>
              </a:solidFill>
            </a:endParaRPr>
          </a:p>
          <a:p>
            <a:r>
              <a:rPr lang="en-US" sz="1400" b="1" i="1" dirty="0" smtClean="0">
                <a:solidFill>
                  <a:schemeClr val="bg1"/>
                </a:solidFill>
              </a:rPr>
              <a:t>(THIS INFORATION HAS BEEN CONSOLIDATED FROM </a:t>
            </a:r>
            <a:r>
              <a:rPr lang="en-US" sz="1400" b="1" i="1" dirty="0">
                <a:solidFill>
                  <a:schemeClr val="bg1"/>
                </a:solidFill>
              </a:rPr>
              <a:t>VARIOUS INDUSTRY SOURCES)</a:t>
            </a:r>
          </a:p>
          <a:p>
            <a:endParaRPr lang="en-US" sz="1400" dirty="0"/>
          </a:p>
        </p:txBody>
      </p:sp>
    </p:spTree>
    <p:extLst>
      <p:ext uri="{BB962C8B-B14F-4D97-AF65-F5344CB8AC3E}">
        <p14:creationId xmlns:p14="http://schemas.microsoft.com/office/powerpoint/2010/main" val="3183893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077200" cy="846138"/>
          </a:xfrm>
        </p:spPr>
        <p:txBody>
          <a:bodyPr/>
          <a:lstStyle/>
          <a:p>
            <a:r>
              <a:rPr lang="en-US" dirty="0"/>
              <a:t>P/C Insurance Industry </a:t>
            </a:r>
            <a:br>
              <a:rPr lang="en-US" dirty="0"/>
            </a:br>
            <a:r>
              <a:rPr lang="en-US" dirty="0"/>
              <a:t>Combined Ratio, </a:t>
            </a:r>
            <a:r>
              <a:rPr lang="en-US" dirty="0" smtClean="0"/>
              <a:t>2001-2017*</a:t>
            </a:r>
            <a:endParaRPr lang="en-US" dirty="0"/>
          </a:p>
        </p:txBody>
      </p:sp>
      <p:sp>
        <p:nvSpPr>
          <p:cNvPr id="40" name="Text Placeholder 7"/>
          <p:cNvSpPr txBox="1">
            <a:spLocks/>
          </p:cNvSpPr>
          <p:nvPr/>
        </p:nvSpPr>
        <p:spPr bwMode="gray">
          <a:xfrm>
            <a:off x="725644" y="6172200"/>
            <a:ext cx="7680960" cy="533400"/>
          </a:xfrm>
          <a:prstGeom prst="rect">
            <a:avLst/>
          </a:prstGeom>
        </p:spPr>
        <p:txBody>
          <a:bodyPr vert="horz" lIns="0" tIns="0" rIns="0" bIns="0" rtlCol="0" anchor="b" anchorCtr="0">
            <a:noAutofit/>
          </a:bodyPr>
          <a:lstStyle>
            <a:lvl1pPr marL="0" indent="0" algn="l" defTabSz="914400" rtl="0" eaLnBrk="1" latinLnBrk="0" hangingPunct="1">
              <a:lnSpc>
                <a:spcPct val="90000"/>
              </a:lnSpc>
              <a:spcBef>
                <a:spcPts val="200"/>
              </a:spcBef>
              <a:buClr>
                <a:srgbClr val="337DBE"/>
              </a:buClr>
              <a:buSzPct val="77000"/>
              <a:buFont typeface="Wingdings 3" panose="05040102010807070707" pitchFamily="18" charset="2"/>
              <a:buNone/>
              <a:defRPr sz="1000" kern="1200">
                <a:solidFill>
                  <a:schemeClr val="tx1"/>
                </a:solidFill>
                <a:latin typeface="+mn-lt"/>
                <a:ea typeface="+mn-ea"/>
                <a:cs typeface="Arial" pitchFamily="34" charset="0"/>
              </a:defRPr>
            </a:lvl1pPr>
            <a:lvl2pPr marL="566928" indent="-228600" algn="l" defTabSz="914400" rtl="0" eaLnBrk="1" latinLnBrk="0" hangingPunct="1">
              <a:lnSpc>
                <a:spcPct val="90000"/>
              </a:lnSpc>
              <a:spcBef>
                <a:spcPts val="1000"/>
              </a:spcBef>
              <a:buClr>
                <a:srgbClr val="337DBE"/>
              </a:buClr>
              <a:buFont typeface="Wingdings" panose="05000000000000000000" pitchFamily="2" charset="2"/>
              <a:buChar char=""/>
              <a:defRPr sz="2000" kern="1200">
                <a:solidFill>
                  <a:schemeClr val="tx1"/>
                </a:solidFill>
                <a:latin typeface="+mn-lt"/>
                <a:ea typeface="+mn-ea"/>
                <a:cs typeface="+mn-cs"/>
              </a:defRPr>
            </a:lvl2pPr>
            <a:lvl3pPr marL="914400" indent="-228600" algn="l" defTabSz="914400" rtl="0" eaLnBrk="1" latinLnBrk="0" hangingPunct="1">
              <a:lnSpc>
                <a:spcPct val="90000"/>
              </a:lnSpc>
              <a:spcBef>
                <a:spcPts val="500"/>
              </a:spcBef>
              <a:buClr>
                <a:srgbClr val="337DBE"/>
              </a:buClr>
              <a:buFont typeface="Arial" pitchFamily="34" charset="0"/>
              <a:buChar char="–"/>
              <a:defRPr sz="1800" kern="1200">
                <a:solidFill>
                  <a:schemeClr val="tx1"/>
                </a:solidFill>
                <a:latin typeface="+mn-lt"/>
                <a:ea typeface="+mn-ea"/>
                <a:cs typeface="+mn-cs"/>
              </a:defRPr>
            </a:lvl3pPr>
            <a:lvl4pPr marL="1252728" indent="-219456" algn="l" defTabSz="914400" rtl="0" eaLnBrk="1" latinLnBrk="0" hangingPunct="1">
              <a:lnSpc>
                <a:spcPct val="90000"/>
              </a:lnSpc>
              <a:spcBef>
                <a:spcPts val="200"/>
              </a:spcBef>
              <a:buClr>
                <a:srgbClr val="337DBE"/>
              </a:buClr>
              <a:buFont typeface="Wingdings" pitchFamily="2" charset="2"/>
              <a:buChar char="§"/>
              <a:defRPr sz="1600" kern="1200">
                <a:solidFill>
                  <a:schemeClr val="tx1"/>
                </a:solidFill>
                <a:latin typeface="+mn-lt"/>
                <a:ea typeface="+mn-ea"/>
                <a:cs typeface="+mn-cs"/>
              </a:defRPr>
            </a:lvl4pPr>
            <a:lvl5pPr marL="1481328" indent="-173736" algn="l" defTabSz="914400" rtl="0" eaLnBrk="1" latinLnBrk="0" hangingPunct="1">
              <a:lnSpc>
                <a:spcPct val="90000"/>
              </a:lnSpc>
              <a:spcBef>
                <a:spcPts val="100"/>
              </a:spcBef>
              <a:buClr>
                <a:srgbClr val="337DBE"/>
              </a:buClr>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kumimoji="0" lang="en-US" sz="1000" b="0" i="0" u="none" strike="noStrike" kern="1200" cap="none" spc="0" normalizeH="0" baseline="0" noProof="0" dirty="0" smtClean="0">
                <a:ln>
                  <a:noFill/>
                </a:ln>
                <a:solidFill>
                  <a:srgbClr val="000000"/>
                </a:solidFill>
                <a:effectLst/>
                <a:uLnTx/>
                <a:uFillTx/>
                <a:latin typeface="Arial"/>
                <a:ea typeface="+mn-ea"/>
                <a:cs typeface="Arial" pitchFamily="34" charset="0"/>
              </a:rPr>
              <a:t>*</a:t>
            </a:r>
            <a:r>
              <a:rPr lang="en-US" dirty="0"/>
              <a:t>*Excludes Mortgage &amp; Financial Guaranty insurers 2008-2014.</a:t>
            </a:r>
            <a:br>
              <a:rPr lang="en-US" dirty="0"/>
            </a:br>
            <a:r>
              <a:rPr lang="en-US" dirty="0"/>
              <a:t>Including </a:t>
            </a:r>
            <a:r>
              <a:rPr lang="en-US" dirty="0" err="1"/>
              <a:t>M&amp;FG</a:t>
            </a:r>
            <a:r>
              <a:rPr lang="en-US" dirty="0"/>
              <a:t>, 2008=105.1, 2009=100.7, 2010=102.4, 2011=108.1; 2012:=103.2; 2013: = 96.1; 2014: = 97.0.                              </a:t>
            </a:r>
          </a:p>
          <a:p>
            <a:r>
              <a:rPr lang="en-US" dirty="0"/>
              <a:t>Sources: A.M. Best; ISO, a Verisk Analytics company; </a:t>
            </a:r>
            <a:r>
              <a:rPr lang="en-US" dirty="0" err="1"/>
              <a:t>I.I.I</a:t>
            </a:r>
            <a:r>
              <a:rPr lang="en-US" dirty="0"/>
              <a:t>.</a:t>
            </a:r>
          </a:p>
        </p:txBody>
      </p:sp>
      <p:graphicFrame>
        <p:nvGraphicFramePr>
          <p:cNvPr id="21" name="Object 4"/>
          <p:cNvGraphicFramePr>
            <a:graphicFrameLocks noChangeAspect="1"/>
          </p:cNvGraphicFramePr>
          <p:nvPr>
            <p:extLst>
              <p:ext uri="{D42A27DB-BD31-4B8C-83A1-F6EECF244321}">
                <p14:modId xmlns:p14="http://schemas.microsoft.com/office/powerpoint/2010/main" val="2813353822"/>
              </p:ext>
            </p:extLst>
          </p:nvPr>
        </p:nvGraphicFramePr>
        <p:xfrm>
          <a:off x="202285" y="2467289"/>
          <a:ext cx="8475663" cy="3513138"/>
        </p:xfrm>
        <a:graphic>
          <a:graphicData uri="http://schemas.openxmlformats.org/drawingml/2006/chart">
            <c:chart xmlns:c="http://schemas.openxmlformats.org/drawingml/2006/chart" xmlns:r="http://schemas.openxmlformats.org/officeDocument/2006/relationships" r:id="rId3"/>
          </a:graphicData>
        </a:graphic>
      </p:graphicFrame>
      <p:grpSp>
        <p:nvGrpSpPr>
          <p:cNvPr id="22" name="Group 21"/>
          <p:cNvGrpSpPr/>
          <p:nvPr/>
        </p:nvGrpSpPr>
        <p:grpSpPr>
          <a:xfrm>
            <a:off x="7469153" y="2054442"/>
            <a:ext cx="1117517" cy="2280166"/>
            <a:chOff x="1577533" y="2046013"/>
            <a:chExt cx="775142" cy="1863030"/>
          </a:xfrm>
        </p:grpSpPr>
        <p:sp>
          <p:nvSpPr>
            <p:cNvPr id="23"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A return to more usual  underwriting loss.</a:t>
              </a:r>
            </a:p>
          </p:txBody>
        </p:sp>
        <p:cxnSp>
          <p:nvCxnSpPr>
            <p:cNvPr id="24" name="Straight Arrow Connector 23"/>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1468886" y="1360728"/>
            <a:ext cx="1157788" cy="3053891"/>
            <a:chOff x="1724025" y="3276791"/>
            <a:chExt cx="1157788" cy="3053891"/>
          </a:xfrm>
        </p:grpSpPr>
        <p:sp>
          <p:nvSpPr>
            <p:cNvPr id="26" name="AutoShape 5"/>
            <p:cNvSpPr>
              <a:spLocks noChangeArrowheads="1"/>
            </p:cNvSpPr>
            <p:nvPr/>
          </p:nvSpPr>
          <p:spPr bwMode="gray">
            <a:xfrm>
              <a:off x="1724025" y="3276791"/>
              <a:ext cx="1157788" cy="795528"/>
            </a:xfrm>
            <a:prstGeom prst="rect">
              <a:avLst/>
            </a:prstGeom>
            <a:solidFill>
              <a:schemeClr val="accent6"/>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Heavy Use of Reinsurance Lowered Net Losses.</a:t>
              </a:r>
            </a:p>
          </p:txBody>
        </p:sp>
        <p:cxnSp>
          <p:nvCxnSpPr>
            <p:cNvPr id="27" name="Straight Arrow Connector 26"/>
            <p:cNvCxnSpPr/>
            <p:nvPr/>
          </p:nvCxnSpPr>
          <p:spPr bwMode="gray">
            <a:xfrm>
              <a:off x="2860156" y="4064000"/>
              <a:ext cx="21657" cy="2266682"/>
            </a:xfrm>
            <a:prstGeom prst="straightConnector1">
              <a:avLst/>
            </a:prstGeom>
            <a:ln w="28575">
              <a:solidFill>
                <a:schemeClr val="accent6"/>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952617" y="2271850"/>
            <a:ext cx="1030597" cy="2280166"/>
            <a:chOff x="2950852" y="3276791"/>
            <a:chExt cx="1030597" cy="1784307"/>
          </a:xfrm>
        </p:grpSpPr>
        <p:sp>
          <p:nvSpPr>
            <p:cNvPr id="29" name="AutoShape 6"/>
            <p:cNvSpPr>
              <a:spLocks noChangeArrowheads="1"/>
            </p:cNvSpPr>
            <p:nvPr/>
          </p:nvSpPr>
          <p:spPr bwMode="gray">
            <a:xfrm>
              <a:off x="2950852" y="3276791"/>
              <a:ext cx="1030597" cy="795528"/>
            </a:xfrm>
            <a:prstGeom prst="rect">
              <a:avLst/>
            </a:prstGeom>
            <a:solidFill>
              <a:schemeClr val="accent3"/>
            </a:solidFill>
            <a:ln w="28575" algn="ctr">
              <a:noFill/>
              <a:miter lim="800000"/>
              <a:headEnd/>
              <a:tailEnd/>
            </a:ln>
          </p:spPr>
          <p:txBody>
            <a:bodyPr tIns="0" bIns="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Best Combined Ratio Since 1949 (87.6)</a:t>
              </a:r>
            </a:p>
          </p:txBody>
        </p:sp>
        <p:cxnSp>
          <p:nvCxnSpPr>
            <p:cNvPr id="30" name="Straight Arrow Connector 29"/>
            <p:cNvCxnSpPr>
              <a:stCxn id="29" idx="2"/>
            </p:cNvCxnSpPr>
            <p:nvPr/>
          </p:nvCxnSpPr>
          <p:spPr bwMode="gray">
            <a:xfrm flipH="1">
              <a:off x="3466150" y="4072319"/>
              <a:ext cx="1" cy="988779"/>
            </a:xfrm>
            <a:prstGeom prst="straightConnector1">
              <a:avLst/>
            </a:prstGeom>
            <a:ln w="28575">
              <a:solidFill>
                <a:schemeClr val="accent3"/>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5608396" y="1540552"/>
            <a:ext cx="1636020" cy="2234819"/>
            <a:chOff x="6212580" y="1508506"/>
            <a:chExt cx="1636020" cy="2234819"/>
          </a:xfrm>
        </p:grpSpPr>
        <p:sp>
          <p:nvSpPr>
            <p:cNvPr id="32" name="PPTShape_1"/>
            <p:cNvSpPr>
              <a:spLocks noChangeArrowheads="1"/>
            </p:cNvSpPr>
            <p:nvPr/>
          </p:nvSpPr>
          <p:spPr bwMode="gray">
            <a:xfrm>
              <a:off x="6212580" y="1508506"/>
              <a:ext cx="1636020" cy="795528"/>
            </a:xfrm>
            <a:prstGeom prst="rect">
              <a:avLst/>
            </a:prstGeom>
            <a:solidFill>
              <a:schemeClr val="accent5">
                <a:lumMod val="50000"/>
              </a:schemeClr>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defRPr/>
              </a:pPr>
              <a:r>
                <a:rPr lang="en-US" sz="1200" b="1" dirty="0">
                  <a:solidFill>
                    <a:schemeClr val="bg1"/>
                  </a:solidFill>
                  <a:cs typeface="Arial" charset="0"/>
                </a:rPr>
                <a:t>Higher CAT Losses, Shrinking Reserve Releases, Toll of Soft Market</a:t>
              </a:r>
            </a:p>
          </p:txBody>
        </p:sp>
        <p:cxnSp>
          <p:nvCxnSpPr>
            <p:cNvPr id="33" name="Straight Arrow Connector 32"/>
            <p:cNvCxnSpPr/>
            <p:nvPr/>
          </p:nvCxnSpPr>
          <p:spPr bwMode="gray">
            <a:xfrm>
              <a:off x="6343650" y="2295525"/>
              <a:ext cx="0" cy="1447800"/>
            </a:xfrm>
            <a:prstGeom prst="straightConnector1">
              <a:avLst/>
            </a:prstGeom>
            <a:ln w="28575">
              <a:solidFill>
                <a:schemeClr val="accent5">
                  <a:lumMod val="50000"/>
                </a:schemeClr>
              </a:solidFill>
              <a:tailEnd type="oval" w="med" len="med"/>
            </a:ln>
          </p:spPr>
          <p:style>
            <a:lnRef idx="1">
              <a:schemeClr val="accent1"/>
            </a:lnRef>
            <a:fillRef idx="0">
              <a:schemeClr val="accent1"/>
            </a:fillRef>
            <a:effectRef idx="0">
              <a:schemeClr val="accent1"/>
            </a:effectRef>
            <a:fontRef idx="minor">
              <a:schemeClr val="tx1"/>
            </a:fontRef>
          </p:style>
        </p:cxnSp>
      </p:grpSp>
      <p:grpSp>
        <p:nvGrpSpPr>
          <p:cNvPr id="34" name="Group 33"/>
          <p:cNvGrpSpPr/>
          <p:nvPr/>
        </p:nvGrpSpPr>
        <p:grpSpPr>
          <a:xfrm>
            <a:off x="6019800" y="3032937"/>
            <a:ext cx="1893887" cy="1641494"/>
            <a:chOff x="458788" y="2660917"/>
            <a:chExt cx="1893887" cy="4979516"/>
          </a:xfrm>
        </p:grpSpPr>
        <p:sp>
          <p:nvSpPr>
            <p:cNvPr id="35" name="AutoShape 7"/>
            <p:cNvSpPr>
              <a:spLocks noChangeArrowheads="1"/>
            </p:cNvSpPr>
            <p:nvPr/>
          </p:nvSpPr>
          <p:spPr bwMode="gray">
            <a:xfrm>
              <a:off x="458788" y="2660917"/>
              <a:ext cx="1893887" cy="2212081"/>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200" b="1" dirty="0">
                  <a:solidFill>
                    <a:schemeClr val="bg1"/>
                  </a:solidFill>
                  <a:cs typeface="Arial" charset="0"/>
                </a:rPr>
                <a:t>3 Consecutive Years of U/W Profits; 1</a:t>
              </a:r>
              <a:r>
                <a:rPr lang="en-US" sz="1200" b="1" baseline="30000" dirty="0">
                  <a:solidFill>
                    <a:schemeClr val="bg1"/>
                  </a:solidFill>
                  <a:cs typeface="Arial" charset="0"/>
                </a:rPr>
                <a:t>st</a:t>
              </a:r>
              <a:r>
                <a:rPr lang="en-US" sz="1200" b="1" dirty="0">
                  <a:solidFill>
                    <a:schemeClr val="bg1"/>
                  </a:solidFill>
                  <a:cs typeface="Arial" charset="0"/>
                </a:rPr>
                <a:t> time since 1971-73</a:t>
              </a:r>
            </a:p>
          </p:txBody>
        </p:sp>
        <p:cxnSp>
          <p:nvCxnSpPr>
            <p:cNvPr id="36" name="Straight Arrow Connector 35"/>
            <p:cNvCxnSpPr/>
            <p:nvPr/>
          </p:nvCxnSpPr>
          <p:spPr bwMode="gray">
            <a:xfrm>
              <a:off x="1908141" y="2717140"/>
              <a:ext cx="0" cy="4923293"/>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39" name="Rectangle 7"/>
          <p:cNvSpPr>
            <a:spLocks noChangeArrowheads="1"/>
          </p:cNvSpPr>
          <p:nvPr/>
        </p:nvSpPr>
        <p:spPr bwMode="grayWhite">
          <a:xfrm>
            <a:off x="6380479" y="4459902"/>
            <a:ext cx="133531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sp>
        <p:nvSpPr>
          <p:cNvPr id="37" name="TextBox 36"/>
          <p:cNvSpPr txBox="1"/>
          <p:nvPr/>
        </p:nvSpPr>
        <p:spPr>
          <a:xfrm>
            <a:off x="8610601" y="6488935"/>
            <a:ext cx="390180" cy="246221"/>
          </a:xfrm>
          <a:prstGeom prst="rect">
            <a:avLst/>
          </a:prstGeom>
          <a:noFill/>
        </p:spPr>
        <p:txBody>
          <a:bodyPr wrap="square" rtlCol="0">
            <a:spAutoFit/>
          </a:bodyPr>
          <a:lstStyle/>
          <a:p>
            <a:r>
              <a:rPr lang="en-US" sz="1000" dirty="0" smtClean="0"/>
              <a:t>10</a:t>
            </a:r>
            <a:endParaRPr lang="en-US" sz="1000" dirty="0"/>
          </a:p>
        </p:txBody>
      </p:sp>
    </p:spTree>
    <p:extLst>
      <p:ext uri="{BB962C8B-B14F-4D97-AF65-F5344CB8AC3E}">
        <p14:creationId xmlns:p14="http://schemas.microsoft.com/office/powerpoint/2010/main" val="288475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barn(inHorizontal)">
                                      <p:cBhvr>
                                        <p:cTn id="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077200" cy="846138"/>
          </a:xfrm>
        </p:spPr>
        <p:txBody>
          <a:bodyPr/>
          <a:lstStyle/>
          <a:p>
            <a:r>
              <a:rPr lang="en-US" dirty="0"/>
              <a:t>Workers Comp Private Carrier</a:t>
            </a:r>
            <a:br>
              <a:rPr lang="en-US" dirty="0"/>
            </a:br>
            <a:r>
              <a:rPr lang="en-US" dirty="0"/>
              <a:t>Combined Ratio, 2001-2016*</a:t>
            </a:r>
          </a:p>
        </p:txBody>
      </p:sp>
      <p:graphicFrame>
        <p:nvGraphicFramePr>
          <p:cNvPr id="4" name="Object 4"/>
          <p:cNvGraphicFramePr>
            <a:graphicFrameLocks noChangeAspect="1"/>
          </p:cNvGraphicFramePr>
          <p:nvPr>
            <p:extLst/>
          </p:nvPr>
        </p:nvGraphicFramePr>
        <p:xfrm>
          <a:off x="202285" y="1238769"/>
          <a:ext cx="8475663" cy="4741658"/>
        </p:xfrm>
        <a:graphic>
          <a:graphicData uri="http://schemas.openxmlformats.org/drawingml/2006/chart">
            <c:chart xmlns:c="http://schemas.openxmlformats.org/drawingml/2006/chart" xmlns:r="http://schemas.openxmlformats.org/officeDocument/2006/relationships" r:id="rId3"/>
          </a:graphicData>
        </a:graphic>
      </p:graphicFrame>
      <p:sp>
        <p:nvSpPr>
          <p:cNvPr id="5" name="AutoShape 7"/>
          <p:cNvSpPr>
            <a:spLocks noChangeArrowheads="1"/>
          </p:cNvSpPr>
          <p:nvPr/>
        </p:nvSpPr>
        <p:spPr bwMode="gray">
          <a:xfrm>
            <a:off x="6238411" y="990600"/>
            <a:ext cx="1893887" cy="797439"/>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3 Consecutive Years of U/W Profits; 1</a:t>
            </a:r>
            <a:r>
              <a:rPr lang="en-US" sz="1400" b="1" baseline="30000" dirty="0">
                <a:solidFill>
                  <a:schemeClr val="bg1"/>
                </a:solidFill>
                <a:cs typeface="Arial" charset="0"/>
              </a:rPr>
              <a:t>st</a:t>
            </a:r>
            <a:r>
              <a:rPr lang="en-US" sz="1400" b="1" dirty="0">
                <a:solidFill>
                  <a:schemeClr val="bg1"/>
                </a:solidFill>
                <a:cs typeface="Arial" charset="0"/>
              </a:rPr>
              <a:t> Time in At Least 30 Years.</a:t>
            </a:r>
          </a:p>
        </p:txBody>
      </p:sp>
      <p:sp>
        <p:nvSpPr>
          <p:cNvPr id="6" name="Rectangle 7"/>
          <p:cNvSpPr>
            <a:spLocks noChangeArrowheads="1"/>
          </p:cNvSpPr>
          <p:nvPr/>
        </p:nvSpPr>
        <p:spPr bwMode="grayWhite">
          <a:xfrm>
            <a:off x="6602223" y="4152776"/>
            <a:ext cx="1560555" cy="955614"/>
          </a:xfrm>
          <a:prstGeom prst="rect">
            <a:avLst/>
          </a:prstGeom>
          <a:noFill/>
          <a:ln w="28575">
            <a:solidFill>
              <a:srgbClr val="337DBE"/>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altLang="en-US" sz="1800"/>
          </a:p>
        </p:txBody>
      </p:sp>
      <p:cxnSp>
        <p:nvCxnSpPr>
          <p:cNvPr id="7" name="Straight Arrow Connector 6"/>
          <p:cNvCxnSpPr/>
          <p:nvPr/>
        </p:nvCxnSpPr>
        <p:spPr bwMode="gray">
          <a:xfrm>
            <a:off x="7382500" y="1788039"/>
            <a:ext cx="0" cy="2322886"/>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861492" y="1872610"/>
            <a:ext cx="1117517" cy="2280166"/>
            <a:chOff x="1577533" y="2046013"/>
            <a:chExt cx="775142" cy="1863030"/>
          </a:xfrm>
        </p:grpSpPr>
        <p:sp>
          <p:nvSpPr>
            <p:cNvPr id="10" name="AutoShape 7"/>
            <p:cNvSpPr>
              <a:spLocks noChangeArrowheads="1"/>
            </p:cNvSpPr>
            <p:nvPr/>
          </p:nvSpPr>
          <p:spPr bwMode="gray">
            <a:xfrm>
              <a:off x="1577533" y="2046013"/>
              <a:ext cx="775142" cy="589750"/>
            </a:xfrm>
            <a:prstGeom prst="rect">
              <a:avLst/>
            </a:prstGeom>
            <a:solidFill>
              <a:schemeClr val="accent1"/>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I.I.I. Estimate</a:t>
              </a:r>
            </a:p>
          </p:txBody>
        </p:sp>
        <p:cxnSp>
          <p:nvCxnSpPr>
            <p:cNvPr id="11" name="Straight Arrow Connector 10"/>
            <p:cNvCxnSpPr/>
            <p:nvPr/>
          </p:nvCxnSpPr>
          <p:spPr bwMode="gray">
            <a:xfrm>
              <a:off x="1965104" y="2643722"/>
              <a:ext cx="0" cy="1265321"/>
            </a:xfrm>
            <a:prstGeom prst="straightConnector1">
              <a:avLst/>
            </a:prstGeom>
            <a:ln w="28575">
              <a:solidFill>
                <a:schemeClr val="accent1"/>
              </a:solidFill>
              <a:tailEnd type="oval" w="med" len="med"/>
            </a:ln>
          </p:spPr>
          <p:style>
            <a:lnRef idx="1">
              <a:schemeClr val="accent1"/>
            </a:lnRef>
            <a:fillRef idx="0">
              <a:schemeClr val="accent1"/>
            </a:fillRef>
            <a:effectRef idx="0">
              <a:schemeClr val="accent1"/>
            </a:effectRef>
            <a:fontRef idx="minor">
              <a:schemeClr val="tx1"/>
            </a:fontRef>
          </p:style>
        </p:cxnSp>
      </p:grpSp>
      <p:sp>
        <p:nvSpPr>
          <p:cNvPr id="13" name="Text Placeholder 7"/>
          <p:cNvSpPr txBox="1">
            <a:spLocks/>
          </p:cNvSpPr>
          <p:nvPr/>
        </p:nvSpPr>
        <p:spPr>
          <a:xfrm>
            <a:off x="1133856" y="6172200"/>
            <a:ext cx="7680960" cy="415018"/>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
              <a:defRPr sz="29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500">
                <a:solidFill>
                  <a:schemeClr val="tx1"/>
                </a:solidFill>
                <a:latin typeface="+mj-lt"/>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j-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r>
              <a:rPr lang="en-US" sz="1200" kern="0" dirty="0" smtClean="0"/>
              <a:t>*Projected.</a:t>
            </a:r>
          </a:p>
          <a:p>
            <a:r>
              <a:rPr lang="en-US" sz="1200" kern="0" dirty="0" smtClean="0"/>
              <a:t>SOURCES: NCCI, Insurance Information Institute (2016 projection).</a:t>
            </a:r>
            <a:endParaRPr lang="en-US" sz="1200" kern="0" dirty="0"/>
          </a:p>
        </p:txBody>
      </p:sp>
      <p:sp>
        <p:nvSpPr>
          <p:cNvPr id="12" name="TextBox 11"/>
          <p:cNvSpPr txBox="1"/>
          <p:nvPr/>
        </p:nvSpPr>
        <p:spPr>
          <a:xfrm>
            <a:off x="8610601" y="6488935"/>
            <a:ext cx="390180" cy="246221"/>
          </a:xfrm>
          <a:prstGeom prst="rect">
            <a:avLst/>
          </a:prstGeom>
          <a:noFill/>
        </p:spPr>
        <p:txBody>
          <a:bodyPr wrap="square" rtlCol="0">
            <a:spAutoFit/>
          </a:bodyPr>
          <a:lstStyle/>
          <a:p>
            <a:r>
              <a:rPr lang="en-US" sz="1000" dirty="0" smtClean="0"/>
              <a:t>11</a:t>
            </a:r>
            <a:endParaRPr lang="en-US" sz="1000" dirty="0"/>
          </a:p>
        </p:txBody>
      </p:sp>
    </p:spTree>
    <p:extLst>
      <p:ext uri="{BB962C8B-B14F-4D97-AF65-F5344CB8AC3E}">
        <p14:creationId xmlns:p14="http://schemas.microsoft.com/office/powerpoint/2010/main" val="510512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withEffect">
                                  <p:stCondLst>
                                    <p:cond delay="1000"/>
                                  </p:stCondLst>
                                  <p:childTnLst>
                                    <p:set>
                                      <p:cBhvr>
                                        <p:cTn id="6" dur="1" fill="hold">
                                          <p:stCondLst>
                                            <p:cond delay="0"/>
                                          </p:stCondLst>
                                        </p:cTn>
                                        <p:tgtEl>
                                          <p:spTgt spid="6"/>
                                        </p:tgtEl>
                                        <p:attrNameLst>
                                          <p:attrName>style.visibility</p:attrName>
                                        </p:attrNameLst>
                                      </p:cBhvr>
                                      <p:to>
                                        <p:strVal val="visible"/>
                                      </p:to>
                                    </p:set>
                                    <p:animEffect transition="in" filter="barn(in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Cyber Security &amp; Data Breaches</a:t>
            </a:r>
            <a:endParaRPr lang="en-US" sz="4400" dirty="0"/>
          </a:p>
        </p:txBody>
      </p:sp>
    </p:spTree>
    <p:extLst>
      <p:ext uri="{BB962C8B-B14F-4D97-AF65-F5344CB8AC3E}">
        <p14:creationId xmlns:p14="http://schemas.microsoft.com/office/powerpoint/2010/main" val="20318355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7971" y="2000308"/>
            <a:ext cx="3168982" cy="3168982"/>
          </a:xfrm>
          <a:prstGeom prst="rect">
            <a:avLst/>
          </a:prstGeom>
        </p:spPr>
      </p:pic>
      <p:sp>
        <p:nvSpPr>
          <p:cNvPr id="3" name="Title 2"/>
          <p:cNvSpPr>
            <a:spLocks noGrp="1"/>
          </p:cNvSpPr>
          <p:nvPr>
            <p:ph type="title"/>
          </p:nvPr>
        </p:nvSpPr>
        <p:spPr>
          <a:xfrm>
            <a:off x="293696" y="128918"/>
            <a:ext cx="7021503" cy="846138"/>
          </a:xfrm>
        </p:spPr>
        <p:txBody>
          <a:bodyPr/>
          <a:lstStyle/>
          <a:p>
            <a:r>
              <a:rPr lang="en-US" dirty="0" smtClean="0"/>
              <a:t>Large Data Breaches in Headlines</a:t>
            </a:r>
            <a:endParaRPr lang="en-US" dirty="0"/>
          </a:p>
        </p:txBody>
      </p:sp>
      <p:sp>
        <p:nvSpPr>
          <p:cNvPr id="5" name="AutoShape 2" descr="Image result for equifax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35888" y="1681136"/>
            <a:ext cx="1684476" cy="458503"/>
          </a:xfrm>
          <a:prstGeom prst="rect">
            <a:avLst/>
          </a:prstGeom>
        </p:spPr>
      </p:pic>
      <p:pic>
        <p:nvPicPr>
          <p:cNvPr id="8" name="Pictur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68816" y="4828691"/>
            <a:ext cx="1034918" cy="10349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7223" y="4562432"/>
            <a:ext cx="1142107" cy="114210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27513" y="3145213"/>
            <a:ext cx="1456751" cy="734447"/>
          </a:xfrm>
          <a:prstGeom prst="rect">
            <a:avLst/>
          </a:prstGeom>
        </p:spPr>
      </p:pic>
      <p:pic>
        <p:nvPicPr>
          <p:cNvPr id="13" name="Picture 4" descr="https://encrypted-tbn0.gstatic.com/images?q=tbn:ANd9GcSh6ORZLNYgoUo4jcSKlBVamg_OKlcLZwHcqkIqZ8NpxyY1NNE7T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1766" y="1350764"/>
            <a:ext cx="1179741" cy="883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20887" y="4549198"/>
            <a:ext cx="2319342" cy="1472206"/>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38200" y="2751362"/>
            <a:ext cx="1666875" cy="1666875"/>
          </a:xfrm>
          <a:prstGeom prst="rect">
            <a:avLst/>
          </a:prstGeom>
        </p:spPr>
      </p:pic>
      <p:pic>
        <p:nvPicPr>
          <p:cNvPr id="15" name="Picture 1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5200" y="1454161"/>
            <a:ext cx="1962150" cy="942975"/>
          </a:xfrm>
          <a:prstGeom prst="rect">
            <a:avLst/>
          </a:prstGeom>
        </p:spPr>
      </p:pic>
      <p:sp>
        <p:nvSpPr>
          <p:cNvPr id="16" name="TextBox 15"/>
          <p:cNvSpPr txBox="1"/>
          <p:nvPr/>
        </p:nvSpPr>
        <p:spPr>
          <a:xfrm>
            <a:off x="593483" y="5608150"/>
            <a:ext cx="2172113" cy="261610"/>
          </a:xfrm>
          <a:prstGeom prst="rect">
            <a:avLst/>
          </a:prstGeom>
          <a:noFill/>
        </p:spPr>
        <p:txBody>
          <a:bodyPr wrap="square" rtlCol="0">
            <a:spAutoFit/>
          </a:bodyPr>
          <a:lstStyle/>
          <a:p>
            <a:r>
              <a:rPr lang="en-US" sz="1100" b="1" dirty="0" smtClean="0"/>
              <a:t>2013 / 3 Billion / $350 Million</a:t>
            </a:r>
            <a:endParaRPr lang="en-US" sz="1100" b="1" dirty="0"/>
          </a:p>
        </p:txBody>
      </p:sp>
      <p:sp>
        <p:nvSpPr>
          <p:cNvPr id="17" name="TextBox 16"/>
          <p:cNvSpPr txBox="1"/>
          <p:nvPr/>
        </p:nvSpPr>
        <p:spPr>
          <a:xfrm>
            <a:off x="3409950" y="5854371"/>
            <a:ext cx="2152650" cy="261610"/>
          </a:xfrm>
          <a:prstGeom prst="rect">
            <a:avLst/>
          </a:prstGeom>
          <a:noFill/>
        </p:spPr>
        <p:txBody>
          <a:bodyPr wrap="square" rtlCol="0">
            <a:spAutoFit/>
          </a:bodyPr>
          <a:lstStyle/>
          <a:p>
            <a:r>
              <a:rPr lang="en-US" sz="1100" b="1" dirty="0" smtClean="0"/>
              <a:t>2014 / 56 Million / $62 Million</a:t>
            </a:r>
            <a:endParaRPr lang="en-US" sz="1100" b="1" dirty="0"/>
          </a:p>
        </p:txBody>
      </p:sp>
      <p:sp>
        <p:nvSpPr>
          <p:cNvPr id="18" name="TextBox 17"/>
          <p:cNvSpPr txBox="1"/>
          <p:nvPr/>
        </p:nvSpPr>
        <p:spPr>
          <a:xfrm>
            <a:off x="6324600" y="5863606"/>
            <a:ext cx="2133600" cy="261610"/>
          </a:xfrm>
          <a:prstGeom prst="rect">
            <a:avLst/>
          </a:prstGeom>
          <a:noFill/>
        </p:spPr>
        <p:txBody>
          <a:bodyPr wrap="square" rtlCol="0">
            <a:spAutoFit/>
          </a:bodyPr>
          <a:lstStyle/>
          <a:p>
            <a:r>
              <a:rPr lang="en-US" sz="1100" b="1" dirty="0" smtClean="0"/>
              <a:t>2014 / 18 Million / $1 Billion+</a:t>
            </a:r>
            <a:endParaRPr lang="en-US" sz="1100" b="1" dirty="0"/>
          </a:p>
        </p:txBody>
      </p:sp>
      <p:sp>
        <p:nvSpPr>
          <p:cNvPr id="19" name="TextBox 18"/>
          <p:cNvSpPr txBox="1"/>
          <p:nvPr/>
        </p:nvSpPr>
        <p:spPr>
          <a:xfrm>
            <a:off x="6324600" y="4000474"/>
            <a:ext cx="2133600" cy="261610"/>
          </a:xfrm>
          <a:prstGeom prst="rect">
            <a:avLst/>
          </a:prstGeom>
          <a:noFill/>
        </p:spPr>
        <p:txBody>
          <a:bodyPr wrap="square" rtlCol="0">
            <a:spAutoFit/>
          </a:bodyPr>
          <a:lstStyle/>
          <a:p>
            <a:r>
              <a:rPr lang="en-US" sz="1100" b="1" dirty="0" smtClean="0"/>
              <a:t>2014 / 1.2 Million / $2 Million</a:t>
            </a:r>
            <a:endParaRPr lang="en-US" sz="1100" b="1" dirty="0"/>
          </a:p>
        </p:txBody>
      </p:sp>
      <p:sp>
        <p:nvSpPr>
          <p:cNvPr id="20" name="TextBox 19"/>
          <p:cNvSpPr txBox="1"/>
          <p:nvPr/>
        </p:nvSpPr>
        <p:spPr>
          <a:xfrm>
            <a:off x="6241504" y="2201578"/>
            <a:ext cx="2216696" cy="261610"/>
          </a:xfrm>
          <a:prstGeom prst="rect">
            <a:avLst/>
          </a:prstGeom>
          <a:noFill/>
        </p:spPr>
        <p:txBody>
          <a:bodyPr wrap="square" rtlCol="0">
            <a:spAutoFit/>
          </a:bodyPr>
          <a:lstStyle/>
          <a:p>
            <a:r>
              <a:rPr lang="en-US" sz="1100" b="1" dirty="0" smtClean="0"/>
              <a:t>2015 / 80 Million / $115 Million</a:t>
            </a:r>
            <a:endParaRPr lang="en-US" sz="1100" b="1" dirty="0"/>
          </a:p>
        </p:txBody>
      </p:sp>
      <p:sp>
        <p:nvSpPr>
          <p:cNvPr id="21" name="TextBox 20"/>
          <p:cNvSpPr txBox="1"/>
          <p:nvPr/>
        </p:nvSpPr>
        <p:spPr>
          <a:xfrm>
            <a:off x="3281539" y="3940538"/>
            <a:ext cx="2357261" cy="261610"/>
          </a:xfrm>
          <a:prstGeom prst="rect">
            <a:avLst/>
          </a:prstGeom>
          <a:noFill/>
        </p:spPr>
        <p:txBody>
          <a:bodyPr wrap="square" rtlCol="0">
            <a:spAutoFit/>
          </a:bodyPr>
          <a:lstStyle/>
          <a:p>
            <a:r>
              <a:rPr lang="en-US" sz="1100" b="1" dirty="0" smtClean="0"/>
              <a:t>2017 / 143 Million / $125 Million</a:t>
            </a:r>
            <a:endParaRPr lang="en-US" sz="1100" b="1" dirty="0"/>
          </a:p>
        </p:txBody>
      </p:sp>
      <p:sp>
        <p:nvSpPr>
          <p:cNvPr id="22" name="TextBox 21"/>
          <p:cNvSpPr txBox="1"/>
          <p:nvPr/>
        </p:nvSpPr>
        <p:spPr>
          <a:xfrm>
            <a:off x="3583920" y="2524923"/>
            <a:ext cx="2207280" cy="261610"/>
          </a:xfrm>
          <a:prstGeom prst="rect">
            <a:avLst/>
          </a:prstGeom>
          <a:noFill/>
        </p:spPr>
        <p:txBody>
          <a:bodyPr wrap="square" rtlCol="0">
            <a:spAutoFit/>
          </a:bodyPr>
          <a:lstStyle/>
          <a:p>
            <a:r>
              <a:rPr lang="en-US" sz="1100" b="1" dirty="0" smtClean="0"/>
              <a:t>2007 / 90 Million / $1.7 Billion</a:t>
            </a:r>
            <a:endParaRPr lang="en-US" sz="1100" b="1" dirty="0"/>
          </a:p>
        </p:txBody>
      </p:sp>
      <p:sp>
        <p:nvSpPr>
          <p:cNvPr id="23" name="TextBox 22"/>
          <p:cNvSpPr txBox="1"/>
          <p:nvPr/>
        </p:nvSpPr>
        <p:spPr>
          <a:xfrm>
            <a:off x="593483" y="2231571"/>
            <a:ext cx="2232513" cy="261610"/>
          </a:xfrm>
          <a:prstGeom prst="rect">
            <a:avLst/>
          </a:prstGeom>
          <a:noFill/>
        </p:spPr>
        <p:txBody>
          <a:bodyPr wrap="square" rtlCol="0">
            <a:spAutoFit/>
          </a:bodyPr>
          <a:lstStyle/>
          <a:p>
            <a:r>
              <a:rPr lang="en-US" sz="1100" b="1" dirty="0" smtClean="0"/>
              <a:t>2014 / 110 Million / $236 Million</a:t>
            </a:r>
            <a:endParaRPr lang="en-US" sz="1100" b="1" dirty="0"/>
          </a:p>
        </p:txBody>
      </p:sp>
      <p:sp>
        <p:nvSpPr>
          <p:cNvPr id="24" name="TextBox 23"/>
          <p:cNvSpPr txBox="1"/>
          <p:nvPr/>
        </p:nvSpPr>
        <p:spPr>
          <a:xfrm>
            <a:off x="593483" y="4418237"/>
            <a:ext cx="2409937" cy="261610"/>
          </a:xfrm>
          <a:prstGeom prst="rect">
            <a:avLst/>
          </a:prstGeom>
          <a:noFill/>
        </p:spPr>
        <p:txBody>
          <a:bodyPr wrap="square" rtlCol="0">
            <a:spAutoFit/>
          </a:bodyPr>
          <a:lstStyle/>
          <a:p>
            <a:r>
              <a:rPr lang="en-US" sz="1100" b="1" dirty="0" smtClean="0"/>
              <a:t>2015 / 130 Million / $140 Million</a:t>
            </a:r>
            <a:endParaRPr lang="en-US" sz="1100" b="1" dirty="0"/>
          </a:p>
        </p:txBody>
      </p:sp>
      <p:sp>
        <p:nvSpPr>
          <p:cNvPr id="25" name="TextBox 24"/>
          <p:cNvSpPr txBox="1"/>
          <p:nvPr/>
        </p:nvSpPr>
        <p:spPr>
          <a:xfrm>
            <a:off x="8610601" y="6488935"/>
            <a:ext cx="390180" cy="246221"/>
          </a:xfrm>
          <a:prstGeom prst="rect">
            <a:avLst/>
          </a:prstGeom>
          <a:noFill/>
        </p:spPr>
        <p:txBody>
          <a:bodyPr wrap="square" rtlCol="0">
            <a:spAutoFit/>
          </a:bodyPr>
          <a:lstStyle/>
          <a:p>
            <a:r>
              <a:rPr lang="en-US" sz="1000" dirty="0" smtClean="0"/>
              <a:t>13</a:t>
            </a:r>
            <a:endParaRPr lang="en-US" sz="1000" dirty="0"/>
          </a:p>
        </p:txBody>
      </p:sp>
      <p:sp>
        <p:nvSpPr>
          <p:cNvPr id="4" name="TextBox 3"/>
          <p:cNvSpPr txBox="1"/>
          <p:nvPr/>
        </p:nvSpPr>
        <p:spPr>
          <a:xfrm>
            <a:off x="2362200" y="6248399"/>
            <a:ext cx="4267200" cy="40011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000" b="1" i="1" dirty="0" smtClean="0"/>
              <a:t> Year / # Record / Estimated Cost</a:t>
            </a:r>
            <a:endParaRPr lang="en-US" sz="2000" b="1" i="1" dirty="0"/>
          </a:p>
        </p:txBody>
      </p:sp>
    </p:spTree>
    <p:extLst>
      <p:ext uri="{BB962C8B-B14F-4D97-AF65-F5344CB8AC3E}">
        <p14:creationId xmlns:p14="http://schemas.microsoft.com/office/powerpoint/2010/main" val="3049210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1143000"/>
            <a:ext cx="8305800" cy="5715000"/>
          </a:xfrm>
          <a:prstGeom prst="rect">
            <a:avLst/>
          </a:prstGeom>
        </p:spPr>
      </p:pic>
      <p:sp>
        <p:nvSpPr>
          <p:cNvPr id="2" name="TextBox 1"/>
          <p:cNvSpPr txBox="1"/>
          <p:nvPr/>
        </p:nvSpPr>
        <p:spPr>
          <a:xfrm>
            <a:off x="1752600" y="1295400"/>
            <a:ext cx="5638800" cy="369332"/>
          </a:xfrm>
          <a:prstGeom prst="rect">
            <a:avLst/>
          </a:prstGeom>
          <a:solidFill>
            <a:schemeClr val="bg1"/>
          </a:solidFill>
        </p:spPr>
        <p:txBody>
          <a:bodyPr wrap="square" rtlCol="0">
            <a:spAutoFit/>
          </a:bodyPr>
          <a:lstStyle/>
          <a:p>
            <a:endParaRPr lang="en-US" dirty="0"/>
          </a:p>
        </p:txBody>
      </p:sp>
      <p:sp>
        <p:nvSpPr>
          <p:cNvPr id="5" name="Title 4"/>
          <p:cNvSpPr>
            <a:spLocks noGrp="1"/>
          </p:cNvSpPr>
          <p:nvPr>
            <p:ph type="title"/>
          </p:nvPr>
        </p:nvSpPr>
        <p:spPr>
          <a:xfrm>
            <a:off x="143324" y="89301"/>
            <a:ext cx="8077200" cy="846138"/>
          </a:xfrm>
        </p:spPr>
        <p:txBody>
          <a:bodyPr/>
          <a:lstStyle/>
          <a:p>
            <a:r>
              <a:rPr lang="en-US" dirty="0" smtClean="0"/>
              <a:t>U.S. number of Data Breach </a:t>
            </a:r>
            <a:r>
              <a:rPr lang="en-US" b="1" i="1" dirty="0" smtClean="0"/>
              <a:t>Events</a:t>
            </a:r>
            <a:r>
              <a:rPr lang="en-US" dirty="0" smtClean="0"/>
              <a:t> </a:t>
            </a:r>
            <a:br>
              <a:rPr lang="en-US" dirty="0" smtClean="0"/>
            </a:br>
            <a:r>
              <a:rPr lang="en-US" dirty="0" smtClean="0"/>
              <a:t>by Industry, 2005-17</a:t>
            </a:r>
            <a:endParaRPr lang="en-US" dirty="0"/>
          </a:p>
        </p:txBody>
      </p:sp>
      <p:sp>
        <p:nvSpPr>
          <p:cNvPr id="6" name="TextBox 5"/>
          <p:cNvSpPr txBox="1"/>
          <p:nvPr/>
        </p:nvSpPr>
        <p:spPr>
          <a:xfrm>
            <a:off x="8610601" y="6488935"/>
            <a:ext cx="390180" cy="246221"/>
          </a:xfrm>
          <a:prstGeom prst="rect">
            <a:avLst/>
          </a:prstGeom>
          <a:noFill/>
        </p:spPr>
        <p:txBody>
          <a:bodyPr wrap="square" rtlCol="0">
            <a:spAutoFit/>
          </a:bodyPr>
          <a:lstStyle/>
          <a:p>
            <a:r>
              <a:rPr lang="en-US" sz="1000" dirty="0" smtClean="0"/>
              <a:t>14</a:t>
            </a:r>
            <a:endParaRPr lang="en-US" sz="1000" dirty="0"/>
          </a:p>
        </p:txBody>
      </p:sp>
    </p:spTree>
    <p:extLst>
      <p:ext uri="{BB962C8B-B14F-4D97-AF65-F5344CB8AC3E}">
        <p14:creationId xmlns:p14="http://schemas.microsoft.com/office/powerpoint/2010/main" val="879592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76200"/>
            <a:ext cx="8077200" cy="1174750"/>
          </a:xfrm>
        </p:spPr>
        <p:txBody>
          <a:bodyPr/>
          <a:lstStyle/>
          <a:p>
            <a:r>
              <a:rPr lang="en-US" dirty="0"/>
              <a:t>Data Breaches </a:t>
            </a:r>
            <a:r>
              <a:rPr lang="en-US" dirty="0" smtClean="0"/>
              <a:t>2007-2016, </a:t>
            </a:r>
            <a:r>
              <a:rPr lang="en-US" dirty="0"/>
              <a:t>by Number </a:t>
            </a:r>
            <a:br>
              <a:rPr lang="en-US" dirty="0"/>
            </a:br>
            <a:r>
              <a:rPr lang="en-US" dirty="0"/>
              <a:t>of Breaches and Records Exposed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20871"/>
            <a:ext cx="8941788" cy="4195762"/>
          </a:xfrm>
          <a:prstGeom prst="rect">
            <a:avLst/>
          </a:prstGeom>
          <a:ln cmpd="sng">
            <a:solidFill>
              <a:schemeClr val="dk1"/>
            </a:solidFill>
          </a:ln>
        </p:spPr>
      </p:pic>
      <p:sp>
        <p:nvSpPr>
          <p:cNvPr id="5" name="TextBox 4"/>
          <p:cNvSpPr txBox="1"/>
          <p:nvPr/>
        </p:nvSpPr>
        <p:spPr>
          <a:xfrm>
            <a:off x="762000" y="5508825"/>
            <a:ext cx="7543800" cy="954107"/>
          </a:xfrm>
          <a:prstGeom prst="rect">
            <a:avLst/>
          </a:prstGeom>
          <a:solidFill>
            <a:schemeClr val="bg2"/>
          </a:solidFill>
        </p:spPr>
        <p:txBody>
          <a:bodyPr wrap="square" rtlCol="0">
            <a:spAutoFit/>
          </a:bodyPr>
          <a:lstStyle/>
          <a:p>
            <a:pPr algn="just"/>
            <a:r>
              <a:rPr lang="en-US" sz="1400" dirty="0"/>
              <a:t>The </a:t>
            </a:r>
            <a:r>
              <a:rPr lang="en-US" sz="1400" dirty="0" smtClean="0"/>
              <a:t>Identity Theft Resource Center </a:t>
            </a:r>
            <a:r>
              <a:rPr lang="en-US" sz="1400" dirty="0"/>
              <a:t>says there have been 956 breaches in 2017 so far (as of </a:t>
            </a:r>
            <a:r>
              <a:rPr lang="en-US" sz="1400" u="sng" dirty="0"/>
              <a:t>August 30</a:t>
            </a:r>
            <a:r>
              <a:rPr lang="en-US" sz="1400" dirty="0"/>
              <a:t>) with 19.3 million records exposed. The business sector accounted for 57 percent of the 2017 breaches. These figures do not include the many attacks that go </a:t>
            </a:r>
            <a:r>
              <a:rPr lang="en-US" sz="1400" b="1" i="1" dirty="0">
                <a:solidFill>
                  <a:srgbClr val="FF0000"/>
                </a:solidFill>
              </a:rPr>
              <a:t>unreported</a:t>
            </a:r>
            <a:r>
              <a:rPr lang="en-US" sz="1400" i="1" dirty="0"/>
              <a:t>.</a:t>
            </a:r>
            <a:r>
              <a:rPr lang="en-US" sz="1400" dirty="0"/>
              <a:t> In addition, many attacks go </a:t>
            </a:r>
            <a:r>
              <a:rPr lang="en-US" sz="1400" b="1" i="1" dirty="0">
                <a:solidFill>
                  <a:srgbClr val="FF0000"/>
                </a:solidFill>
              </a:rPr>
              <a:t>undetected</a:t>
            </a:r>
            <a:r>
              <a:rPr lang="en-US" sz="1400" b="1" dirty="0"/>
              <a:t>.</a:t>
            </a:r>
          </a:p>
        </p:txBody>
      </p:sp>
      <p:sp>
        <p:nvSpPr>
          <p:cNvPr id="6" name="TextBox 5"/>
          <p:cNvSpPr txBox="1"/>
          <p:nvPr/>
        </p:nvSpPr>
        <p:spPr>
          <a:xfrm>
            <a:off x="702042" y="6515920"/>
            <a:ext cx="3657600" cy="553998"/>
          </a:xfrm>
          <a:prstGeom prst="rect">
            <a:avLst/>
          </a:prstGeom>
          <a:noFill/>
        </p:spPr>
        <p:txBody>
          <a:bodyPr wrap="square" rtlCol="0">
            <a:spAutoFit/>
          </a:bodyPr>
          <a:lstStyle/>
          <a:p>
            <a:r>
              <a:rPr lang="en-US" sz="1200" dirty="0">
                <a:solidFill>
                  <a:schemeClr val="tx2"/>
                </a:solidFill>
                <a:latin typeface="Helvetica Neue"/>
              </a:rPr>
              <a:t>Source: Identity Theft Resource </a:t>
            </a:r>
            <a:r>
              <a:rPr lang="en-US" sz="1200" dirty="0" smtClean="0">
                <a:solidFill>
                  <a:schemeClr val="tx2"/>
                </a:solidFill>
                <a:latin typeface="Helvetica Neue"/>
              </a:rPr>
              <a:t>Center</a:t>
            </a:r>
            <a:endParaRPr lang="en-US" sz="1200" dirty="0">
              <a:solidFill>
                <a:schemeClr val="tx2"/>
              </a:solidFill>
              <a:latin typeface="Helvetica Neue"/>
            </a:endParaRPr>
          </a:p>
          <a:p>
            <a:endParaRPr lang="en-US" dirty="0"/>
          </a:p>
        </p:txBody>
      </p:sp>
      <p:sp>
        <p:nvSpPr>
          <p:cNvPr id="7" name="TextBox 6"/>
          <p:cNvSpPr txBox="1"/>
          <p:nvPr/>
        </p:nvSpPr>
        <p:spPr>
          <a:xfrm>
            <a:off x="8610601" y="6488935"/>
            <a:ext cx="390180" cy="246221"/>
          </a:xfrm>
          <a:prstGeom prst="rect">
            <a:avLst/>
          </a:prstGeom>
          <a:noFill/>
        </p:spPr>
        <p:txBody>
          <a:bodyPr wrap="square" rtlCol="0">
            <a:spAutoFit/>
          </a:bodyPr>
          <a:lstStyle/>
          <a:p>
            <a:r>
              <a:rPr lang="en-US" sz="1000" dirty="0" smtClean="0"/>
              <a:t>15</a:t>
            </a:r>
            <a:endParaRPr lang="en-US" sz="1000" dirty="0"/>
          </a:p>
        </p:txBody>
      </p:sp>
    </p:spTree>
    <p:extLst>
      <p:ext uri="{BB962C8B-B14F-4D97-AF65-F5344CB8AC3E}">
        <p14:creationId xmlns:p14="http://schemas.microsoft.com/office/powerpoint/2010/main" val="3595520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012" y="134097"/>
            <a:ext cx="8077200" cy="1174750"/>
          </a:xfrm>
        </p:spPr>
        <p:txBody>
          <a:bodyPr/>
          <a:lstStyle/>
          <a:p>
            <a:r>
              <a:rPr lang="en-US" dirty="0"/>
              <a:t>Data Breaches and Cyber </a:t>
            </a:r>
            <a:r>
              <a:rPr lang="en-US" dirty="0" smtClean="0"/>
              <a:t>Attacks are </a:t>
            </a:r>
            <a:r>
              <a:rPr lang="en-US" dirty="0"/>
              <a:t>Increasing in Costs and Frequency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8991600" cy="5096003"/>
          </a:xfrm>
          <a:prstGeom prst="rect">
            <a:avLst/>
          </a:prstGeom>
        </p:spPr>
      </p:pic>
      <p:sp>
        <p:nvSpPr>
          <p:cNvPr id="5" name="TextBox 4"/>
          <p:cNvSpPr txBox="1"/>
          <p:nvPr/>
        </p:nvSpPr>
        <p:spPr>
          <a:xfrm>
            <a:off x="8610601" y="6488935"/>
            <a:ext cx="390180" cy="246221"/>
          </a:xfrm>
          <a:prstGeom prst="rect">
            <a:avLst/>
          </a:prstGeom>
          <a:noFill/>
        </p:spPr>
        <p:txBody>
          <a:bodyPr wrap="square" rtlCol="0">
            <a:spAutoFit/>
          </a:bodyPr>
          <a:lstStyle/>
          <a:p>
            <a:r>
              <a:rPr lang="en-US" sz="1000" dirty="0" smtClean="0"/>
              <a:t>16</a:t>
            </a:r>
            <a:endParaRPr lang="en-US" sz="1000" dirty="0"/>
          </a:p>
        </p:txBody>
      </p:sp>
    </p:spTree>
    <p:extLst>
      <p:ext uri="{BB962C8B-B14F-4D97-AF65-F5344CB8AC3E}">
        <p14:creationId xmlns:p14="http://schemas.microsoft.com/office/powerpoint/2010/main" val="28380247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50000"/>
              </a:lnSpc>
            </a:pPr>
            <a:r>
              <a:rPr lang="en-US" sz="4000" dirty="0"/>
              <a:t>Impact of Natural Catastrophes</a:t>
            </a:r>
          </a:p>
        </p:txBody>
      </p:sp>
    </p:spTree>
    <p:extLst>
      <p:ext uri="{BB962C8B-B14F-4D97-AF65-F5344CB8AC3E}">
        <p14:creationId xmlns:p14="http://schemas.microsoft.com/office/powerpoint/2010/main" val="5011499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U.S. Insured Catastrophe Losses</a:t>
            </a:r>
          </a:p>
        </p:txBody>
      </p:sp>
      <p:graphicFrame>
        <p:nvGraphicFramePr>
          <p:cNvPr id="4" name="Chart 3"/>
          <p:cNvGraphicFramePr/>
          <p:nvPr>
            <p:extLst/>
          </p:nvPr>
        </p:nvGraphicFramePr>
        <p:xfrm>
          <a:off x="292100" y="1183302"/>
          <a:ext cx="8559800" cy="401099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 Placeholder 4"/>
          <p:cNvSpPr txBox="1">
            <a:spLocks/>
          </p:cNvSpPr>
          <p:nvPr/>
        </p:nvSpPr>
        <p:spPr bwMode="gray">
          <a:xfrm>
            <a:off x="478971" y="5244541"/>
            <a:ext cx="8186058" cy="822960"/>
          </a:xfrm>
          <a:prstGeom prst="snip1Rect">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600" dirty="0"/>
              <a:t>2013/14/15 Were Welcome Respites from 2011/12, Which Were</a:t>
            </a:r>
            <a:br>
              <a:rPr lang="en-US" sz="1600" dirty="0"/>
            </a:br>
            <a:r>
              <a:rPr lang="en-US" sz="1600" dirty="0"/>
              <a:t>Among the Costliest Years  for Insured Disaster Losses in U.S. History.</a:t>
            </a:r>
            <a:br>
              <a:rPr lang="en-US" sz="1600" dirty="0"/>
            </a:br>
            <a:r>
              <a:rPr lang="en-US" sz="1600" dirty="0"/>
              <a:t>Longer-term Trend is for More – Not Fewer – Costly Events.</a:t>
            </a:r>
          </a:p>
        </p:txBody>
      </p:sp>
      <p:sp>
        <p:nvSpPr>
          <p:cNvPr id="6" name="Text Placeholder 5"/>
          <p:cNvSpPr txBox="1">
            <a:spLocks/>
          </p:cNvSpPr>
          <p:nvPr/>
        </p:nvSpPr>
        <p:spPr>
          <a:xfrm>
            <a:off x="914400" y="6067501"/>
            <a:ext cx="7680960" cy="415018"/>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
              <a:defRPr sz="29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500">
                <a:solidFill>
                  <a:schemeClr val="tx1"/>
                </a:solidFill>
                <a:latin typeface="+mj-lt"/>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j-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r>
              <a:rPr lang="en-US" sz="900" kern="0" dirty="0" smtClean="0"/>
              <a:t>*2016 is first nine months</a:t>
            </a:r>
          </a:p>
          <a:p>
            <a:r>
              <a:rPr lang="en-US" sz="900" kern="0" dirty="0" smtClean="0"/>
              <a:t>Note: 2001 figure includes $20.3B for 9/11 losses reported through 12/31/01 ($25.9B 2011 dollars). Includes only business and personal property claims, business interruption and auto claims. Non-prop/BI losses = $12.2B ($15.6B in 2011 dollars).  </a:t>
            </a:r>
          </a:p>
          <a:p>
            <a:r>
              <a:rPr lang="en-US" sz="900" kern="0" dirty="0" smtClean="0"/>
              <a:t>Sources: Property Claims Service, a Verisk Analytics business;  Insurance Information Institute.</a:t>
            </a:r>
            <a:endParaRPr lang="en-US" sz="900" kern="0" dirty="0"/>
          </a:p>
        </p:txBody>
      </p:sp>
      <p:sp>
        <p:nvSpPr>
          <p:cNvPr id="10" name="TextBox 9"/>
          <p:cNvSpPr txBox="1"/>
          <p:nvPr/>
        </p:nvSpPr>
        <p:spPr>
          <a:xfrm>
            <a:off x="8610601" y="6488935"/>
            <a:ext cx="390180" cy="246221"/>
          </a:xfrm>
          <a:prstGeom prst="rect">
            <a:avLst/>
          </a:prstGeom>
          <a:noFill/>
        </p:spPr>
        <p:txBody>
          <a:bodyPr wrap="square" rtlCol="0">
            <a:spAutoFit/>
          </a:bodyPr>
          <a:lstStyle/>
          <a:p>
            <a:r>
              <a:rPr lang="en-US" sz="1000" dirty="0" smtClean="0"/>
              <a:t>18</a:t>
            </a:r>
            <a:endParaRPr lang="en-US" sz="1000" dirty="0"/>
          </a:p>
        </p:txBody>
      </p:sp>
      <p:sp>
        <p:nvSpPr>
          <p:cNvPr id="2" name="Rectangular Callout 1"/>
          <p:cNvSpPr/>
          <p:nvPr/>
        </p:nvSpPr>
        <p:spPr bwMode="auto">
          <a:xfrm>
            <a:off x="6553200" y="1337658"/>
            <a:ext cx="2298700" cy="691782"/>
          </a:xfrm>
          <a:prstGeom prst="wedgeRectCallout">
            <a:avLst>
              <a:gd name="adj1" fmla="val -9997"/>
              <a:gd name="adj2" fmla="val 190180"/>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eaLnBrk="0" fontAlgn="base" hangingPunct="0">
              <a:lnSpc>
                <a:spcPct val="90000"/>
              </a:lnSpc>
              <a:spcAft>
                <a:spcPct val="0"/>
              </a:spcAft>
              <a:buClr>
                <a:srgbClr val="FFFFFF"/>
              </a:buClr>
              <a:buFont typeface="Wingdings" pitchFamily="2" charset="2"/>
              <a:buNone/>
            </a:pPr>
            <a:r>
              <a:rPr lang="en-US" sz="1400" b="1" dirty="0">
                <a:solidFill>
                  <a:schemeClr val="bg1"/>
                </a:solidFill>
                <a:cs typeface="Arial" charset="0"/>
              </a:rPr>
              <a:t>2012 was the 3</a:t>
            </a:r>
            <a:r>
              <a:rPr lang="en-US" sz="1400" b="1" baseline="30000" dirty="0">
                <a:solidFill>
                  <a:schemeClr val="bg1"/>
                </a:solidFill>
                <a:cs typeface="Arial" charset="0"/>
              </a:rPr>
              <a:t>rd</a:t>
            </a:r>
            <a:r>
              <a:rPr lang="en-US" sz="1400" b="1" dirty="0">
                <a:solidFill>
                  <a:schemeClr val="bg1"/>
                </a:solidFill>
                <a:cs typeface="Arial" charset="0"/>
              </a:rPr>
              <a:t> Most Expensive Year Ever for Insured Cat Losses.</a:t>
            </a:r>
          </a:p>
        </p:txBody>
      </p:sp>
    </p:spTree>
    <p:extLst>
      <p:ext uri="{BB962C8B-B14F-4D97-AF65-F5344CB8AC3E}">
        <p14:creationId xmlns:p14="http://schemas.microsoft.com/office/powerpoint/2010/main" val="977544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63086"/>
            <a:ext cx="8077200" cy="846138"/>
          </a:xfrm>
        </p:spPr>
        <p:txBody>
          <a:bodyPr/>
          <a:lstStyle/>
          <a:p>
            <a:r>
              <a:rPr lang="en-US" dirty="0"/>
              <a:t>Loss Events </a:t>
            </a:r>
            <a:r>
              <a:rPr lang="en-US" altLang="en-US" spc="63" dirty="0" smtClean="0">
                <a:ea typeface="Times New Roman" charset="0"/>
                <a:cs typeface="Times New Roman" charset="0"/>
              </a:rPr>
              <a:t>Worldwide 2016</a:t>
            </a:r>
            <a:endParaRPr lang="en-US" dirty="0"/>
          </a:p>
        </p:txBody>
      </p:sp>
      <p:sp>
        <p:nvSpPr>
          <p:cNvPr id="4" name="TextBox 3"/>
          <p:cNvSpPr txBox="1"/>
          <p:nvPr/>
        </p:nvSpPr>
        <p:spPr>
          <a:xfrm>
            <a:off x="76200" y="6388507"/>
            <a:ext cx="7162800" cy="215444"/>
          </a:xfrm>
          <a:prstGeom prst="rect">
            <a:avLst/>
          </a:prstGeom>
          <a:noFill/>
        </p:spPr>
        <p:txBody>
          <a:bodyPr wrap="square" rtlCol="0">
            <a:spAutoFit/>
          </a:bodyPr>
          <a:lstStyle/>
          <a:p>
            <a:r>
              <a:rPr lang="en-US" sz="800" dirty="0"/>
              <a:t>Source: © </a:t>
            </a:r>
            <a:r>
              <a:rPr lang="en-US" sz="800" dirty="0" smtClean="0"/>
              <a:t>2017 </a:t>
            </a:r>
            <a:r>
              <a:rPr lang="en-US" sz="800" dirty="0"/>
              <a:t>Munich Re, Geo Risks Research, </a:t>
            </a:r>
            <a:r>
              <a:rPr lang="en-US" sz="800" dirty="0" err="1"/>
              <a:t>NatCatSERVICE</a:t>
            </a:r>
            <a:r>
              <a:rPr lang="en-US" sz="800" dirty="0"/>
              <a:t>. As of </a:t>
            </a:r>
            <a:r>
              <a:rPr lang="en-US" sz="800" dirty="0" smtClean="0"/>
              <a:t>February 2017.</a:t>
            </a:r>
            <a:endParaRPr lang="en-US" sz="800" dirty="0"/>
          </a:p>
        </p:txBody>
      </p:sp>
      <p:sp>
        <p:nvSpPr>
          <p:cNvPr id="6" name="AutoShape 7"/>
          <p:cNvSpPr>
            <a:spLocks noChangeArrowheads="1"/>
          </p:cNvSpPr>
          <p:nvPr/>
        </p:nvSpPr>
        <p:spPr bwMode="blackWhite">
          <a:xfrm>
            <a:off x="269181" y="1213825"/>
            <a:ext cx="8525836" cy="1112869"/>
          </a:xfrm>
          <a:prstGeom prst="wedgeRectCallout">
            <a:avLst>
              <a:gd name="adj1" fmla="val -32673"/>
              <a:gd name="adj2" fmla="val 48432"/>
            </a:avLst>
          </a:prstGeom>
          <a:solidFill>
            <a:schemeClr val="accent2"/>
          </a:solidFill>
          <a:ln w="28575" algn="ctr">
            <a:noFill/>
            <a:miter lim="800000"/>
            <a:headEnd/>
            <a:tailEnd/>
          </a:ln>
          <a:effectLst/>
        </p:spPr>
        <p:txBody>
          <a:bodyPr lIns="81639" tIns="81639" rIns="81639" bIns="81639" anchor="ctr"/>
          <a:lstStyle/>
          <a:p>
            <a:pPr algn="just">
              <a:lnSpc>
                <a:spcPct val="90000"/>
              </a:lnSpc>
              <a:spcBef>
                <a:spcPct val="50000"/>
              </a:spcBef>
              <a:buClr>
                <a:schemeClr val="bg1"/>
              </a:buClr>
              <a:defRPr/>
            </a:pPr>
            <a:r>
              <a:rPr lang="en-US" sz="2400" b="1" dirty="0">
                <a:solidFill>
                  <a:srgbClr val="2C4068"/>
                </a:solidFill>
                <a:ea typeface="+mj-ea"/>
                <a:cs typeface="+mj-cs"/>
              </a:rPr>
              <a:t>Overall Losses From Worldwide Natural Catastrophes in 2016 Totaled $175 Billion, Up From $103 Billion in 2015</a:t>
            </a:r>
            <a:endParaRPr lang="en-US" sz="1600" b="1" dirty="0">
              <a:solidFill>
                <a:srgbClr val="FF0000"/>
              </a:solidFill>
              <a:cs typeface="Arial" panose="020B0604020202020204" pitchFamily="34" charset="0"/>
            </a:endParaRPr>
          </a:p>
        </p:txBody>
      </p:sp>
      <p:sp>
        <p:nvSpPr>
          <p:cNvPr id="7" name="Rectangle 110"/>
          <p:cNvSpPr txBox="1">
            <a:spLocks noGrp="1" noChangeArrowheads="1"/>
          </p:cNvSpPr>
          <p:nvPr/>
        </p:nvSpPr>
        <p:spPr bwMode="auto">
          <a:xfrm>
            <a:off x="8763000" y="6664325"/>
            <a:ext cx="1857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r>
              <a:rPr lang="en-US" altLang="en-US" sz="1050" dirty="0" smtClean="0">
                <a:latin typeface="Arial" charset="0"/>
              </a:rPr>
              <a:t>19</a:t>
            </a:r>
            <a:endParaRPr lang="en-US" altLang="en-US" sz="1050" dirty="0">
              <a:latin typeface="Arial" charset="0"/>
            </a:endParaRPr>
          </a:p>
        </p:txBody>
      </p:sp>
      <p:pic>
        <p:nvPicPr>
          <p:cNvPr id="33794" name="Picture 2" descr="https://www.iii.org/sites/default/files/graphs/world_nat_cats_1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81" y="2514600"/>
            <a:ext cx="8574156" cy="3637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112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533400" y="1371601"/>
            <a:ext cx="7924800" cy="5292724"/>
          </a:xfrm>
        </p:spPr>
        <p:txBody>
          <a:bodyPr>
            <a:normAutofit/>
          </a:bodyPr>
          <a:lstStyle/>
          <a:p>
            <a:pPr>
              <a:lnSpc>
                <a:spcPct val="150000"/>
              </a:lnSpc>
            </a:pPr>
            <a:r>
              <a:rPr lang="en-US" sz="2800" dirty="0" smtClean="0"/>
              <a:t>Highlights</a:t>
            </a:r>
          </a:p>
          <a:p>
            <a:pPr>
              <a:lnSpc>
                <a:spcPct val="150000"/>
              </a:lnSpc>
            </a:pPr>
            <a:r>
              <a:rPr lang="en-US" sz="2800" dirty="0" smtClean="0"/>
              <a:t>Property/Casualty Industry Performance</a:t>
            </a:r>
          </a:p>
          <a:p>
            <a:pPr>
              <a:lnSpc>
                <a:spcPct val="150000"/>
              </a:lnSpc>
            </a:pPr>
            <a:r>
              <a:rPr lang="en-US" sz="2800" dirty="0"/>
              <a:t>Impact of Natural </a:t>
            </a:r>
            <a:r>
              <a:rPr lang="en-US" sz="2800" dirty="0" smtClean="0"/>
              <a:t>Catastrophes</a:t>
            </a:r>
            <a:endParaRPr lang="en-US" sz="2800" dirty="0"/>
          </a:p>
          <a:p>
            <a:pPr>
              <a:lnSpc>
                <a:spcPct val="150000"/>
              </a:lnSpc>
            </a:pPr>
            <a:r>
              <a:rPr lang="en-US" sz="2800" dirty="0" smtClean="0"/>
              <a:t>Cyber Security &amp; Data Breaches </a:t>
            </a:r>
          </a:p>
          <a:p>
            <a:pPr>
              <a:lnSpc>
                <a:spcPct val="150000"/>
              </a:lnSpc>
            </a:pPr>
            <a:r>
              <a:rPr lang="en-US" sz="2800" dirty="0" smtClean="0"/>
              <a:t>New &amp; Evolving Risks</a:t>
            </a:r>
          </a:p>
          <a:p>
            <a:pPr lvl="1">
              <a:lnSpc>
                <a:spcPct val="150000"/>
              </a:lnSpc>
            </a:pPr>
            <a:r>
              <a:rPr lang="en-US" dirty="0" smtClean="0"/>
              <a:t>Drones, Self-Driving Cars, Impersonation Fraud, Hate Speech</a:t>
            </a:r>
          </a:p>
          <a:p>
            <a:pPr>
              <a:lnSpc>
                <a:spcPct val="150000"/>
              </a:lnSpc>
            </a:pPr>
            <a:r>
              <a:rPr lang="en-US" sz="2800" dirty="0" smtClean="0"/>
              <a:t>Looking Ahead…</a:t>
            </a:r>
          </a:p>
        </p:txBody>
      </p:sp>
      <p:sp>
        <p:nvSpPr>
          <p:cNvPr id="4" name="Title 3"/>
          <p:cNvSpPr>
            <a:spLocks noGrp="1"/>
          </p:cNvSpPr>
          <p:nvPr>
            <p:ph type="title"/>
          </p:nvPr>
        </p:nvSpPr>
        <p:spPr>
          <a:xfrm>
            <a:off x="373294" y="235763"/>
            <a:ext cx="8077200" cy="846138"/>
          </a:xfrm>
        </p:spPr>
        <p:txBody>
          <a:bodyPr/>
          <a:lstStyle/>
          <a:p>
            <a:r>
              <a:rPr lang="en-US" dirty="0" smtClean="0">
                <a:latin typeface="+mj-lt"/>
              </a:rPr>
              <a:t>Presentation Overview</a:t>
            </a:r>
            <a:endParaRPr lang="en-US" dirty="0">
              <a:latin typeface="+mj-lt"/>
            </a:endParaRPr>
          </a:p>
        </p:txBody>
      </p:sp>
      <p:sp>
        <p:nvSpPr>
          <p:cNvPr id="8" name="TextBox 7"/>
          <p:cNvSpPr txBox="1"/>
          <p:nvPr/>
        </p:nvSpPr>
        <p:spPr>
          <a:xfrm>
            <a:off x="762000" y="2819400"/>
            <a:ext cx="5791200" cy="380999"/>
          </a:xfrm>
          <a:prstGeom prst="rect">
            <a:avLst/>
          </a:prstGeom>
        </p:spPr>
        <p:txBody>
          <a:bodyPr vert="horz" wrap="square" lIns="0" tIns="0" rIns="0" bIns="0" rtlCol="0" anchor="ctr">
            <a:normAutofit/>
          </a:bodyPr>
          <a:lstStyle/>
          <a:p>
            <a:endParaRPr lang="en-US" sz="2400" dirty="0" smtClean="0">
              <a:solidFill>
                <a:schemeClr val="bg1"/>
              </a:solidFill>
              <a:latin typeface="Arial" panose="020B0604020202020204" pitchFamily="34" charset="0"/>
              <a:cs typeface="Arial" panose="020B0604020202020204" pitchFamily="34" charset="0"/>
            </a:endParaRPr>
          </a:p>
        </p:txBody>
      </p:sp>
      <p:sp>
        <p:nvSpPr>
          <p:cNvPr id="2" name="TextBox 1"/>
          <p:cNvSpPr txBox="1"/>
          <p:nvPr/>
        </p:nvSpPr>
        <p:spPr>
          <a:xfrm>
            <a:off x="8762999" y="6488935"/>
            <a:ext cx="237781" cy="246221"/>
          </a:xfrm>
          <a:prstGeom prst="rect">
            <a:avLst/>
          </a:prstGeom>
          <a:noFill/>
        </p:spPr>
        <p:txBody>
          <a:bodyPr wrap="square" rtlCol="0">
            <a:spAutoFit/>
          </a:bodyPr>
          <a:lstStyle/>
          <a:p>
            <a:fld id="{1014D5F5-D40A-4342-B7C9-D64C58DA4272}" type="slidenum">
              <a:rPr lang="en-US" sz="1000" smtClean="0"/>
              <a:t>2</a:t>
            </a:fld>
            <a:endParaRPr lang="en-US" sz="1000" dirty="0"/>
          </a:p>
        </p:txBody>
      </p:sp>
    </p:spTree>
    <p:extLst>
      <p:ext uri="{BB962C8B-B14F-4D97-AF65-F5344CB8AC3E}">
        <p14:creationId xmlns:p14="http://schemas.microsoft.com/office/powerpoint/2010/main" val="2440154558"/>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8600" y="340242"/>
            <a:ext cx="7848600" cy="427560"/>
          </a:xfrm>
        </p:spPr>
        <p:txBody>
          <a:bodyPr/>
          <a:lstStyle/>
          <a:p>
            <a:r>
              <a:rPr lang="en-US" dirty="0"/>
              <a:t>Severe Weather</a:t>
            </a:r>
          </a:p>
        </p:txBody>
      </p:sp>
      <p:sp>
        <p:nvSpPr>
          <p:cNvPr id="4" name="Content Placeholder 2"/>
          <p:cNvSpPr txBox="1">
            <a:spLocks/>
          </p:cNvSpPr>
          <p:nvPr/>
        </p:nvSpPr>
        <p:spPr bwMode="auto">
          <a:xfrm>
            <a:off x="5000474" y="2169792"/>
            <a:ext cx="4000307" cy="29876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71500" indent="-571500" eaLnBrk="0" fontAlgn="base" hangingPunct="0">
              <a:lnSpc>
                <a:spcPct val="150000"/>
              </a:lnSpc>
              <a:spcAft>
                <a:spcPct val="0"/>
              </a:spcAft>
              <a:buFont typeface="Wingdings" panose="05000000000000000000" pitchFamily="2" charset="2"/>
              <a:buChar char="§"/>
              <a:defRPr/>
            </a:pPr>
            <a:r>
              <a:rPr lang="en-US" sz="3600" b="1" dirty="0" smtClean="0">
                <a:latin typeface="Century Gothic" panose="020B0502020202020204"/>
              </a:rPr>
              <a:t>Hail</a:t>
            </a:r>
            <a:endParaRPr lang="en-US" sz="3600" b="1" dirty="0">
              <a:latin typeface="Century Gothic" panose="020B0502020202020204"/>
            </a:endParaRPr>
          </a:p>
          <a:p>
            <a:pPr marL="571500" indent="-571500" eaLnBrk="0" fontAlgn="base" hangingPunct="0">
              <a:lnSpc>
                <a:spcPct val="150000"/>
              </a:lnSpc>
              <a:spcAft>
                <a:spcPct val="0"/>
              </a:spcAft>
              <a:buFont typeface="Wingdings" panose="05000000000000000000" pitchFamily="2" charset="2"/>
              <a:buChar char="§"/>
              <a:defRPr/>
            </a:pPr>
            <a:r>
              <a:rPr lang="en-US" sz="3600" b="1" dirty="0" smtClean="0">
                <a:latin typeface="Century Gothic" panose="020B0502020202020204"/>
              </a:rPr>
              <a:t>Hurricanes &amp; Floods</a:t>
            </a:r>
            <a:endParaRPr lang="en-US" sz="3600" b="1" dirty="0">
              <a:latin typeface="Century Gothic" panose="020B0502020202020204"/>
            </a:endParaRPr>
          </a:p>
          <a:p>
            <a:pPr marL="571500" indent="-571500" eaLnBrk="0" fontAlgn="base" hangingPunct="0">
              <a:lnSpc>
                <a:spcPct val="150000"/>
              </a:lnSpc>
              <a:spcAft>
                <a:spcPct val="0"/>
              </a:spcAft>
              <a:buFont typeface="Wingdings" panose="05000000000000000000" pitchFamily="2" charset="2"/>
              <a:buChar char="§"/>
              <a:defRPr/>
            </a:pPr>
            <a:r>
              <a:rPr lang="en-US" sz="3600" b="1" dirty="0" smtClean="0">
                <a:latin typeface="Century Gothic" panose="020B0502020202020204"/>
              </a:rPr>
              <a:t>Earthquakes</a:t>
            </a:r>
            <a:endParaRPr lang="en-US" sz="3600" b="1" dirty="0">
              <a:latin typeface="Century Gothic" panose="020B0502020202020204"/>
            </a:endParaRPr>
          </a:p>
          <a:p>
            <a:pPr marL="342900" indent="-342900" eaLnBrk="0" fontAlgn="base" hangingPunct="0">
              <a:spcBef>
                <a:spcPct val="20000"/>
              </a:spcBef>
              <a:spcAft>
                <a:spcPct val="0"/>
              </a:spcAft>
              <a:buFont typeface="Arial" charset="0"/>
              <a:buChar char="•"/>
              <a:defRPr/>
            </a:pPr>
            <a:endParaRPr lang="en-US" sz="2800" dirty="0">
              <a:solidFill>
                <a:schemeClr val="accent2">
                  <a:lumMod val="50000"/>
                </a:schemeClr>
              </a:solidFill>
              <a:latin typeface="Century Gothic" panose="020B0502020202020204"/>
            </a:endParaRPr>
          </a:p>
        </p:txBody>
      </p:sp>
      <p:grpSp>
        <p:nvGrpSpPr>
          <p:cNvPr id="2" name="Group 1"/>
          <p:cNvGrpSpPr/>
          <p:nvPr/>
        </p:nvGrpSpPr>
        <p:grpSpPr>
          <a:xfrm>
            <a:off x="0" y="1254635"/>
            <a:ext cx="4744687" cy="4937667"/>
            <a:chOff x="3865913" y="1493524"/>
            <a:chExt cx="4744687" cy="4937667"/>
          </a:xfrm>
        </p:grpSpPr>
        <p:pic>
          <p:nvPicPr>
            <p:cNvPr id="5"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7276" y="4440631"/>
              <a:ext cx="2993324" cy="1990560"/>
            </a:xfrm>
            <a:prstGeom prst="rect">
              <a:avLst/>
            </a:prstGeom>
          </p:spPr>
        </p:pic>
        <p:pic>
          <p:nvPicPr>
            <p:cNvPr id="6" name="Picture 5"/>
            <p:cNvPicPr>
              <a:picLocks noChangeAspect="1"/>
            </p:cNvPicPr>
            <p:nvPr/>
          </p:nvPicPr>
          <p:blipFill>
            <a:blip r:embed="rId4"/>
            <a:stretch>
              <a:fillRect/>
            </a:stretch>
          </p:blipFill>
          <p:spPr>
            <a:xfrm>
              <a:off x="5411251" y="1493524"/>
              <a:ext cx="3026662" cy="21146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5913" y="2775768"/>
              <a:ext cx="3505200" cy="2253432"/>
            </a:xfrm>
            <a:prstGeom prst="rect">
              <a:avLst/>
            </a:prstGeom>
          </p:spPr>
        </p:pic>
      </p:grpSp>
      <p:sp>
        <p:nvSpPr>
          <p:cNvPr id="8" name="TextBox 7"/>
          <p:cNvSpPr txBox="1"/>
          <p:nvPr/>
        </p:nvSpPr>
        <p:spPr>
          <a:xfrm>
            <a:off x="8610601" y="6488935"/>
            <a:ext cx="390180" cy="246221"/>
          </a:xfrm>
          <a:prstGeom prst="rect">
            <a:avLst/>
          </a:prstGeom>
          <a:noFill/>
        </p:spPr>
        <p:txBody>
          <a:bodyPr wrap="square" rtlCol="0">
            <a:spAutoFit/>
          </a:bodyPr>
          <a:lstStyle/>
          <a:p>
            <a:r>
              <a:rPr lang="en-US" sz="1000" dirty="0" smtClean="0"/>
              <a:t>20</a:t>
            </a:r>
            <a:endParaRPr lang="en-US" sz="1000" dirty="0"/>
          </a:p>
        </p:txBody>
      </p:sp>
    </p:spTree>
    <p:extLst>
      <p:ext uri="{BB962C8B-B14F-4D97-AF65-F5344CB8AC3E}">
        <p14:creationId xmlns:p14="http://schemas.microsoft.com/office/powerpoint/2010/main" val="1525421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724400" y="1316582"/>
            <a:ext cx="4114800" cy="5160418"/>
          </a:xfrm>
        </p:spPr>
        <p:txBody>
          <a:bodyPr>
            <a:noAutofit/>
          </a:bodyPr>
          <a:lstStyle/>
          <a:p>
            <a:pPr marL="0" indent="0">
              <a:spcBef>
                <a:spcPts val="0"/>
              </a:spcBef>
              <a:buNone/>
            </a:pPr>
            <a:r>
              <a:rPr lang="en-US" b="1" dirty="0" smtClean="0">
                <a:latin typeface="+mn-lt"/>
              </a:rPr>
              <a:t>Hurricane Harvey </a:t>
            </a:r>
          </a:p>
          <a:p>
            <a:pPr marL="0" indent="0">
              <a:spcBef>
                <a:spcPts val="0"/>
              </a:spcBef>
              <a:buNone/>
            </a:pPr>
            <a:r>
              <a:rPr lang="en-US" b="1" dirty="0" smtClean="0">
                <a:latin typeface="+mn-lt"/>
              </a:rPr>
              <a:t>Texas, August 2017</a:t>
            </a:r>
          </a:p>
          <a:p>
            <a:pPr marL="0" indent="0">
              <a:buNone/>
            </a:pPr>
            <a:endParaRPr lang="en-US" sz="800" dirty="0">
              <a:latin typeface="+mn-lt"/>
            </a:endParaRPr>
          </a:p>
          <a:p>
            <a:pPr marL="0" indent="0">
              <a:buNone/>
            </a:pPr>
            <a:r>
              <a:rPr lang="en-US" dirty="0" smtClean="0">
                <a:latin typeface="+mn-lt"/>
              </a:rPr>
              <a:t>When </a:t>
            </a:r>
            <a:r>
              <a:rPr lang="en-US" dirty="0">
                <a:latin typeface="+mn-lt"/>
              </a:rPr>
              <a:t>we </a:t>
            </a:r>
            <a:r>
              <a:rPr lang="en-US" dirty="0" smtClean="0">
                <a:latin typeface="+mn-lt"/>
              </a:rPr>
              <a:t>hear “Hurricane”, </a:t>
            </a:r>
            <a:r>
              <a:rPr lang="en-US" dirty="0">
                <a:latin typeface="+mn-lt"/>
              </a:rPr>
              <a:t>we often think about the </a:t>
            </a:r>
            <a:r>
              <a:rPr lang="en-US" dirty="0" smtClean="0">
                <a:latin typeface="+mn-lt"/>
              </a:rPr>
              <a:t>cost of </a:t>
            </a:r>
            <a:r>
              <a:rPr lang="en-US" dirty="0">
                <a:latin typeface="+mn-lt"/>
              </a:rPr>
              <a:t>losses and how </a:t>
            </a:r>
            <a:r>
              <a:rPr lang="en-US" dirty="0" smtClean="0">
                <a:latin typeface="+mn-lt"/>
              </a:rPr>
              <a:t>they </a:t>
            </a:r>
            <a:r>
              <a:rPr lang="en-US" dirty="0">
                <a:latin typeface="+mn-lt"/>
              </a:rPr>
              <a:t>will impact our insurance premiums</a:t>
            </a:r>
            <a:r>
              <a:rPr lang="en-US" dirty="0" smtClean="0">
                <a:latin typeface="+mn-lt"/>
              </a:rPr>
              <a:t>. </a:t>
            </a:r>
            <a:r>
              <a:rPr lang="en-US" dirty="0">
                <a:latin typeface="+mn-lt"/>
              </a:rPr>
              <a:t>Life for many is disrupted and </a:t>
            </a:r>
            <a:r>
              <a:rPr lang="en-US" dirty="0" smtClean="0">
                <a:latin typeface="+mn-lt"/>
              </a:rPr>
              <a:t>sometime even lost. The </a:t>
            </a:r>
            <a:r>
              <a:rPr lang="en-US" dirty="0">
                <a:latin typeface="+mn-lt"/>
              </a:rPr>
              <a:t>impact on businesses can be devastating. </a:t>
            </a:r>
            <a:r>
              <a:rPr lang="en-US" dirty="0" smtClean="0">
                <a:latin typeface="+mn-lt"/>
              </a:rPr>
              <a:t>The </a:t>
            </a:r>
            <a:r>
              <a:rPr lang="en-US" dirty="0">
                <a:latin typeface="+mn-lt"/>
              </a:rPr>
              <a:t>hurricanes will cost Southwest Airlines $100M in </a:t>
            </a:r>
            <a:r>
              <a:rPr lang="en-US" dirty="0" smtClean="0">
                <a:latin typeface="+mn-lt"/>
              </a:rPr>
              <a:t>revenue.</a:t>
            </a:r>
            <a:endParaRPr lang="en-US" dirty="0">
              <a:latin typeface="+mn-lt"/>
            </a:endParaRPr>
          </a:p>
        </p:txBody>
      </p:sp>
      <p:sp>
        <p:nvSpPr>
          <p:cNvPr id="2" name="Title 1"/>
          <p:cNvSpPr>
            <a:spLocks noGrp="1"/>
          </p:cNvSpPr>
          <p:nvPr>
            <p:ph type="title"/>
          </p:nvPr>
        </p:nvSpPr>
        <p:spPr>
          <a:xfrm>
            <a:off x="381000" y="261642"/>
            <a:ext cx="8077200" cy="846138"/>
          </a:xfrm>
        </p:spPr>
        <p:txBody>
          <a:bodyPr/>
          <a:lstStyle/>
          <a:p>
            <a:r>
              <a:rPr lang="en-US" sz="3200" dirty="0" smtClean="0">
                <a:latin typeface="+mj-lt"/>
              </a:rPr>
              <a:t>Hurricanes</a:t>
            </a:r>
            <a:r>
              <a:rPr lang="en-US" dirty="0" smtClean="0">
                <a:latin typeface="+mj-lt"/>
              </a:rPr>
              <a:t> </a:t>
            </a:r>
            <a:endParaRPr lang="en-US" dirty="0">
              <a:latin typeface="+mj-lt"/>
            </a:endParaRPr>
          </a:p>
        </p:txBody>
      </p:sp>
      <p:sp>
        <p:nvSpPr>
          <p:cNvPr id="7" name="Rectangle 110"/>
          <p:cNvSpPr txBox="1">
            <a:spLocks noGrp="1" noChangeArrowheads="1"/>
          </p:cNvSpPr>
          <p:nvPr/>
        </p:nvSpPr>
        <p:spPr bwMode="auto">
          <a:xfrm>
            <a:off x="8763000" y="6664325"/>
            <a:ext cx="1857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r>
              <a:rPr lang="en-US" altLang="en-US" sz="1050" dirty="0" smtClean="0">
                <a:latin typeface="Arial" charset="0"/>
              </a:rPr>
              <a:t>21</a:t>
            </a:r>
            <a:endParaRPr lang="en-US" altLang="en-US" sz="1050" dirty="0">
              <a:latin typeface="Arial"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156" y="1316582"/>
            <a:ext cx="3886200" cy="218225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1" y="4481869"/>
            <a:ext cx="3603574" cy="2319801"/>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 y="2989297"/>
            <a:ext cx="3235842" cy="2156104"/>
          </a:xfrm>
          <a:prstGeom prst="rect">
            <a:avLst/>
          </a:prstGeom>
        </p:spPr>
      </p:pic>
    </p:spTree>
    <p:extLst>
      <p:ext uri="{BB962C8B-B14F-4D97-AF65-F5344CB8AC3E}">
        <p14:creationId xmlns:p14="http://schemas.microsoft.com/office/powerpoint/2010/main" val="11266437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a:t>Wildfires</a:t>
            </a:r>
          </a:p>
        </p:txBody>
      </p:sp>
      <p:pic>
        <p:nvPicPr>
          <p:cNvPr id="6" name="Picture 2" descr="http://fireaviation.com/wp-content/uploads/2013/09/MAFFS-C-130-drops-on-Rim-Fire-August-29-2013-USFS-Photo-by-Mike-McMillan.jpeg"/>
          <p:cNvPicPr>
            <a:picLocks noChangeAspect="1" noChangeArrowheads="1"/>
          </p:cNvPicPr>
          <p:nvPr/>
        </p:nvPicPr>
        <p:blipFill>
          <a:blip r:embed="rId3" cstate="print"/>
          <a:srcRect/>
          <a:stretch>
            <a:fillRect/>
          </a:stretch>
        </p:blipFill>
        <p:spPr bwMode="auto">
          <a:xfrm>
            <a:off x="1219200" y="3124200"/>
            <a:ext cx="3660551" cy="2438400"/>
          </a:xfrm>
          <a:prstGeom prst="rect">
            <a:avLst/>
          </a:prstGeom>
        </p:spPr>
        <p:style>
          <a:lnRef idx="2">
            <a:schemeClr val="dk1"/>
          </a:lnRef>
          <a:fillRef idx="1">
            <a:schemeClr val="lt1"/>
          </a:fillRef>
          <a:effectRef idx="0">
            <a:schemeClr val="dk1"/>
          </a:effectRef>
          <a:fontRef idx="minor">
            <a:schemeClr val="dk1"/>
          </a:fontRef>
        </p:style>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9735" y="4496427"/>
            <a:ext cx="3761098" cy="2115618"/>
          </a:xfrm>
          <a:prstGeom prst="rect">
            <a:avLst/>
          </a:prstGeom>
        </p:spPr>
      </p:pic>
      <p:pic>
        <p:nvPicPr>
          <p:cNvPr id="5" name="Picture 6" descr="http://opb-media.s3.amazonaws.com/wp-content/uploads/2010/08/wildfire_fire_crew1.jpg"/>
          <p:cNvPicPr>
            <a:picLocks noChangeAspect="1" noChangeArrowheads="1"/>
          </p:cNvPicPr>
          <p:nvPr/>
        </p:nvPicPr>
        <p:blipFill>
          <a:blip r:embed="rId5" cstate="print"/>
          <a:srcRect/>
          <a:stretch>
            <a:fillRect/>
          </a:stretch>
        </p:blipFill>
        <p:spPr bwMode="auto">
          <a:xfrm>
            <a:off x="359735" y="1371600"/>
            <a:ext cx="3743377" cy="1834254"/>
          </a:xfrm>
          <a:prstGeom prst="rect">
            <a:avLst/>
          </a:prstGeom>
        </p:spPr>
        <p:style>
          <a:lnRef idx="2">
            <a:schemeClr val="dk1"/>
          </a:lnRef>
          <a:fillRef idx="1">
            <a:schemeClr val="lt1"/>
          </a:fillRef>
          <a:effectRef idx="0">
            <a:schemeClr val="dk1"/>
          </a:effectRef>
          <a:fontRef idx="minor">
            <a:schemeClr val="dk1"/>
          </a:fontRef>
        </p:style>
      </p:pic>
      <p:sp>
        <p:nvSpPr>
          <p:cNvPr id="7" name="TextBox 6"/>
          <p:cNvSpPr txBox="1"/>
          <p:nvPr/>
        </p:nvSpPr>
        <p:spPr>
          <a:xfrm>
            <a:off x="8750871" y="6488934"/>
            <a:ext cx="390180" cy="246221"/>
          </a:xfrm>
          <a:prstGeom prst="rect">
            <a:avLst/>
          </a:prstGeom>
          <a:noFill/>
        </p:spPr>
        <p:txBody>
          <a:bodyPr wrap="square" rtlCol="0">
            <a:spAutoFit/>
          </a:bodyPr>
          <a:lstStyle/>
          <a:p>
            <a:r>
              <a:rPr lang="en-US" sz="1000" dirty="0" smtClean="0"/>
              <a:t>22</a:t>
            </a:r>
            <a:endParaRPr lang="en-US" sz="1000" dirty="0"/>
          </a:p>
        </p:txBody>
      </p:sp>
      <p:sp>
        <p:nvSpPr>
          <p:cNvPr id="4" name="TextBox 3"/>
          <p:cNvSpPr txBox="1"/>
          <p:nvPr/>
        </p:nvSpPr>
        <p:spPr>
          <a:xfrm>
            <a:off x="5181601" y="1359195"/>
            <a:ext cx="3657600" cy="5539978"/>
          </a:xfrm>
          <a:prstGeom prst="rect">
            <a:avLst/>
          </a:prstGeom>
          <a:noFill/>
        </p:spPr>
        <p:txBody>
          <a:bodyPr wrap="square" rtlCol="0">
            <a:spAutoFit/>
          </a:bodyPr>
          <a:lstStyle/>
          <a:p>
            <a:pPr lvl="0">
              <a:defRPr/>
            </a:pPr>
            <a:r>
              <a:rPr lang="en-US" sz="2400" b="1" dirty="0" smtClean="0"/>
              <a:t>Santa </a:t>
            </a:r>
            <a:r>
              <a:rPr lang="en-US" sz="2400" b="1" dirty="0"/>
              <a:t>Rosa, CA </a:t>
            </a:r>
            <a:r>
              <a:rPr lang="en-US" sz="2400" b="1" dirty="0" smtClean="0"/>
              <a:t>- - </a:t>
            </a:r>
            <a:r>
              <a:rPr lang="en-US" sz="2400" b="1" dirty="0"/>
              <a:t>estimated $1.2 </a:t>
            </a:r>
            <a:r>
              <a:rPr lang="en-US" sz="2400" b="1" dirty="0" smtClean="0"/>
              <a:t>Billion</a:t>
            </a:r>
            <a:endParaRPr lang="en-US" sz="2400" b="1" dirty="0"/>
          </a:p>
          <a:p>
            <a:pPr lvl="0">
              <a:defRPr/>
            </a:pPr>
            <a:endParaRPr lang="en-US" sz="2400" dirty="0"/>
          </a:p>
          <a:p>
            <a:pPr lvl="0">
              <a:defRPr/>
            </a:pPr>
            <a:r>
              <a:rPr lang="en-US" sz="2400" dirty="0"/>
              <a:t>PG&amp;E power lines have been blamed for the fires.  PG&amp;E carriers $800M in wild fire liability insurance.  Total damage is expected to be considerably higher than the insurance PG&amp;E </a:t>
            </a:r>
            <a:r>
              <a:rPr lang="en-US" sz="2400" dirty="0" smtClean="0"/>
              <a:t>carries, </a:t>
            </a:r>
            <a:r>
              <a:rPr lang="en-US" sz="2400" dirty="0"/>
              <a:t>as a result, </a:t>
            </a:r>
            <a:r>
              <a:rPr lang="en-US" sz="2400" dirty="0" smtClean="0"/>
              <a:t>PG&amp;E’s stock has taken a nose </a:t>
            </a:r>
            <a:r>
              <a:rPr lang="en-US" sz="2400" dirty="0"/>
              <a:t>dive.</a:t>
            </a:r>
          </a:p>
          <a:p>
            <a:endParaRPr lang="en-US" dirty="0"/>
          </a:p>
        </p:txBody>
      </p:sp>
    </p:spTree>
    <p:extLst>
      <p:ext uri="{BB962C8B-B14F-4D97-AF65-F5344CB8AC3E}">
        <p14:creationId xmlns:p14="http://schemas.microsoft.com/office/powerpoint/2010/main" val="653536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Earthquakes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201" y="3124200"/>
            <a:ext cx="3657600" cy="228547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0225" y="4435036"/>
            <a:ext cx="3505200" cy="2334140"/>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416" y="1371601"/>
            <a:ext cx="3530009" cy="2349060"/>
          </a:xfrm>
          <a:prstGeom prst="rect">
            <a:avLst/>
          </a:prstGeom>
        </p:spPr>
      </p:pic>
      <p:sp>
        <p:nvSpPr>
          <p:cNvPr id="6" name="TextBox 5"/>
          <p:cNvSpPr txBox="1"/>
          <p:nvPr/>
        </p:nvSpPr>
        <p:spPr>
          <a:xfrm>
            <a:off x="8610601" y="6488935"/>
            <a:ext cx="390180" cy="246221"/>
          </a:xfrm>
          <a:prstGeom prst="rect">
            <a:avLst/>
          </a:prstGeom>
          <a:noFill/>
        </p:spPr>
        <p:txBody>
          <a:bodyPr wrap="square" rtlCol="0">
            <a:spAutoFit/>
          </a:bodyPr>
          <a:lstStyle/>
          <a:p>
            <a:r>
              <a:rPr lang="en-US" sz="1000" dirty="0" smtClean="0"/>
              <a:t>23</a:t>
            </a:r>
            <a:endParaRPr lang="en-US" sz="1000" dirty="0"/>
          </a:p>
        </p:txBody>
      </p:sp>
      <p:sp>
        <p:nvSpPr>
          <p:cNvPr id="7" name="TextBox 6"/>
          <p:cNvSpPr txBox="1"/>
          <p:nvPr/>
        </p:nvSpPr>
        <p:spPr>
          <a:xfrm>
            <a:off x="5029200" y="1337442"/>
            <a:ext cx="3895380" cy="4770537"/>
          </a:xfrm>
          <a:prstGeom prst="rect">
            <a:avLst/>
          </a:prstGeom>
          <a:noFill/>
        </p:spPr>
        <p:txBody>
          <a:bodyPr wrap="square" rtlCol="0">
            <a:spAutoFit/>
          </a:bodyPr>
          <a:lstStyle/>
          <a:p>
            <a:r>
              <a:rPr lang="en-US" sz="2400" b="1" dirty="0"/>
              <a:t>Mexico suffered two deadly earthquakes last </a:t>
            </a:r>
            <a:r>
              <a:rPr lang="en-US" sz="2400" b="1" dirty="0" smtClean="0"/>
              <a:t>month --</a:t>
            </a:r>
          </a:p>
          <a:p>
            <a:endParaRPr lang="en-US" sz="800" dirty="0" smtClean="0"/>
          </a:p>
          <a:p>
            <a:r>
              <a:rPr lang="en-US" sz="2400" dirty="0" smtClean="0"/>
              <a:t>An  </a:t>
            </a:r>
            <a:r>
              <a:rPr lang="en-US" sz="2400" u="sng" dirty="0"/>
              <a:t>8.1-magnitude</a:t>
            </a:r>
            <a:r>
              <a:rPr lang="en-US" sz="2400" dirty="0"/>
              <a:t> quake on Sept. 7 that killed around 100 people in the southern states of Oaxaca and Chiapas </a:t>
            </a:r>
            <a:r>
              <a:rPr lang="en-US" sz="2400" dirty="0" smtClean="0"/>
              <a:t>and,</a:t>
            </a:r>
          </a:p>
          <a:p>
            <a:endParaRPr lang="en-US" sz="800" dirty="0"/>
          </a:p>
          <a:p>
            <a:r>
              <a:rPr lang="en-US" sz="2400" dirty="0"/>
              <a:t>A</a:t>
            </a:r>
            <a:r>
              <a:rPr lang="en-US" sz="2400" dirty="0" smtClean="0"/>
              <a:t> </a:t>
            </a:r>
            <a:r>
              <a:rPr lang="en-US" sz="2400" u="sng" dirty="0"/>
              <a:t>7.1-magnitude</a:t>
            </a:r>
            <a:r>
              <a:rPr lang="en-US" sz="2400" dirty="0"/>
              <a:t> quake on Sept. 19 that left 369 people dead in Mexico City and central states.</a:t>
            </a:r>
          </a:p>
        </p:txBody>
      </p:sp>
    </p:spTree>
    <p:extLst>
      <p:ext uri="{BB962C8B-B14F-4D97-AF65-F5344CB8AC3E}">
        <p14:creationId xmlns:p14="http://schemas.microsoft.com/office/powerpoint/2010/main" val="3735938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Emergency Readiness</a:t>
            </a:r>
            <a:endParaRPr lang="en-US" dirty="0"/>
          </a:p>
        </p:txBody>
      </p:sp>
    </p:spTree>
    <p:extLst>
      <p:ext uri="{BB962C8B-B14F-4D97-AF65-F5344CB8AC3E}">
        <p14:creationId xmlns:p14="http://schemas.microsoft.com/office/powerpoint/2010/main" val="14700302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861" y="4191000"/>
            <a:ext cx="3379577" cy="1900686"/>
          </a:xfrm>
          <a:prstGeom prst="rect">
            <a:avLst/>
          </a:prstGeom>
        </p:spPr>
      </p:pic>
      <p:sp>
        <p:nvSpPr>
          <p:cNvPr id="2" name="Rectangle 1"/>
          <p:cNvSpPr/>
          <p:nvPr/>
        </p:nvSpPr>
        <p:spPr>
          <a:xfrm>
            <a:off x="76200" y="304801"/>
            <a:ext cx="7239000" cy="523220"/>
          </a:xfrm>
          <a:prstGeom prst="rect">
            <a:avLst/>
          </a:prstGeom>
        </p:spPr>
        <p:txBody>
          <a:bodyPr wrap="square">
            <a:spAutoFit/>
          </a:bodyPr>
          <a:lstStyle/>
          <a:p>
            <a:r>
              <a:rPr lang="en-US" sz="2800" dirty="0" smtClean="0">
                <a:solidFill>
                  <a:schemeClr val="bg1"/>
                </a:solidFill>
              </a:rPr>
              <a:t>Preparedness – Expect the Unexpected</a:t>
            </a:r>
            <a:endParaRPr lang="en-US" sz="2800" dirty="0">
              <a:solidFill>
                <a:schemeClr val="bg1"/>
              </a:solidFill>
            </a:endParaRPr>
          </a:p>
        </p:txBody>
      </p:sp>
      <p:sp>
        <p:nvSpPr>
          <p:cNvPr id="5" name="Rectangle 110"/>
          <p:cNvSpPr txBox="1">
            <a:spLocks noGrp="1" noChangeArrowheads="1"/>
          </p:cNvSpPr>
          <p:nvPr/>
        </p:nvSpPr>
        <p:spPr bwMode="auto">
          <a:xfrm>
            <a:off x="8763000" y="6664325"/>
            <a:ext cx="1857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r>
              <a:rPr lang="en-US" altLang="en-US" sz="1050" dirty="0" smtClean="0">
                <a:latin typeface="Arial" charset="0"/>
              </a:rPr>
              <a:t>25</a:t>
            </a:r>
            <a:endParaRPr lang="en-US" altLang="en-US" sz="1050" dirty="0">
              <a:latin typeface="Arial" charset="0"/>
            </a:endParaRPr>
          </a:p>
        </p:txBody>
      </p:sp>
      <p:pic>
        <p:nvPicPr>
          <p:cNvPr id="11" name="Content Placeholder 10"/>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59735" y="1239458"/>
            <a:ext cx="3249248" cy="2171821"/>
          </a:xfr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4359" y="2716687"/>
            <a:ext cx="2895600" cy="2168905"/>
          </a:xfrm>
          <a:prstGeom prst="rect">
            <a:avLst/>
          </a:prstGeom>
        </p:spPr>
      </p:pic>
      <p:sp>
        <p:nvSpPr>
          <p:cNvPr id="6" name="Rectangle 5"/>
          <p:cNvSpPr/>
          <p:nvPr/>
        </p:nvSpPr>
        <p:spPr>
          <a:xfrm>
            <a:off x="5203481" y="1447801"/>
            <a:ext cx="3635719" cy="5109091"/>
          </a:xfrm>
          <a:prstGeom prst="rect">
            <a:avLst/>
          </a:prstGeom>
        </p:spPr>
        <p:txBody>
          <a:bodyPr wrap="square">
            <a:spAutoFit/>
          </a:bodyPr>
          <a:lstStyle/>
          <a:p>
            <a:r>
              <a:rPr lang="en-US" sz="2400" b="1" dirty="0" smtClean="0">
                <a:latin typeface="Arial" panose="020B0604020202020204" pitchFamily="34" charset="0"/>
                <a:cs typeface="Arial" panose="020B0604020202020204" pitchFamily="34" charset="0"/>
              </a:rPr>
              <a:t>Ready For Anything</a:t>
            </a:r>
            <a:r>
              <a:rPr lang="en-US" sz="2400" b="1" dirty="0">
                <a:latin typeface="Arial" panose="020B0604020202020204" pitchFamily="34" charset="0"/>
                <a:cs typeface="Arial" panose="020B0604020202020204" pitchFamily="34" charset="0"/>
              </a:rPr>
              <a:t>?</a:t>
            </a:r>
          </a:p>
          <a:p>
            <a:endParaRPr lang="en-US" sz="800" dirty="0" smtClean="0"/>
          </a:p>
          <a:p>
            <a:r>
              <a:rPr lang="en-US" sz="2000" dirty="0" smtClean="0"/>
              <a:t>Lately, every day we </a:t>
            </a:r>
            <a:r>
              <a:rPr lang="en-US" sz="2000" dirty="0"/>
              <a:t>wake </a:t>
            </a:r>
            <a:r>
              <a:rPr lang="en-US" sz="2000" dirty="0" smtClean="0"/>
              <a:t>up wondering what’s </a:t>
            </a:r>
            <a:r>
              <a:rPr lang="en-US" sz="2000" dirty="0"/>
              <a:t>next</a:t>
            </a:r>
            <a:r>
              <a:rPr lang="en-US" sz="2000" dirty="0" smtClean="0"/>
              <a:t>.</a:t>
            </a:r>
            <a:r>
              <a:rPr lang="en-US" sz="2000" dirty="0"/>
              <a:t> </a:t>
            </a:r>
            <a:endParaRPr lang="en-US" sz="2000" dirty="0" smtClean="0"/>
          </a:p>
          <a:p>
            <a:endParaRPr lang="en-US" sz="800" dirty="0"/>
          </a:p>
          <a:p>
            <a:r>
              <a:rPr lang="en-US" sz="2000" dirty="0" smtClean="0"/>
              <a:t>A </a:t>
            </a:r>
            <a:r>
              <a:rPr lang="en-US" sz="2000" dirty="0"/>
              <a:t>number of natural catastrophic events have shown  that we might not be as prepared for the challenges faced as we might think. </a:t>
            </a:r>
          </a:p>
          <a:p>
            <a:endParaRPr lang="en-US" sz="800" dirty="0"/>
          </a:p>
          <a:p>
            <a:r>
              <a:rPr lang="en-US" sz="2000" dirty="0"/>
              <a:t>Don’t think </a:t>
            </a:r>
            <a:r>
              <a:rPr lang="en-US" sz="2000" i="1" dirty="0"/>
              <a:t>“That could never happen to here”, </a:t>
            </a:r>
            <a:r>
              <a:rPr lang="en-US" sz="2000" b="1" i="1" dirty="0"/>
              <a:t>because it can. </a:t>
            </a:r>
            <a:r>
              <a:rPr lang="en-US" sz="2000" dirty="0"/>
              <a:t>Be sure that your crisis management plans take into account the </a:t>
            </a:r>
            <a:r>
              <a:rPr lang="en-US" sz="2000" b="1" i="1" dirty="0"/>
              <a:t>truly</a:t>
            </a:r>
            <a:r>
              <a:rPr lang="en-US" sz="2000" dirty="0"/>
              <a:t> unexpected for your area.</a:t>
            </a:r>
          </a:p>
          <a:p>
            <a:endParaRPr lang="en-US" dirty="0"/>
          </a:p>
        </p:txBody>
      </p:sp>
    </p:spTree>
    <p:extLst>
      <p:ext uri="{BB962C8B-B14F-4D97-AF65-F5344CB8AC3E}">
        <p14:creationId xmlns:p14="http://schemas.microsoft.com/office/powerpoint/2010/main" val="2420993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Rectangle 3"/>
          <p:cNvSpPr>
            <a:spLocks noGrp="1" noChangeArrowheads="1"/>
          </p:cNvSpPr>
          <p:nvPr>
            <p:ph idx="1"/>
          </p:nvPr>
        </p:nvSpPr>
        <p:spPr>
          <a:xfrm>
            <a:off x="4038601" y="1371600"/>
            <a:ext cx="4962180" cy="5257800"/>
          </a:xfrm>
          <a:prstGeom prst="rect">
            <a:avLst/>
          </a:prstGeom>
        </p:spPr>
        <p:txBody>
          <a:bodyPr/>
          <a:lstStyle/>
          <a:p>
            <a:pPr lvl="0">
              <a:spcBef>
                <a:spcPts val="1800"/>
              </a:spcBef>
              <a:spcAft>
                <a:spcPts val="0"/>
              </a:spcAft>
              <a:buFont typeface="+mj-lt"/>
              <a:buAutoNum type="arabicPeriod"/>
            </a:pPr>
            <a:r>
              <a:rPr lang="en-US" sz="2000" dirty="0" smtClean="0">
                <a:latin typeface="Arial" panose="020B0604020202020204" pitchFamily="34" charset="0"/>
                <a:cs typeface="Arial" panose="020B0604020202020204" pitchFamily="34" charset="0"/>
              </a:rPr>
              <a:t>First, contact members of the team that you will need for the situation:</a:t>
            </a:r>
          </a:p>
          <a:p>
            <a:pPr lvl="1">
              <a:spcBef>
                <a:spcPts val="600"/>
              </a:spcBef>
              <a:spcAft>
                <a:spcPts val="0"/>
              </a:spcAft>
            </a:pPr>
            <a:r>
              <a:rPr lang="en-US" dirty="0" smtClean="0">
                <a:latin typeface="Arial" panose="020B0604020202020204" pitchFamily="34" charset="0"/>
                <a:cs typeface="Arial" panose="020B0604020202020204" pitchFamily="34" charset="0"/>
              </a:rPr>
              <a:t>Staff &amp; supporting agencies</a:t>
            </a:r>
          </a:p>
          <a:p>
            <a:pPr lvl="1">
              <a:spcBef>
                <a:spcPts val="600"/>
              </a:spcBef>
              <a:spcAft>
                <a:spcPts val="0"/>
              </a:spcAft>
            </a:pPr>
            <a:r>
              <a:rPr lang="en-US" dirty="0" smtClean="0">
                <a:latin typeface="Arial" panose="020B0604020202020204" pitchFamily="34" charset="0"/>
                <a:cs typeface="Arial" panose="020B0604020202020204" pitchFamily="34" charset="0"/>
              </a:rPr>
              <a:t>Restoration contractor</a:t>
            </a:r>
          </a:p>
          <a:p>
            <a:pPr lvl="1">
              <a:spcBef>
                <a:spcPts val="600"/>
              </a:spcBef>
              <a:spcAft>
                <a:spcPts val="0"/>
              </a:spcAft>
            </a:pPr>
            <a:r>
              <a:rPr lang="en-US" dirty="0" smtClean="0">
                <a:latin typeface="Arial" panose="020B0604020202020204" pitchFamily="34" charset="0"/>
                <a:cs typeface="Arial" panose="020B0604020202020204" pitchFamily="34" charset="0"/>
              </a:rPr>
              <a:t>Broker</a:t>
            </a:r>
          </a:p>
          <a:p>
            <a:pPr lvl="1">
              <a:spcBef>
                <a:spcPts val="600"/>
              </a:spcBef>
              <a:spcAft>
                <a:spcPts val="0"/>
              </a:spcAft>
            </a:pPr>
            <a:r>
              <a:rPr lang="en-US" dirty="0" smtClean="0">
                <a:latin typeface="Arial" panose="020B0604020202020204" pitchFamily="34" charset="0"/>
                <a:cs typeface="Arial" panose="020B0604020202020204" pitchFamily="34" charset="0"/>
              </a:rPr>
              <a:t>Adjuster</a:t>
            </a:r>
          </a:p>
          <a:p>
            <a:pPr>
              <a:spcBef>
                <a:spcPts val="1800"/>
              </a:spcBef>
              <a:spcAft>
                <a:spcPts val="0"/>
              </a:spcAft>
              <a:buFont typeface="+mj-lt"/>
              <a:buAutoNum type="arabicPeriod"/>
            </a:pPr>
            <a:r>
              <a:rPr lang="en-US" sz="2000" dirty="0" smtClean="0">
                <a:latin typeface="Arial" panose="020B0604020202020204" pitchFamily="34" charset="0"/>
                <a:cs typeface="Arial" panose="020B0604020202020204" pitchFamily="34" charset="0"/>
              </a:rPr>
              <a:t>Preserve/protect property from further damage to the extent possible.</a:t>
            </a:r>
          </a:p>
          <a:p>
            <a:pPr>
              <a:spcBef>
                <a:spcPts val="1800"/>
              </a:spcBef>
              <a:spcAft>
                <a:spcPts val="0"/>
              </a:spcAft>
              <a:buFont typeface="+mj-lt"/>
              <a:buAutoNum type="arabicPeriod"/>
            </a:pPr>
            <a:r>
              <a:rPr lang="en-US" sz="2000" dirty="0" smtClean="0">
                <a:latin typeface="Arial" panose="020B0604020202020204" pitchFamily="34" charset="0"/>
                <a:cs typeface="Arial" panose="020B0604020202020204" pitchFamily="34" charset="0"/>
              </a:rPr>
              <a:t>Protect property &amp; people from potential liability claim situations.</a:t>
            </a:r>
          </a:p>
          <a:p>
            <a:pPr>
              <a:spcBef>
                <a:spcPts val="1800"/>
              </a:spcBef>
              <a:spcAft>
                <a:spcPts val="0"/>
              </a:spcAft>
              <a:buFont typeface="+mj-lt"/>
              <a:buAutoNum type="arabicPeriod"/>
            </a:pPr>
            <a:r>
              <a:rPr lang="en-US" sz="2000" dirty="0" smtClean="0">
                <a:latin typeface="Arial" panose="020B0604020202020204" pitchFamily="34" charset="0"/>
                <a:cs typeface="Arial" panose="020B0604020202020204" pitchFamily="34" charset="0"/>
              </a:rPr>
              <a:t>Consider obtaining an Emergency Proclamation so you can secure the contracts needed to start repairs quickly.</a:t>
            </a:r>
          </a:p>
          <a:p>
            <a:pPr marL="0" indent="0">
              <a:buNone/>
            </a:pPr>
            <a:endParaRPr lang="en-US" sz="2000" dirty="0"/>
          </a:p>
        </p:txBody>
      </p:sp>
      <p:sp>
        <p:nvSpPr>
          <p:cNvPr id="2" name="Title 1"/>
          <p:cNvSpPr>
            <a:spLocks noGrp="1"/>
          </p:cNvSpPr>
          <p:nvPr>
            <p:ph type="title"/>
          </p:nvPr>
        </p:nvSpPr>
        <p:spPr>
          <a:xfrm>
            <a:off x="152400" y="76200"/>
            <a:ext cx="7315200" cy="1174750"/>
          </a:xfrm>
        </p:spPr>
        <p:txBody>
          <a:bodyPr/>
          <a:lstStyle/>
          <a:p>
            <a:pPr marL="0" indent="0">
              <a:buNone/>
            </a:pPr>
            <a:r>
              <a:rPr lang="en-US" dirty="0"/>
              <a:t>T</a:t>
            </a:r>
            <a:r>
              <a:rPr lang="en-US" dirty="0" smtClean="0"/>
              <a:t>he </a:t>
            </a:r>
            <a:r>
              <a:rPr lang="en-US" dirty="0"/>
              <a:t>First 72 </a:t>
            </a:r>
            <a:r>
              <a:rPr lang="en-US" dirty="0" smtClean="0"/>
              <a:t>Hours</a:t>
            </a:r>
            <a:br>
              <a:rPr lang="en-US" dirty="0" smtClean="0"/>
            </a:br>
            <a:r>
              <a:rPr lang="en-US" dirty="0"/>
              <a:t>	</a:t>
            </a:r>
            <a:r>
              <a:rPr lang="en-US" dirty="0" smtClean="0"/>
              <a:t>- </a:t>
            </a:r>
            <a:r>
              <a:rPr lang="en-US" dirty="0"/>
              <a:t>What needs to happen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298" y="1866900"/>
            <a:ext cx="3598335" cy="3238500"/>
          </a:xfrm>
          <a:prstGeom prst="rect">
            <a:avLst/>
          </a:prstGeom>
        </p:spPr>
      </p:pic>
      <p:sp>
        <p:nvSpPr>
          <p:cNvPr id="6" name="TextBox 5"/>
          <p:cNvSpPr txBox="1"/>
          <p:nvPr/>
        </p:nvSpPr>
        <p:spPr>
          <a:xfrm>
            <a:off x="8610601" y="6488935"/>
            <a:ext cx="390180" cy="246221"/>
          </a:xfrm>
          <a:prstGeom prst="rect">
            <a:avLst/>
          </a:prstGeom>
          <a:noFill/>
        </p:spPr>
        <p:txBody>
          <a:bodyPr wrap="square" rtlCol="0">
            <a:spAutoFit/>
          </a:bodyPr>
          <a:lstStyle/>
          <a:p>
            <a:r>
              <a:rPr lang="en-US" sz="1000" dirty="0" smtClean="0"/>
              <a:t>26</a:t>
            </a:r>
            <a:endParaRPr lang="en-US" sz="1000" dirty="0"/>
          </a:p>
        </p:txBody>
      </p:sp>
    </p:spTree>
    <p:extLst>
      <p:ext uri="{BB962C8B-B14F-4D97-AF65-F5344CB8AC3E}">
        <p14:creationId xmlns:p14="http://schemas.microsoft.com/office/powerpoint/2010/main" val="15040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077200" cy="1174750"/>
          </a:xfrm>
        </p:spPr>
        <p:txBody>
          <a:bodyPr/>
          <a:lstStyle/>
          <a:p>
            <a:pPr marL="0" indent="0">
              <a:buNone/>
            </a:pPr>
            <a:r>
              <a:rPr lang="en-US" dirty="0"/>
              <a:t>T</a:t>
            </a:r>
            <a:r>
              <a:rPr lang="en-US" dirty="0" smtClean="0"/>
              <a:t>he </a:t>
            </a:r>
            <a:r>
              <a:rPr lang="en-US" dirty="0"/>
              <a:t>First 72 </a:t>
            </a:r>
            <a:r>
              <a:rPr lang="en-US" dirty="0" smtClean="0"/>
              <a:t>Hours</a:t>
            </a:r>
            <a:br>
              <a:rPr lang="en-US" dirty="0" smtClean="0"/>
            </a:br>
            <a:r>
              <a:rPr lang="en-US" dirty="0"/>
              <a:t>	</a:t>
            </a:r>
            <a:r>
              <a:rPr lang="en-US" dirty="0" smtClean="0"/>
              <a:t>- </a:t>
            </a:r>
            <a:r>
              <a:rPr lang="en-US" dirty="0"/>
              <a:t>What needs to </a:t>
            </a:r>
            <a:r>
              <a:rPr lang="en-US" dirty="0" smtClean="0"/>
              <a:t>happen (Continued)</a:t>
            </a:r>
            <a:endParaRPr lang="en-US" dirty="0"/>
          </a:p>
        </p:txBody>
      </p:sp>
      <p:sp>
        <p:nvSpPr>
          <p:cNvPr id="8" name="Rectangle 3"/>
          <p:cNvSpPr txBox="1">
            <a:spLocks noChangeArrowheads="1"/>
          </p:cNvSpPr>
          <p:nvPr/>
        </p:nvSpPr>
        <p:spPr>
          <a:xfrm>
            <a:off x="3886200" y="1600200"/>
            <a:ext cx="4906926" cy="4495800"/>
          </a:xfrm>
          <a:prstGeom prst="rect">
            <a:avLst/>
          </a:prstGeom>
        </p:spPr>
        <p:txBody>
          <a:bodyPr>
            <a:normAutofit fontScale="25000" lnSpcReduction="20000"/>
          </a:bodyPr>
          <a:lstStyle>
            <a:lvl1pPr marL="342900" indent="-342900" algn="l" rtl="0" eaLnBrk="0" fontAlgn="base" hangingPunct="0">
              <a:spcBef>
                <a:spcPts val="700"/>
              </a:spcBef>
              <a:spcAft>
                <a:spcPct val="0"/>
              </a:spcAft>
              <a:buClr>
                <a:srgbClr val="0070C0"/>
              </a:buClr>
              <a:buFont typeface="Wingdings" pitchFamily="2" charset="2"/>
              <a:buChar char="§"/>
              <a:defRPr sz="2400">
                <a:solidFill>
                  <a:schemeClr val="tx1"/>
                </a:solidFill>
                <a:latin typeface="+mj-lt"/>
                <a:ea typeface="+mn-ea"/>
                <a:cs typeface="+mn-cs"/>
              </a:defRPr>
            </a:lvl1pPr>
            <a:lvl2pPr marL="742950" indent="-285750" algn="l" rtl="0" eaLnBrk="0" fontAlgn="base" hangingPunct="0">
              <a:spcBef>
                <a:spcPts val="700"/>
              </a:spcBef>
              <a:spcAft>
                <a:spcPct val="0"/>
              </a:spcAft>
              <a:buClr>
                <a:srgbClr val="0070C0"/>
              </a:buClr>
              <a:buFont typeface="Wingdings" pitchFamily="2" charset="2"/>
              <a:buChar char="§"/>
              <a:defRPr sz="2000">
                <a:solidFill>
                  <a:schemeClr val="tx1"/>
                </a:solidFill>
                <a:latin typeface="+mj-lt"/>
              </a:defRPr>
            </a:lvl2pPr>
            <a:lvl3pPr marL="1143000" indent="-228600" algn="l" rtl="0" eaLnBrk="0" fontAlgn="base" hangingPunct="0">
              <a:spcBef>
                <a:spcPts val="700"/>
              </a:spcBef>
              <a:spcAft>
                <a:spcPct val="0"/>
              </a:spcAft>
              <a:buClr>
                <a:srgbClr val="0070C0"/>
              </a:buClr>
              <a:buFont typeface="Wingdings" pitchFamily="2" charset="2"/>
              <a:buChar char="§"/>
              <a:defRPr sz="1800">
                <a:solidFill>
                  <a:schemeClr val="tx1"/>
                </a:solidFill>
                <a:latin typeface="+mj-lt"/>
              </a:defRPr>
            </a:lvl3pPr>
            <a:lvl4pPr marL="1600200" indent="-228600" algn="l" rtl="0" eaLnBrk="0" fontAlgn="base" hangingPunct="0">
              <a:spcBef>
                <a:spcPts val="700"/>
              </a:spcBef>
              <a:spcAft>
                <a:spcPct val="0"/>
              </a:spcAft>
              <a:buClr>
                <a:srgbClr val="0070C0"/>
              </a:buClr>
              <a:buFont typeface="Wingdings" pitchFamily="2" charset="2"/>
              <a:buChar char="§"/>
              <a:defRPr sz="1600">
                <a:solidFill>
                  <a:schemeClr val="tx1"/>
                </a:solidFill>
                <a:latin typeface="+mj-lt"/>
              </a:defRPr>
            </a:lvl4pPr>
            <a:lvl5pPr marL="2057400" indent="-228600" algn="l" rtl="0" eaLnBrk="0" fontAlgn="base" hangingPunct="0">
              <a:spcBef>
                <a:spcPts val="700"/>
              </a:spcBef>
              <a:spcAft>
                <a:spcPct val="0"/>
              </a:spcAft>
              <a:buClr>
                <a:srgbClr val="0070C0"/>
              </a:buClr>
              <a:buFont typeface="Wingdings" pitchFamily="2" charset="2"/>
              <a:buChar char="§"/>
              <a:defRPr sz="16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457200" indent="-457200">
              <a:spcBef>
                <a:spcPts val="1800"/>
              </a:spcBef>
              <a:spcAft>
                <a:spcPts val="0"/>
              </a:spcAft>
              <a:buFont typeface="+mj-lt"/>
              <a:buAutoNum type="arabicPeriod" startAt="5"/>
            </a:pPr>
            <a:r>
              <a:rPr lang="en-US" sz="8000" kern="0" dirty="0" smtClean="0">
                <a:latin typeface="+mn-lt"/>
                <a:cs typeface="Arial" panose="020B0604020202020204" pitchFamily="34" charset="0"/>
              </a:rPr>
              <a:t>There are variations between jurisdictions as to what constitutes an emergency.  You will need to know your locality’s definition to trigger services.</a:t>
            </a:r>
          </a:p>
          <a:p>
            <a:pPr marL="457200" indent="-457200">
              <a:spcBef>
                <a:spcPts val="1800"/>
              </a:spcBef>
              <a:spcAft>
                <a:spcPts val="0"/>
              </a:spcAft>
              <a:buFont typeface="+mj-lt"/>
              <a:buAutoNum type="arabicPeriod" startAt="6"/>
            </a:pPr>
            <a:r>
              <a:rPr lang="en-US" sz="8000" kern="0" dirty="0" smtClean="0">
                <a:latin typeface="+mn-lt"/>
                <a:cs typeface="Arial" panose="020B0604020202020204" pitchFamily="34" charset="0"/>
              </a:rPr>
              <a:t>On-site meetings with key players.</a:t>
            </a:r>
          </a:p>
          <a:p>
            <a:pPr marL="457200" indent="-457200">
              <a:spcBef>
                <a:spcPts val="1800"/>
              </a:spcBef>
              <a:spcAft>
                <a:spcPts val="0"/>
              </a:spcAft>
              <a:buFont typeface="+mj-lt"/>
              <a:buAutoNum type="arabicPeriod" startAt="6"/>
            </a:pPr>
            <a:r>
              <a:rPr lang="en-US" sz="8000" kern="0" dirty="0" smtClean="0">
                <a:latin typeface="+mn-lt"/>
                <a:cs typeface="Arial" panose="020B0604020202020204" pitchFamily="34" charset="0"/>
              </a:rPr>
              <a:t>Agree to an action plan.</a:t>
            </a:r>
          </a:p>
          <a:p>
            <a:pPr marL="457200" indent="-457200">
              <a:spcBef>
                <a:spcPts val="1800"/>
              </a:spcBef>
              <a:spcAft>
                <a:spcPts val="0"/>
              </a:spcAft>
              <a:buFont typeface="+mj-lt"/>
              <a:buAutoNum type="arabicPeriod" startAt="6"/>
            </a:pPr>
            <a:r>
              <a:rPr lang="en-US" sz="8000" kern="0" dirty="0" smtClean="0">
                <a:latin typeface="+mn-lt"/>
                <a:cs typeface="Arial" panose="020B0604020202020204" pitchFamily="34" charset="0"/>
              </a:rPr>
              <a:t>Set up regular meeting schedule; plan for on-site, via conference call or both.</a:t>
            </a:r>
          </a:p>
          <a:p>
            <a:pPr marL="457200" indent="-457200">
              <a:spcBef>
                <a:spcPts val="1800"/>
              </a:spcBef>
              <a:spcAft>
                <a:spcPts val="0"/>
              </a:spcAft>
              <a:buFont typeface="+mj-lt"/>
              <a:buAutoNum type="arabicPeriod" startAt="9"/>
            </a:pPr>
            <a:r>
              <a:rPr lang="en-US" sz="8000" kern="0" dirty="0" smtClean="0">
                <a:latin typeface="+mn-lt"/>
                <a:cs typeface="Arial" panose="020B0604020202020204" pitchFamily="34" charset="0"/>
              </a:rPr>
              <a:t>No surprises.  Adjusters hate surprises.</a:t>
            </a:r>
          </a:p>
          <a:p>
            <a:pPr marL="457200" indent="-457200">
              <a:spcBef>
                <a:spcPts val="1800"/>
              </a:spcBef>
              <a:spcAft>
                <a:spcPts val="0"/>
              </a:spcAft>
              <a:buFont typeface="+mj-lt"/>
              <a:buAutoNum type="arabicPeriod" startAt="9"/>
            </a:pPr>
            <a:r>
              <a:rPr lang="en-US" sz="8000" kern="0" dirty="0" smtClean="0">
                <a:latin typeface="+mn-lt"/>
                <a:cs typeface="Arial" panose="020B0604020202020204" pitchFamily="34" charset="0"/>
              </a:rPr>
              <a:t>Dealing with mold in the first 72 hours.</a:t>
            </a:r>
          </a:p>
          <a:p>
            <a:pPr marL="0" indent="0">
              <a:spcBef>
                <a:spcPts val="0"/>
              </a:spcBef>
              <a:spcAft>
                <a:spcPts val="600"/>
              </a:spcAft>
              <a:buFont typeface="Wingdings" pitchFamily="2" charset="2"/>
              <a:buNone/>
            </a:pPr>
            <a:endParaRPr lang="en-US" sz="8000" kern="0" dirty="0" smtClean="0">
              <a:latin typeface="+mn-lt"/>
            </a:endParaRPr>
          </a:p>
          <a:p>
            <a:pPr marL="0" indent="0">
              <a:buFont typeface="Wingdings" pitchFamily="2" charset="2"/>
              <a:buNone/>
            </a:pPr>
            <a:endParaRPr lang="en-US" sz="1800" kern="0" dirty="0" smtClean="0">
              <a:latin typeface="Century Gothic" panose="020B0502020202020204" pitchFamily="34" charset="0"/>
            </a:endParaRPr>
          </a:p>
          <a:p>
            <a:pPr marL="0" indent="0">
              <a:buFont typeface="Wingdings" pitchFamily="2" charset="2"/>
              <a:buNone/>
            </a:pPr>
            <a:endParaRPr lang="en-US" sz="1800" kern="0" dirty="0">
              <a:latin typeface="Century Gothic" panose="020B050202020202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637172"/>
            <a:ext cx="3200400" cy="1583655"/>
          </a:xfrm>
          <a:prstGeom prst="rect">
            <a:avLst/>
          </a:prstGeom>
        </p:spPr>
      </p:pic>
      <p:sp>
        <p:nvSpPr>
          <p:cNvPr id="5" name="TextBox 4"/>
          <p:cNvSpPr txBox="1"/>
          <p:nvPr/>
        </p:nvSpPr>
        <p:spPr>
          <a:xfrm>
            <a:off x="8610601" y="6488935"/>
            <a:ext cx="390180" cy="246221"/>
          </a:xfrm>
          <a:prstGeom prst="rect">
            <a:avLst/>
          </a:prstGeom>
          <a:noFill/>
        </p:spPr>
        <p:txBody>
          <a:bodyPr wrap="square" rtlCol="0">
            <a:spAutoFit/>
          </a:bodyPr>
          <a:lstStyle/>
          <a:p>
            <a:r>
              <a:rPr lang="en-US" sz="1000" dirty="0" smtClean="0"/>
              <a:t>27</a:t>
            </a:r>
            <a:endParaRPr lang="en-US" sz="1000" dirty="0"/>
          </a:p>
        </p:txBody>
      </p:sp>
    </p:spTree>
    <p:extLst>
      <p:ext uri="{BB962C8B-B14F-4D97-AF65-F5344CB8AC3E}">
        <p14:creationId xmlns:p14="http://schemas.microsoft.com/office/powerpoint/2010/main" val="3616309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593"/>
            <a:ext cx="8077200" cy="1174750"/>
          </a:xfrm>
        </p:spPr>
        <p:txBody>
          <a:bodyPr/>
          <a:lstStyle/>
          <a:p>
            <a:pPr marL="0" indent="0">
              <a:buNone/>
            </a:pPr>
            <a:r>
              <a:rPr lang="en-US" sz="2800" dirty="0"/>
              <a:t>T</a:t>
            </a:r>
            <a:r>
              <a:rPr lang="en-US" sz="2800" dirty="0" smtClean="0"/>
              <a:t>he </a:t>
            </a:r>
            <a:r>
              <a:rPr lang="en-US" sz="2800" dirty="0"/>
              <a:t>First 72 </a:t>
            </a:r>
            <a:r>
              <a:rPr lang="en-US" sz="2800" dirty="0" smtClean="0"/>
              <a:t>Hours</a:t>
            </a:r>
            <a:br>
              <a:rPr lang="en-US" sz="2800" dirty="0" smtClean="0"/>
            </a:br>
            <a:r>
              <a:rPr lang="en-US" sz="2800" dirty="0"/>
              <a:t>	</a:t>
            </a:r>
            <a:r>
              <a:rPr lang="en-US" sz="2800" dirty="0" smtClean="0"/>
              <a:t>- </a:t>
            </a:r>
            <a:r>
              <a:rPr lang="en-US" sz="2800" dirty="0"/>
              <a:t>What needs to </a:t>
            </a:r>
            <a:r>
              <a:rPr lang="en-US" sz="2800" dirty="0" smtClean="0"/>
              <a:t>happen (Continued)</a:t>
            </a:r>
            <a:endParaRPr lang="en-US" sz="2800" dirty="0"/>
          </a:p>
        </p:txBody>
      </p:sp>
      <p:sp>
        <p:nvSpPr>
          <p:cNvPr id="6" name="Content Placeholder 4"/>
          <p:cNvSpPr txBox="1">
            <a:spLocks/>
          </p:cNvSpPr>
          <p:nvPr/>
        </p:nvSpPr>
        <p:spPr>
          <a:xfrm>
            <a:off x="3810000" y="1235343"/>
            <a:ext cx="5029200" cy="5775057"/>
          </a:xfrm>
          <a:prstGeom prst="rect">
            <a:avLst/>
          </a:prstGeom>
        </p:spPr>
        <p:txBody>
          <a:bodyPr>
            <a:normAutofit fontScale="85000" lnSpcReduction="20000"/>
          </a:bodyPr>
          <a:lstStyle>
            <a:lvl1pPr marL="342900" indent="-342900" algn="l" rtl="0" eaLnBrk="0" fontAlgn="base" hangingPunct="0">
              <a:spcBef>
                <a:spcPts val="700"/>
              </a:spcBef>
              <a:spcAft>
                <a:spcPct val="0"/>
              </a:spcAft>
              <a:buClr>
                <a:srgbClr val="0070C0"/>
              </a:buClr>
              <a:buFont typeface="Wingdings" pitchFamily="2" charset="2"/>
              <a:buChar char="§"/>
              <a:defRPr sz="2400">
                <a:solidFill>
                  <a:schemeClr val="tx1"/>
                </a:solidFill>
                <a:latin typeface="+mj-lt"/>
                <a:ea typeface="+mn-ea"/>
                <a:cs typeface="+mn-cs"/>
              </a:defRPr>
            </a:lvl1pPr>
            <a:lvl2pPr marL="742950" indent="-285750" algn="l" rtl="0" eaLnBrk="0" fontAlgn="base" hangingPunct="0">
              <a:spcBef>
                <a:spcPts val="700"/>
              </a:spcBef>
              <a:spcAft>
                <a:spcPct val="0"/>
              </a:spcAft>
              <a:buClr>
                <a:srgbClr val="0070C0"/>
              </a:buClr>
              <a:buFont typeface="Wingdings" pitchFamily="2" charset="2"/>
              <a:buChar char="§"/>
              <a:defRPr sz="2000">
                <a:solidFill>
                  <a:schemeClr val="tx1"/>
                </a:solidFill>
                <a:latin typeface="+mj-lt"/>
              </a:defRPr>
            </a:lvl2pPr>
            <a:lvl3pPr marL="1143000" indent="-228600" algn="l" rtl="0" eaLnBrk="0" fontAlgn="base" hangingPunct="0">
              <a:spcBef>
                <a:spcPts val="700"/>
              </a:spcBef>
              <a:spcAft>
                <a:spcPct val="0"/>
              </a:spcAft>
              <a:buClr>
                <a:srgbClr val="0070C0"/>
              </a:buClr>
              <a:buFont typeface="Wingdings" pitchFamily="2" charset="2"/>
              <a:buChar char="§"/>
              <a:defRPr sz="1800">
                <a:solidFill>
                  <a:schemeClr val="tx1"/>
                </a:solidFill>
                <a:latin typeface="+mj-lt"/>
              </a:defRPr>
            </a:lvl3pPr>
            <a:lvl4pPr marL="1600200" indent="-228600" algn="l" rtl="0" eaLnBrk="0" fontAlgn="base" hangingPunct="0">
              <a:spcBef>
                <a:spcPts val="700"/>
              </a:spcBef>
              <a:spcAft>
                <a:spcPct val="0"/>
              </a:spcAft>
              <a:buClr>
                <a:srgbClr val="0070C0"/>
              </a:buClr>
              <a:buFont typeface="Wingdings" pitchFamily="2" charset="2"/>
              <a:buChar char="§"/>
              <a:defRPr sz="1600">
                <a:solidFill>
                  <a:schemeClr val="tx1"/>
                </a:solidFill>
                <a:latin typeface="+mj-lt"/>
              </a:defRPr>
            </a:lvl4pPr>
            <a:lvl5pPr marL="2057400" indent="-228600" algn="l" rtl="0" eaLnBrk="0" fontAlgn="base" hangingPunct="0">
              <a:spcBef>
                <a:spcPts val="700"/>
              </a:spcBef>
              <a:spcAft>
                <a:spcPct val="0"/>
              </a:spcAft>
              <a:buClr>
                <a:srgbClr val="0070C0"/>
              </a:buClr>
              <a:buFont typeface="Wingdings" pitchFamily="2" charset="2"/>
              <a:buChar char="§"/>
              <a:defRPr sz="16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pPr marL="577850" indent="-577850">
              <a:spcBef>
                <a:spcPts val="1200"/>
              </a:spcBef>
              <a:spcAft>
                <a:spcPts val="0"/>
              </a:spcAft>
              <a:buFont typeface="+mj-lt"/>
              <a:buAutoNum type="arabicPeriod" startAt="11"/>
            </a:pPr>
            <a:r>
              <a:rPr lang="en-US" sz="2300" kern="0" dirty="0" smtClean="0">
                <a:latin typeface="Arial" panose="020B0604020202020204" pitchFamily="34" charset="0"/>
                <a:cs typeface="Arial" panose="020B0604020202020204" pitchFamily="34" charset="0"/>
              </a:rPr>
              <a:t>Valuable papers-need to stabilize conditions.</a:t>
            </a:r>
          </a:p>
          <a:p>
            <a:pPr marL="577850" indent="-577850">
              <a:spcBef>
                <a:spcPts val="1200"/>
              </a:spcBef>
              <a:spcAft>
                <a:spcPts val="0"/>
              </a:spcAft>
              <a:buFont typeface="+mj-lt"/>
              <a:buAutoNum type="arabicPeriod" startAt="11"/>
            </a:pPr>
            <a:r>
              <a:rPr lang="en-US" sz="2300" kern="0" dirty="0" smtClean="0">
                <a:latin typeface="Arial" panose="020B0604020202020204" pitchFamily="34" charset="0"/>
                <a:cs typeface="Arial" panose="020B0604020202020204" pitchFamily="34" charset="0"/>
              </a:rPr>
              <a:t>Insurance adjustment team - who will it be comprised of</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Adjuster</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Forensic Accountant</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Engineers</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Construction cost estimators</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Other specialized trades</a:t>
            </a:r>
          </a:p>
          <a:p>
            <a:pPr marL="577850" indent="-577850">
              <a:spcBef>
                <a:spcPts val="1200"/>
              </a:spcBef>
              <a:spcAft>
                <a:spcPts val="0"/>
              </a:spcAft>
              <a:buFont typeface="+mj-lt"/>
              <a:buAutoNum type="arabicPeriod" startAt="11"/>
            </a:pPr>
            <a:r>
              <a:rPr lang="en-US" sz="2300" kern="0" dirty="0" smtClean="0">
                <a:latin typeface="Arial" panose="020B0604020202020204" pitchFamily="34" charset="0"/>
                <a:cs typeface="Arial" panose="020B0604020202020204" pitchFamily="34" charset="0"/>
              </a:rPr>
              <a:t>Insured’s team</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Selected restoration contractor/agreed rates</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Forensic Accountant</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Construction Cost Estimator, if needed</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Structural Engineer</a:t>
            </a:r>
          </a:p>
          <a:p>
            <a:pPr marL="1035050" lvl="3" indent="-457200">
              <a:spcBef>
                <a:spcPts val="300"/>
              </a:spcBef>
              <a:spcAft>
                <a:spcPts val="0"/>
              </a:spcAft>
            </a:pPr>
            <a:r>
              <a:rPr lang="en-US" sz="2300" kern="0" dirty="0" smtClean="0">
                <a:latin typeface="Arial" panose="020B0604020202020204" pitchFamily="34" charset="0"/>
                <a:cs typeface="Arial" panose="020B0604020202020204" pitchFamily="34" charset="0"/>
              </a:rPr>
              <a:t>Industrial Hygienist</a:t>
            </a:r>
          </a:p>
          <a:p>
            <a:pPr marL="577850" lvl="2" indent="-577850">
              <a:spcBef>
                <a:spcPts val="1200"/>
              </a:spcBef>
              <a:spcAft>
                <a:spcPts val="0"/>
              </a:spcAft>
              <a:buFont typeface="+mj-lt"/>
              <a:buAutoNum type="arabicPeriod" startAt="14"/>
            </a:pPr>
            <a:r>
              <a:rPr lang="en-US" sz="2300" kern="0" dirty="0" smtClean="0">
                <a:latin typeface="Arial" panose="020B0604020202020204" pitchFamily="34" charset="0"/>
                <a:cs typeface="Arial" panose="020B0604020202020204" pitchFamily="34" charset="0"/>
              </a:rPr>
              <a:t>Temporary housing decisions &amp; approvals</a:t>
            </a:r>
          </a:p>
          <a:p>
            <a:pPr marL="577850" indent="-577850">
              <a:buFont typeface="+mj-lt"/>
              <a:buAutoNum type="arabicPeriod" startAt="11"/>
            </a:pPr>
            <a:endParaRPr lang="en-US" sz="2000" kern="0"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2057400"/>
            <a:ext cx="3685952" cy="3657600"/>
          </a:xfrm>
          <a:prstGeom prst="rect">
            <a:avLst/>
          </a:prstGeom>
        </p:spPr>
      </p:pic>
      <p:sp>
        <p:nvSpPr>
          <p:cNvPr id="5" name="TextBox 4"/>
          <p:cNvSpPr txBox="1"/>
          <p:nvPr/>
        </p:nvSpPr>
        <p:spPr>
          <a:xfrm>
            <a:off x="8610601" y="6488935"/>
            <a:ext cx="390180" cy="246221"/>
          </a:xfrm>
          <a:prstGeom prst="rect">
            <a:avLst/>
          </a:prstGeom>
          <a:noFill/>
        </p:spPr>
        <p:txBody>
          <a:bodyPr wrap="square" rtlCol="0">
            <a:spAutoFit/>
          </a:bodyPr>
          <a:lstStyle/>
          <a:p>
            <a:r>
              <a:rPr lang="en-US" sz="1000" dirty="0" smtClean="0"/>
              <a:t>28</a:t>
            </a:r>
            <a:endParaRPr lang="en-US" sz="1000" dirty="0"/>
          </a:p>
        </p:txBody>
      </p:sp>
    </p:spTree>
    <p:extLst>
      <p:ext uri="{BB962C8B-B14F-4D97-AF65-F5344CB8AC3E}">
        <p14:creationId xmlns:p14="http://schemas.microsoft.com/office/powerpoint/2010/main" val="3938692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&amp; Evolving Risks</a:t>
            </a:r>
            <a:endParaRPr lang="en-US" dirty="0"/>
          </a:p>
        </p:txBody>
      </p:sp>
    </p:spTree>
    <p:extLst>
      <p:ext uri="{BB962C8B-B14F-4D97-AF65-F5344CB8AC3E}">
        <p14:creationId xmlns:p14="http://schemas.microsoft.com/office/powerpoint/2010/main" val="1097756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609600" y="1447800"/>
            <a:ext cx="7833189" cy="5348083"/>
          </a:xfrm>
        </p:spPr>
        <p:txBody>
          <a:bodyPr>
            <a:normAutofit/>
          </a:bodyPr>
          <a:lstStyle/>
          <a:p>
            <a:pPr marL="0" indent="0" algn="just">
              <a:spcBef>
                <a:spcPts val="0"/>
              </a:spcBef>
              <a:spcAft>
                <a:spcPts val="0"/>
              </a:spcAft>
              <a:buNone/>
            </a:pPr>
            <a:r>
              <a:rPr lang="en-US" sz="2000" dirty="0">
                <a:latin typeface="+mn-lt"/>
              </a:rPr>
              <a:t>Munich Re estimates insured losses from Hurricane Harvey will be $30 billion; the Miami Harold estimates insured losses from Irma will be $17.5 billion to $27 billion; and AIR Worldwide estimates insured losses from Hurricane Maria will be $45 billion to $85 billion. The </a:t>
            </a:r>
            <a:r>
              <a:rPr lang="en-US" sz="2000" u="sng" dirty="0">
                <a:latin typeface="+mn-lt"/>
              </a:rPr>
              <a:t>insured losses from these CAT storms could </a:t>
            </a:r>
            <a:r>
              <a:rPr lang="en-US" sz="2000" u="sng" dirty="0" smtClean="0">
                <a:latin typeface="+mn-lt"/>
              </a:rPr>
              <a:t>reach $150 </a:t>
            </a:r>
            <a:r>
              <a:rPr lang="en-US" sz="2000" u="sng" dirty="0">
                <a:latin typeface="+mn-lt"/>
              </a:rPr>
              <a:t>billion</a:t>
            </a:r>
            <a:r>
              <a:rPr lang="en-US" sz="2000" dirty="0" smtClean="0">
                <a:latin typeface="+mn-lt"/>
              </a:rPr>
              <a:t>.</a:t>
            </a:r>
          </a:p>
          <a:p>
            <a:pPr marL="0" indent="0" algn="just">
              <a:spcBef>
                <a:spcPts val="0"/>
              </a:spcBef>
              <a:spcAft>
                <a:spcPts val="0"/>
              </a:spcAft>
              <a:buNone/>
            </a:pPr>
            <a:endParaRPr lang="en-US" sz="2000" kern="1200" dirty="0" smtClean="0">
              <a:latin typeface="+mn-lt"/>
              <a:cs typeface="Arial" panose="020B0604020202020204" pitchFamily="34" charset="0"/>
            </a:endParaRPr>
          </a:p>
          <a:p>
            <a:pPr marL="0" indent="0" algn="just">
              <a:spcBef>
                <a:spcPts val="600"/>
              </a:spcBef>
              <a:spcAft>
                <a:spcPts val="0"/>
              </a:spcAft>
              <a:buNone/>
            </a:pPr>
            <a:r>
              <a:rPr lang="en-US" sz="1800" kern="1200" dirty="0">
                <a:latin typeface="+mn-lt"/>
                <a:cs typeface="Arial" panose="020B0604020202020204" pitchFamily="34" charset="0"/>
              </a:rPr>
              <a:t> </a:t>
            </a:r>
            <a:r>
              <a:rPr lang="en-US" sz="1800" kern="1200" dirty="0" smtClean="0">
                <a:latin typeface="+mn-lt"/>
                <a:cs typeface="Arial" panose="020B0604020202020204" pitchFamily="34" charset="0"/>
              </a:rPr>
              <a:t>        </a:t>
            </a:r>
            <a:r>
              <a:rPr lang="en-US" sz="1800" u="sng" kern="1200" dirty="0" smtClean="0">
                <a:latin typeface="+mn-lt"/>
                <a:cs typeface="Arial" panose="020B0604020202020204" pitchFamily="34" charset="0"/>
              </a:rPr>
              <a:t>Key Industry Metrics</a:t>
            </a:r>
            <a:endParaRPr lang="en-US" sz="1800" u="sng" kern="1200" dirty="0">
              <a:latin typeface="+mn-lt"/>
              <a:cs typeface="Arial" panose="020B0604020202020204" pitchFamily="34" charset="0"/>
            </a:endParaRPr>
          </a:p>
          <a:p>
            <a:pPr marL="514350" lvl="1" indent="-457200">
              <a:spcBef>
                <a:spcPts val="600"/>
              </a:spcBef>
            </a:pPr>
            <a:r>
              <a:rPr lang="en-US" sz="1800" dirty="0">
                <a:latin typeface="+mn-lt"/>
                <a:cs typeface="Arial" panose="020B0604020202020204" pitchFamily="34" charset="0"/>
              </a:rPr>
              <a:t>The P&amp;C </a:t>
            </a:r>
            <a:r>
              <a:rPr lang="en-US" sz="1800" b="1" dirty="0">
                <a:latin typeface="+mn-lt"/>
                <a:cs typeface="Arial" panose="020B0604020202020204" pitchFamily="34" charset="0"/>
              </a:rPr>
              <a:t>Combined Ratio was </a:t>
            </a:r>
            <a:r>
              <a:rPr lang="en-US" sz="1800" b="1" dirty="0" smtClean="0">
                <a:latin typeface="+mn-lt"/>
                <a:cs typeface="Arial" panose="020B0604020202020204" pitchFamily="34" charset="0"/>
              </a:rPr>
              <a:t>99.6% </a:t>
            </a:r>
            <a:r>
              <a:rPr lang="en-US" sz="1800" dirty="0" smtClean="0">
                <a:latin typeface="+mn-lt"/>
                <a:cs typeface="Arial" panose="020B0604020202020204" pitchFamily="34" charset="0"/>
              </a:rPr>
              <a:t>as of 3/31/17.</a:t>
            </a:r>
          </a:p>
          <a:p>
            <a:pPr marL="514350" lvl="1" indent="-457200">
              <a:spcBef>
                <a:spcPts val="600"/>
              </a:spcBef>
            </a:pPr>
            <a:r>
              <a:rPr lang="en-US" sz="1800" dirty="0" smtClean="0">
                <a:latin typeface="+mn-lt"/>
                <a:cs typeface="Arial" panose="020B0604020202020204" pitchFamily="34" charset="0"/>
              </a:rPr>
              <a:t>Policyholder </a:t>
            </a:r>
            <a:r>
              <a:rPr lang="en-US" sz="1800" b="1" dirty="0">
                <a:latin typeface="+mn-lt"/>
                <a:cs typeface="Arial" panose="020B0604020202020204" pitchFamily="34" charset="0"/>
              </a:rPr>
              <a:t>surplus</a:t>
            </a:r>
            <a:r>
              <a:rPr lang="en-US" sz="1800" dirty="0">
                <a:latin typeface="+mn-lt"/>
                <a:cs typeface="Arial" panose="020B0604020202020204" pitchFamily="34" charset="0"/>
              </a:rPr>
              <a:t> was $700.9B as of </a:t>
            </a:r>
            <a:r>
              <a:rPr lang="en-US" sz="1800" dirty="0" smtClean="0">
                <a:latin typeface="+mn-lt"/>
                <a:cs typeface="Arial" panose="020B0604020202020204" pitchFamily="34" charset="0"/>
              </a:rPr>
              <a:t>3/31/17 -- A </a:t>
            </a:r>
            <a:r>
              <a:rPr lang="en-US" sz="1800" b="1" dirty="0" smtClean="0">
                <a:latin typeface="+mn-lt"/>
                <a:cs typeface="Arial" panose="020B0604020202020204" pitchFamily="34" charset="0"/>
              </a:rPr>
              <a:t>record </a:t>
            </a:r>
            <a:r>
              <a:rPr lang="en-US" sz="1800" b="1" dirty="0">
                <a:latin typeface="+mn-lt"/>
                <a:cs typeface="Arial" panose="020B0604020202020204" pitchFamily="34" charset="0"/>
              </a:rPr>
              <a:t>high</a:t>
            </a:r>
            <a:r>
              <a:rPr lang="en-US" sz="1800" dirty="0" smtClean="0">
                <a:latin typeface="+mn-lt"/>
                <a:cs typeface="Arial" panose="020B0604020202020204" pitchFamily="34" charset="0"/>
              </a:rPr>
              <a:t>.</a:t>
            </a:r>
          </a:p>
          <a:p>
            <a:pPr marL="514350" lvl="1" indent="-457200">
              <a:spcBef>
                <a:spcPts val="600"/>
              </a:spcBef>
            </a:pPr>
            <a:r>
              <a:rPr lang="en-US" sz="1800" b="1" kern="1200" dirty="0" smtClean="0">
                <a:latin typeface="+mn-lt"/>
              </a:rPr>
              <a:t>Net </a:t>
            </a:r>
            <a:r>
              <a:rPr lang="en-US" sz="1800" b="1" kern="1200" dirty="0">
                <a:latin typeface="+mn-lt"/>
              </a:rPr>
              <a:t>income </a:t>
            </a:r>
            <a:r>
              <a:rPr lang="en-US" sz="1800" kern="1200" dirty="0">
                <a:latin typeface="+mn-lt"/>
              </a:rPr>
              <a:t>after taxes </a:t>
            </a:r>
            <a:r>
              <a:rPr lang="en-US" sz="1800" kern="1200" dirty="0" smtClean="0">
                <a:latin typeface="+mn-lt"/>
              </a:rPr>
              <a:t>dropped </a:t>
            </a:r>
            <a:r>
              <a:rPr lang="en-US" sz="1800" kern="1200" dirty="0">
                <a:latin typeface="+mn-lt"/>
              </a:rPr>
              <a:t>to $7.7 billion in first-quarter 2017 from $13.4 billion in first-quarter 2016—a </a:t>
            </a:r>
            <a:r>
              <a:rPr lang="en-US" sz="1800" b="1" kern="1200" dirty="0">
                <a:latin typeface="+mn-lt"/>
              </a:rPr>
              <a:t>42.2 percent </a:t>
            </a:r>
            <a:r>
              <a:rPr lang="en-US" sz="1800" b="1" kern="1200" dirty="0" smtClean="0">
                <a:latin typeface="+mn-lt"/>
              </a:rPr>
              <a:t>decline</a:t>
            </a:r>
            <a:r>
              <a:rPr lang="en-US" sz="1800" kern="1200" dirty="0" smtClean="0">
                <a:latin typeface="+mn-lt"/>
              </a:rPr>
              <a:t>.</a:t>
            </a:r>
          </a:p>
          <a:p>
            <a:pPr marL="457200" lvl="2" indent="0">
              <a:spcBef>
                <a:spcPts val="0"/>
              </a:spcBef>
              <a:buNone/>
            </a:pPr>
            <a:endParaRPr lang="en-US" sz="2000" dirty="0">
              <a:latin typeface="+mn-lt"/>
              <a:cs typeface="Arial" panose="020B0604020202020204" pitchFamily="34" charset="0"/>
            </a:endParaRPr>
          </a:p>
          <a:p>
            <a:pPr marL="0" indent="0" algn="just">
              <a:spcBef>
                <a:spcPts val="0"/>
              </a:spcBef>
              <a:buNone/>
            </a:pPr>
            <a:r>
              <a:rPr lang="en-US" sz="2000" dirty="0">
                <a:latin typeface="+mn-lt"/>
                <a:cs typeface="Arial" panose="020B0604020202020204" pitchFamily="34" charset="0"/>
              </a:rPr>
              <a:t>Weather extremes (</a:t>
            </a:r>
            <a:r>
              <a:rPr lang="en-US" sz="2000" dirty="0" smtClean="0">
                <a:latin typeface="+mn-lt"/>
                <a:cs typeface="Arial" panose="020B0604020202020204" pitchFamily="34" charset="0"/>
              </a:rPr>
              <a:t>Hurricanes Harvey, Irma and Maria, </a:t>
            </a:r>
            <a:r>
              <a:rPr lang="en-US" sz="2000" dirty="0">
                <a:latin typeface="+mn-lt"/>
                <a:cs typeface="Arial" panose="020B0604020202020204" pitchFamily="34" charset="0"/>
              </a:rPr>
              <a:t>f</a:t>
            </a:r>
            <a:r>
              <a:rPr lang="en-US" sz="2000" dirty="0" smtClean="0">
                <a:latin typeface="+mn-lt"/>
                <a:cs typeface="Arial" panose="020B0604020202020204" pitchFamily="34" charset="0"/>
              </a:rPr>
              <a:t>looding </a:t>
            </a:r>
            <a:r>
              <a:rPr lang="en-US" sz="2000" dirty="0">
                <a:latin typeface="+mn-lt"/>
                <a:cs typeface="Arial" panose="020B0604020202020204" pitchFamily="34" charset="0"/>
              </a:rPr>
              <a:t>in </a:t>
            </a:r>
            <a:r>
              <a:rPr lang="en-US" sz="2000" dirty="0" smtClean="0">
                <a:latin typeface="+mn-lt"/>
                <a:cs typeface="Arial" panose="020B0604020202020204" pitchFamily="34" charset="0"/>
              </a:rPr>
              <a:t>Florida, Louisiana</a:t>
            </a:r>
            <a:r>
              <a:rPr lang="en-US" sz="2000" dirty="0">
                <a:latin typeface="+mn-lt"/>
                <a:cs typeface="Arial" panose="020B0604020202020204" pitchFamily="34" charset="0"/>
              </a:rPr>
              <a:t>, Texas and </a:t>
            </a:r>
            <a:r>
              <a:rPr lang="en-US" sz="2000" dirty="0" smtClean="0">
                <a:latin typeface="+mn-lt"/>
                <a:cs typeface="Arial" panose="020B0604020202020204" pitchFamily="34" charset="0"/>
              </a:rPr>
              <a:t>California), </a:t>
            </a:r>
            <a:r>
              <a:rPr lang="en-US" sz="2000" dirty="0">
                <a:latin typeface="+mn-lt"/>
                <a:cs typeface="Arial" panose="020B0604020202020204" pitchFamily="34" charset="0"/>
              </a:rPr>
              <a:t>catastrophic </a:t>
            </a:r>
            <a:r>
              <a:rPr lang="en-US" sz="2000" dirty="0" smtClean="0">
                <a:latin typeface="+mn-lt"/>
                <a:cs typeface="Arial" panose="020B0604020202020204" pitchFamily="34" charset="0"/>
              </a:rPr>
              <a:t>losses (Northern California fires and earthquakes in Mexico) </a:t>
            </a:r>
            <a:r>
              <a:rPr lang="en-US" sz="2000" dirty="0">
                <a:latin typeface="+mn-lt"/>
                <a:cs typeface="Arial" panose="020B0604020202020204" pitchFamily="34" charset="0"/>
              </a:rPr>
              <a:t>and investment earnings are areas of concern for carriers. </a:t>
            </a:r>
          </a:p>
        </p:txBody>
      </p:sp>
      <p:sp>
        <p:nvSpPr>
          <p:cNvPr id="4" name="Title 3"/>
          <p:cNvSpPr>
            <a:spLocks noGrp="1"/>
          </p:cNvSpPr>
          <p:nvPr>
            <p:ph type="title"/>
          </p:nvPr>
        </p:nvSpPr>
        <p:spPr>
          <a:xfrm>
            <a:off x="365589" y="256309"/>
            <a:ext cx="8077200" cy="846138"/>
          </a:xfrm>
        </p:spPr>
        <p:txBody>
          <a:bodyPr/>
          <a:lstStyle/>
          <a:p>
            <a:r>
              <a:rPr lang="en-US" dirty="0" smtClean="0">
                <a:latin typeface="+mj-lt"/>
              </a:rPr>
              <a:t>Highlights</a:t>
            </a:r>
            <a:endParaRPr lang="en-US" dirty="0">
              <a:latin typeface="+mj-lt"/>
            </a:endParaRPr>
          </a:p>
        </p:txBody>
      </p:sp>
      <p:sp>
        <p:nvSpPr>
          <p:cNvPr id="8" name="TextBox 7"/>
          <p:cNvSpPr txBox="1"/>
          <p:nvPr/>
        </p:nvSpPr>
        <p:spPr>
          <a:xfrm>
            <a:off x="762000" y="2819400"/>
            <a:ext cx="5791200" cy="380999"/>
          </a:xfrm>
          <a:prstGeom prst="rect">
            <a:avLst/>
          </a:prstGeom>
        </p:spPr>
        <p:txBody>
          <a:bodyPr vert="horz" wrap="square" lIns="0" tIns="0" rIns="0" bIns="0" rtlCol="0" anchor="ctr">
            <a:normAutofit/>
          </a:bodyPr>
          <a:lstStyle/>
          <a:p>
            <a:endParaRPr lang="en-US" sz="2400" dirty="0" smtClean="0">
              <a:solidFill>
                <a:schemeClr val="bg1"/>
              </a:solidFill>
              <a:latin typeface="Arial" panose="020B0604020202020204" pitchFamily="34" charset="0"/>
              <a:cs typeface="Arial" panose="020B0604020202020204" pitchFamily="34" charset="0"/>
            </a:endParaRPr>
          </a:p>
        </p:txBody>
      </p:sp>
      <p:sp>
        <p:nvSpPr>
          <p:cNvPr id="5" name="TextBox 4"/>
          <p:cNvSpPr txBox="1"/>
          <p:nvPr/>
        </p:nvSpPr>
        <p:spPr>
          <a:xfrm>
            <a:off x="8763000" y="6477000"/>
            <a:ext cx="228600" cy="246221"/>
          </a:xfrm>
          <a:prstGeom prst="rect">
            <a:avLst/>
          </a:prstGeom>
          <a:noFill/>
        </p:spPr>
        <p:txBody>
          <a:bodyPr wrap="square" rtlCol="0">
            <a:spAutoFit/>
          </a:bodyPr>
          <a:lstStyle/>
          <a:p>
            <a:r>
              <a:rPr lang="en-US" sz="1000" dirty="0" smtClean="0"/>
              <a:t>3</a:t>
            </a:r>
            <a:endParaRPr lang="en-US" sz="1000" dirty="0"/>
          </a:p>
        </p:txBody>
      </p:sp>
    </p:spTree>
    <p:extLst>
      <p:ext uri="{BB962C8B-B14F-4D97-AF65-F5344CB8AC3E}">
        <p14:creationId xmlns:p14="http://schemas.microsoft.com/office/powerpoint/2010/main" val="1294753545"/>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05400" y="1600200"/>
            <a:ext cx="3733800" cy="4800600"/>
          </a:xfrm>
        </p:spPr>
        <p:txBody>
          <a:bodyPr/>
          <a:lstStyle/>
          <a:p>
            <a:pPr marL="0" indent="0">
              <a:spcBef>
                <a:spcPts val="1800"/>
              </a:spcBef>
              <a:buNone/>
            </a:pPr>
            <a:r>
              <a:rPr lang="en-US" sz="1800" dirty="0"/>
              <a:t>People are sometimes confused about the difference between innovation and disruption. It's not exactly black and </a:t>
            </a:r>
            <a:r>
              <a:rPr lang="en-US" sz="1800" dirty="0" smtClean="0"/>
              <a:t>white. </a:t>
            </a:r>
            <a:endParaRPr lang="en-US" sz="1800" dirty="0"/>
          </a:p>
          <a:p>
            <a:pPr marL="0" indent="0">
              <a:spcBef>
                <a:spcPts val="1800"/>
              </a:spcBef>
              <a:buNone/>
            </a:pPr>
            <a:r>
              <a:rPr lang="en-US" sz="1800" dirty="0" smtClean="0"/>
              <a:t>Think </a:t>
            </a:r>
            <a:r>
              <a:rPr lang="en-US" sz="1800" dirty="0"/>
              <a:t>of it this way: Disruptors are innovators, but not all innovators are </a:t>
            </a:r>
            <a:r>
              <a:rPr lang="en-US" sz="1800" dirty="0" smtClean="0"/>
              <a:t>disruptors.</a:t>
            </a:r>
          </a:p>
          <a:p>
            <a:pPr marL="0" indent="0">
              <a:spcBef>
                <a:spcPts val="1800"/>
              </a:spcBef>
              <a:buNone/>
            </a:pPr>
            <a:r>
              <a:rPr lang="en-US" sz="1800" dirty="0" smtClean="0"/>
              <a:t>Innovation </a:t>
            </a:r>
            <a:r>
              <a:rPr lang="en-US" sz="1800" dirty="0"/>
              <a:t>and disruption are similar in that they are both makers and builders. </a:t>
            </a:r>
            <a:endParaRPr lang="en-US" sz="1800" dirty="0" smtClean="0"/>
          </a:p>
          <a:p>
            <a:pPr marL="0" indent="0">
              <a:spcBef>
                <a:spcPts val="1800"/>
              </a:spcBef>
              <a:buNone/>
            </a:pPr>
            <a:r>
              <a:rPr lang="en-US" sz="1800" b="1" i="1" dirty="0" smtClean="0"/>
              <a:t>So How is this an Emerging Risk?</a:t>
            </a:r>
            <a:endParaRPr lang="en-US" sz="1800" b="1" i="1" dirty="0"/>
          </a:p>
        </p:txBody>
      </p:sp>
      <p:sp>
        <p:nvSpPr>
          <p:cNvPr id="3" name="Title 2"/>
          <p:cNvSpPr>
            <a:spLocks noGrp="1"/>
          </p:cNvSpPr>
          <p:nvPr>
            <p:ph type="title"/>
          </p:nvPr>
        </p:nvSpPr>
        <p:spPr/>
        <p:txBody>
          <a:bodyPr/>
          <a:lstStyle/>
          <a:p>
            <a:r>
              <a:rPr lang="en-US" sz="2000" b="1" i="1" spc="100" baseline="10000" dirty="0" smtClean="0"/>
              <a:t>NEW:</a:t>
            </a:r>
            <a:r>
              <a:rPr lang="en-US" dirty="0" smtClean="0"/>
              <a:t> Disruption</a:t>
            </a:r>
            <a:endParaRPr lang="en-US" dirty="0"/>
          </a:p>
        </p:txBody>
      </p:sp>
      <p:grpSp>
        <p:nvGrpSpPr>
          <p:cNvPr id="4" name="Group 3"/>
          <p:cNvGrpSpPr/>
          <p:nvPr/>
        </p:nvGrpSpPr>
        <p:grpSpPr>
          <a:xfrm>
            <a:off x="304800" y="1600200"/>
            <a:ext cx="4724400" cy="4753956"/>
            <a:chOff x="152400" y="1981200"/>
            <a:chExt cx="4724400" cy="4753956"/>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4694786"/>
              <a:ext cx="4724400" cy="204037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9459" y="1981200"/>
              <a:ext cx="3796357" cy="3227522"/>
            </a:xfrm>
            <a:prstGeom prst="rect">
              <a:avLst/>
            </a:prstGeom>
          </p:spPr>
        </p:pic>
      </p:grpSp>
      <p:sp>
        <p:nvSpPr>
          <p:cNvPr id="6" name="TextBox 5"/>
          <p:cNvSpPr txBox="1"/>
          <p:nvPr/>
        </p:nvSpPr>
        <p:spPr>
          <a:xfrm>
            <a:off x="8610601" y="6488935"/>
            <a:ext cx="390180" cy="246221"/>
          </a:xfrm>
          <a:prstGeom prst="rect">
            <a:avLst/>
          </a:prstGeom>
          <a:noFill/>
        </p:spPr>
        <p:txBody>
          <a:bodyPr wrap="square" rtlCol="0">
            <a:spAutoFit/>
          </a:bodyPr>
          <a:lstStyle/>
          <a:p>
            <a:r>
              <a:rPr lang="en-US" sz="1000" dirty="0" smtClean="0"/>
              <a:t>30</a:t>
            </a:r>
            <a:endParaRPr lang="en-US" sz="1000" dirty="0"/>
          </a:p>
        </p:txBody>
      </p:sp>
    </p:spTree>
    <p:extLst>
      <p:ext uri="{BB962C8B-B14F-4D97-AF65-F5344CB8AC3E}">
        <p14:creationId xmlns:p14="http://schemas.microsoft.com/office/powerpoint/2010/main" val="1969013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029200" y="1371600"/>
            <a:ext cx="3886200" cy="5486400"/>
          </a:xfrm>
        </p:spPr>
        <p:txBody>
          <a:bodyPr/>
          <a:lstStyle/>
          <a:p>
            <a:pPr marL="0" indent="0">
              <a:spcBef>
                <a:spcPts val="1800"/>
              </a:spcBef>
              <a:buNone/>
            </a:pPr>
            <a:r>
              <a:rPr lang="en-US" sz="1800" dirty="0" smtClean="0">
                <a:latin typeface="Arial" panose="020B0604020202020204" pitchFamily="34" charset="0"/>
                <a:cs typeface="Arial" panose="020B0604020202020204" pitchFamily="34" charset="0"/>
              </a:rPr>
              <a:t>Disruption </a:t>
            </a:r>
            <a:r>
              <a:rPr lang="en-US" sz="1800" dirty="0">
                <a:latin typeface="Arial" panose="020B0604020202020204" pitchFamily="34" charset="0"/>
                <a:cs typeface="Arial" panose="020B0604020202020204" pitchFamily="34" charset="0"/>
              </a:rPr>
              <a:t>takes a left turn by </a:t>
            </a:r>
            <a:r>
              <a:rPr lang="en-US" sz="1800" dirty="0" smtClean="0">
                <a:latin typeface="Arial" panose="020B0604020202020204" pitchFamily="34" charset="0"/>
                <a:cs typeface="Arial" panose="020B0604020202020204" pitchFamily="34" charset="0"/>
              </a:rPr>
              <a:t>uprooting </a:t>
            </a:r>
            <a:r>
              <a:rPr lang="en-US" sz="1800" dirty="0">
                <a:latin typeface="Arial" panose="020B0604020202020204" pitchFamily="34" charset="0"/>
                <a:cs typeface="Arial" panose="020B0604020202020204" pitchFamily="34" charset="0"/>
              </a:rPr>
              <a:t>and changing how we think, behave, do business, learn and go about our day-to-day</a:t>
            </a:r>
            <a:r>
              <a:rPr lang="en-US" sz="1800" dirty="0" smtClean="0">
                <a:latin typeface="Arial" panose="020B0604020202020204" pitchFamily="34" charset="0"/>
                <a:cs typeface="Arial" panose="020B0604020202020204" pitchFamily="34" charset="0"/>
              </a:rPr>
              <a:t>. </a:t>
            </a:r>
          </a:p>
          <a:p>
            <a:pPr marL="0" indent="0">
              <a:spcBef>
                <a:spcPts val="1800"/>
              </a:spcBef>
              <a:buNone/>
            </a:pPr>
            <a:r>
              <a:rPr lang="en-US" sz="1800" dirty="0" smtClean="0">
                <a:latin typeface="Arial" panose="020B0604020202020204" pitchFamily="34" charset="0"/>
                <a:cs typeface="Arial" panose="020B0604020202020204" pitchFamily="34" charset="0"/>
              </a:rPr>
              <a:t>Think of:</a:t>
            </a:r>
          </a:p>
          <a:p>
            <a:pPr>
              <a:spcBef>
                <a:spcPts val="600"/>
              </a:spcBef>
            </a:pPr>
            <a:r>
              <a:rPr lang="en-US" sz="1800" dirty="0" smtClean="0">
                <a:latin typeface="Arial" panose="020B0604020202020204" pitchFamily="34" charset="0"/>
                <a:cs typeface="Arial" panose="020B0604020202020204" pitchFamily="34" charset="0"/>
              </a:rPr>
              <a:t>Charlottesville, Virginia riots</a:t>
            </a:r>
          </a:p>
          <a:p>
            <a:pPr>
              <a:spcBef>
                <a:spcPts val="600"/>
              </a:spcBef>
            </a:pPr>
            <a:r>
              <a:rPr lang="en-US" sz="1800" dirty="0" smtClean="0">
                <a:latin typeface="Arial" panose="020B0604020202020204" pitchFamily="34" charset="0"/>
                <a:cs typeface="Arial" panose="020B0604020202020204" pitchFamily="34" charset="0"/>
              </a:rPr>
              <a:t>Fake News</a:t>
            </a:r>
          </a:p>
          <a:p>
            <a:pPr>
              <a:spcBef>
                <a:spcPts val="600"/>
              </a:spcBef>
            </a:pPr>
            <a:r>
              <a:rPr lang="en-US" sz="1800" dirty="0" smtClean="0">
                <a:latin typeface="Arial" panose="020B0604020202020204" pitchFamily="34" charset="0"/>
                <a:cs typeface="Arial" panose="020B0604020202020204" pitchFamily="34" charset="0"/>
              </a:rPr>
              <a:t>Russian Facebook Impacts</a:t>
            </a:r>
          </a:p>
          <a:p>
            <a:pPr>
              <a:spcBef>
                <a:spcPts val="600"/>
              </a:spcBef>
            </a:pPr>
            <a:r>
              <a:rPr lang="en-US" sz="1800" dirty="0" smtClean="0">
                <a:latin typeface="Arial" panose="020B0604020202020204" pitchFamily="34" charset="0"/>
                <a:cs typeface="Arial" panose="020B0604020202020204" pitchFamily="34" charset="0"/>
              </a:rPr>
              <a:t>UC Berkeley Republican Speakers</a:t>
            </a:r>
          </a:p>
          <a:p>
            <a:pPr marL="0" indent="0">
              <a:spcBef>
                <a:spcPts val="1800"/>
              </a:spcBef>
              <a:buNone/>
            </a:pPr>
            <a:r>
              <a:rPr lang="en-US" sz="1800" dirty="0" smtClean="0">
                <a:latin typeface="Arial" panose="020B0604020202020204" pitchFamily="34" charset="0"/>
                <a:cs typeface="Arial" panose="020B0604020202020204" pitchFamily="34" charset="0"/>
              </a:rPr>
              <a:t>All of these impact our public agencies costs, and more importantly have a direct social impact that will forever be altered.</a:t>
            </a:r>
            <a:endParaRPr lang="en-US" sz="1800" dirty="0">
              <a:latin typeface="Arial" panose="020B0604020202020204" pitchFamily="34" charset="0"/>
              <a:cs typeface="Arial" panose="020B0604020202020204" pitchFamily="34" charset="0"/>
            </a:endParaRPr>
          </a:p>
        </p:txBody>
      </p:sp>
      <p:sp>
        <p:nvSpPr>
          <p:cNvPr id="3" name="Title 2"/>
          <p:cNvSpPr>
            <a:spLocks noGrp="1"/>
          </p:cNvSpPr>
          <p:nvPr>
            <p:ph type="title"/>
          </p:nvPr>
        </p:nvSpPr>
        <p:spPr/>
        <p:txBody>
          <a:bodyPr/>
          <a:lstStyle/>
          <a:p>
            <a:r>
              <a:rPr lang="en-US" sz="2000" b="1" i="1" spc="100" baseline="10000" dirty="0"/>
              <a:t>NEW:</a:t>
            </a:r>
            <a:r>
              <a:rPr lang="en-US" sz="3200" b="1" i="1" spc="100" baseline="10000" dirty="0" smtClean="0"/>
              <a:t> </a:t>
            </a:r>
            <a:r>
              <a:rPr lang="en-US" dirty="0" smtClean="0"/>
              <a:t>Disruption (continued)</a:t>
            </a:r>
            <a:endParaRPr lang="en-US" dirty="0"/>
          </a:p>
        </p:txBody>
      </p:sp>
      <p:grpSp>
        <p:nvGrpSpPr>
          <p:cNvPr id="4" name="Group 3"/>
          <p:cNvGrpSpPr/>
          <p:nvPr/>
        </p:nvGrpSpPr>
        <p:grpSpPr>
          <a:xfrm>
            <a:off x="371819" y="1905000"/>
            <a:ext cx="4572000" cy="3952875"/>
            <a:chOff x="228600" y="2667000"/>
            <a:chExt cx="4572000" cy="3952875"/>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4876800"/>
              <a:ext cx="4572000" cy="174307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736" y="2667000"/>
              <a:ext cx="3634585" cy="2590800"/>
            </a:xfrm>
            <a:prstGeom prst="rect">
              <a:avLst/>
            </a:prstGeom>
          </p:spPr>
        </p:pic>
      </p:grpSp>
      <p:sp>
        <p:nvSpPr>
          <p:cNvPr id="9" name="TextBox 8"/>
          <p:cNvSpPr txBox="1"/>
          <p:nvPr/>
        </p:nvSpPr>
        <p:spPr>
          <a:xfrm>
            <a:off x="8610601" y="6488935"/>
            <a:ext cx="390180" cy="246221"/>
          </a:xfrm>
          <a:prstGeom prst="rect">
            <a:avLst/>
          </a:prstGeom>
          <a:noFill/>
        </p:spPr>
        <p:txBody>
          <a:bodyPr wrap="square" rtlCol="0">
            <a:spAutoFit/>
          </a:bodyPr>
          <a:lstStyle/>
          <a:p>
            <a:r>
              <a:rPr lang="en-US" sz="1000" dirty="0" smtClean="0"/>
              <a:t>31</a:t>
            </a:r>
            <a:endParaRPr lang="en-US" sz="1000" dirty="0"/>
          </a:p>
        </p:txBody>
      </p:sp>
    </p:spTree>
    <p:extLst>
      <p:ext uri="{BB962C8B-B14F-4D97-AF65-F5344CB8AC3E}">
        <p14:creationId xmlns:p14="http://schemas.microsoft.com/office/powerpoint/2010/main" val="36837452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4400" y="1524000"/>
            <a:ext cx="4114800" cy="4495800"/>
          </a:xfrm>
        </p:spPr>
        <p:txBody>
          <a:bodyPr/>
          <a:lstStyle/>
          <a:p>
            <a:pPr marL="0" indent="0">
              <a:buNone/>
            </a:pPr>
            <a:r>
              <a:rPr lang="en-US" sz="2000" b="1" dirty="0">
                <a:solidFill>
                  <a:srgbClr val="222222"/>
                </a:solidFill>
                <a:latin typeface="+mn-lt"/>
              </a:rPr>
              <a:t>Definition of Hate Speech</a:t>
            </a:r>
          </a:p>
          <a:p>
            <a:pPr marL="457200" lvl="1" indent="0">
              <a:buNone/>
            </a:pPr>
            <a:r>
              <a:rPr lang="en-US" b="1" dirty="0">
                <a:solidFill>
                  <a:srgbClr val="111111"/>
                </a:solidFill>
                <a:latin typeface="+mn-lt"/>
              </a:rPr>
              <a:t>Noun  </a:t>
            </a:r>
            <a:endParaRPr lang="en-US" dirty="0">
              <a:solidFill>
                <a:srgbClr val="111111"/>
              </a:solidFill>
              <a:latin typeface="+mn-lt"/>
            </a:endParaRPr>
          </a:p>
          <a:p>
            <a:pPr lvl="1">
              <a:buFont typeface="+mj-lt"/>
              <a:buAutoNum type="arabicPeriod"/>
            </a:pPr>
            <a:r>
              <a:rPr lang="en-US" dirty="0">
                <a:solidFill>
                  <a:srgbClr val="111111"/>
                </a:solidFill>
                <a:latin typeface="+mn-lt"/>
              </a:rPr>
              <a:t>Speech that is intended to offend, insult, intimidate, or threaten an individual or group based on a trait or attribute, such as sexual orientation, religion, color, gender, or disability.</a:t>
            </a:r>
          </a:p>
          <a:p>
            <a:endParaRPr lang="en-US" dirty="0"/>
          </a:p>
        </p:txBody>
      </p:sp>
      <p:sp>
        <p:nvSpPr>
          <p:cNvPr id="3" name="Title 2"/>
          <p:cNvSpPr>
            <a:spLocks noGrp="1"/>
          </p:cNvSpPr>
          <p:nvPr>
            <p:ph type="title"/>
          </p:nvPr>
        </p:nvSpPr>
        <p:spPr/>
        <p:txBody>
          <a:bodyPr/>
          <a:lstStyle/>
          <a:p>
            <a:r>
              <a:rPr lang="en-US" sz="2000" b="1" i="1" dirty="0" smtClean="0"/>
              <a:t>NEW:</a:t>
            </a:r>
            <a:r>
              <a:rPr lang="en-US" dirty="0" smtClean="0"/>
              <a:t> Hate Speech</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2743199"/>
            <a:ext cx="4627164" cy="3745735"/>
          </a:xfrm>
          <a:prstGeom prst="rect">
            <a:avLst/>
          </a:prstGeom>
        </p:spPr>
      </p:pic>
      <p:sp>
        <p:nvSpPr>
          <p:cNvPr id="7" name="TextBox 6"/>
          <p:cNvSpPr txBox="1"/>
          <p:nvPr/>
        </p:nvSpPr>
        <p:spPr>
          <a:xfrm>
            <a:off x="8610601" y="6488935"/>
            <a:ext cx="390180" cy="246221"/>
          </a:xfrm>
          <a:prstGeom prst="rect">
            <a:avLst/>
          </a:prstGeom>
          <a:noFill/>
        </p:spPr>
        <p:txBody>
          <a:bodyPr wrap="square" rtlCol="0">
            <a:spAutoFit/>
          </a:bodyPr>
          <a:lstStyle/>
          <a:p>
            <a:r>
              <a:rPr lang="en-US" sz="1000" dirty="0" smtClean="0"/>
              <a:t>32</a:t>
            </a:r>
            <a:endParaRPr lang="en-US" sz="1000" dirty="0"/>
          </a:p>
        </p:txBody>
      </p:sp>
    </p:spTree>
    <p:extLst>
      <p:ext uri="{BB962C8B-B14F-4D97-AF65-F5344CB8AC3E}">
        <p14:creationId xmlns:p14="http://schemas.microsoft.com/office/powerpoint/2010/main" val="802946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800600" y="1295400"/>
            <a:ext cx="4038600" cy="5334000"/>
          </a:xfrm>
        </p:spPr>
        <p:txBody>
          <a:bodyPr/>
          <a:lstStyle/>
          <a:p>
            <a:pPr marL="0" indent="0">
              <a:spcBef>
                <a:spcPts val="1800"/>
              </a:spcBef>
              <a:buNone/>
            </a:pPr>
            <a:r>
              <a:rPr lang="en-US" sz="1800" dirty="0"/>
              <a:t>Hate speech is spoken words that are offensive, insulting, and/or threatening to an individual or group based on a particular attribute of that person or persons being targeted. </a:t>
            </a:r>
            <a:endParaRPr lang="en-US" sz="1800" dirty="0" smtClean="0"/>
          </a:p>
          <a:p>
            <a:pPr marL="0" indent="0">
              <a:spcBef>
                <a:spcPts val="1800"/>
              </a:spcBef>
              <a:buNone/>
            </a:pPr>
            <a:r>
              <a:rPr lang="en-US" sz="1800" dirty="0" smtClean="0"/>
              <a:t>Targeted </a:t>
            </a:r>
            <a:r>
              <a:rPr lang="en-US" sz="1800" dirty="0"/>
              <a:t>attributes include such traits as ethnic background, sexual orientation, race, or disability, though there are other target attributes. </a:t>
            </a:r>
            <a:endParaRPr lang="en-US" sz="1800" dirty="0" smtClean="0"/>
          </a:p>
          <a:p>
            <a:pPr marL="0" indent="0">
              <a:spcBef>
                <a:spcPts val="1800"/>
              </a:spcBef>
              <a:buNone/>
            </a:pPr>
            <a:r>
              <a:rPr lang="en-US" sz="1800" dirty="0" smtClean="0"/>
              <a:t>In </a:t>
            </a:r>
            <a:r>
              <a:rPr lang="en-US" sz="1800" dirty="0"/>
              <a:t>the U.S., another term for hate speech is “fighting words,” as such talk is likely to provoke an otherwise reasonable person into acting rashly against speaker doing the provoking.</a:t>
            </a:r>
          </a:p>
          <a:p>
            <a:pPr>
              <a:spcBef>
                <a:spcPts val="1800"/>
              </a:spcBef>
            </a:pPr>
            <a:endParaRPr lang="en-US" dirty="0"/>
          </a:p>
        </p:txBody>
      </p:sp>
      <p:sp>
        <p:nvSpPr>
          <p:cNvPr id="3" name="Title 2"/>
          <p:cNvSpPr>
            <a:spLocks noGrp="1"/>
          </p:cNvSpPr>
          <p:nvPr>
            <p:ph type="title"/>
          </p:nvPr>
        </p:nvSpPr>
        <p:spPr/>
        <p:txBody>
          <a:bodyPr/>
          <a:lstStyle/>
          <a:p>
            <a:r>
              <a:rPr lang="en-US" sz="2000" b="1" i="1" spc="100" baseline="10000" dirty="0"/>
              <a:t>NEW: </a:t>
            </a:r>
            <a:r>
              <a:rPr lang="en-US" dirty="0" smtClean="0"/>
              <a:t>Hate Speech (continued)</a:t>
            </a:r>
            <a:endParaRPr lang="en-US" dirty="0"/>
          </a:p>
        </p:txBody>
      </p:sp>
      <p:sp>
        <p:nvSpPr>
          <p:cNvPr id="4" name="TextBox 3"/>
          <p:cNvSpPr txBox="1"/>
          <p:nvPr/>
        </p:nvSpPr>
        <p:spPr>
          <a:xfrm>
            <a:off x="8610601" y="6488935"/>
            <a:ext cx="390180" cy="246221"/>
          </a:xfrm>
          <a:prstGeom prst="rect">
            <a:avLst/>
          </a:prstGeom>
          <a:noFill/>
        </p:spPr>
        <p:txBody>
          <a:bodyPr wrap="square" rtlCol="0">
            <a:spAutoFit/>
          </a:bodyPr>
          <a:lstStyle/>
          <a:p>
            <a:r>
              <a:rPr lang="en-US" sz="1000" dirty="0" smtClean="0"/>
              <a:t>33</a:t>
            </a:r>
            <a:endParaRPr lang="en-US" sz="10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581" y="2057400"/>
            <a:ext cx="4108019" cy="3124200"/>
          </a:xfrm>
          <a:prstGeom prst="rect">
            <a:avLst/>
          </a:prstGeom>
        </p:spPr>
      </p:pic>
    </p:spTree>
    <p:extLst>
      <p:ext uri="{BB962C8B-B14F-4D97-AF65-F5344CB8AC3E}">
        <p14:creationId xmlns:p14="http://schemas.microsoft.com/office/powerpoint/2010/main" val="2283112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181600" y="1494879"/>
            <a:ext cx="3750109" cy="4097835"/>
          </a:xfrm>
        </p:spPr>
        <p:txBody>
          <a:bodyPr/>
          <a:lstStyle/>
          <a:p>
            <a:pPr marL="0" indent="0">
              <a:buNone/>
            </a:pPr>
            <a:r>
              <a:rPr lang="en-US" sz="2000" dirty="0">
                <a:latin typeface="Arial" panose="020B0604020202020204" pitchFamily="34" charset="0"/>
                <a:cs typeface="Arial" panose="020B0604020202020204" pitchFamily="34" charset="0"/>
              </a:rPr>
              <a:t>The United States Department of Homeland Security defines the </a:t>
            </a:r>
            <a:r>
              <a:rPr lang="en-US" sz="2000" b="1" dirty="0">
                <a:latin typeface="Arial" panose="020B0604020202020204" pitchFamily="34" charset="0"/>
                <a:cs typeface="Arial" panose="020B0604020202020204" pitchFamily="34" charset="0"/>
              </a:rPr>
              <a:t>active shooter</a:t>
            </a:r>
            <a:r>
              <a:rPr lang="en-US" sz="2000" dirty="0">
                <a:latin typeface="Arial" panose="020B0604020202020204" pitchFamily="34" charset="0"/>
                <a:cs typeface="Arial" panose="020B0604020202020204" pitchFamily="34" charset="0"/>
              </a:rPr>
              <a:t> as "an individual actively engaged in killing or attempting to kill people in a conﬁned and populated area; in most cases, </a:t>
            </a:r>
            <a:r>
              <a:rPr lang="en-US" sz="2000" b="1" dirty="0">
                <a:latin typeface="Arial" panose="020B0604020202020204" pitchFamily="34" charset="0"/>
                <a:cs typeface="Arial" panose="020B0604020202020204" pitchFamily="34" charset="0"/>
              </a:rPr>
              <a:t>active shooters</a:t>
            </a:r>
            <a:r>
              <a:rPr lang="en-US" sz="2000" dirty="0">
                <a:latin typeface="Arial" panose="020B0604020202020204" pitchFamily="34" charset="0"/>
                <a:cs typeface="Arial" panose="020B0604020202020204" pitchFamily="34" charset="0"/>
              </a:rPr>
              <a:t> use firearms(s) [sic] and there is no pattern or method to their selection of victims."</a:t>
            </a:r>
          </a:p>
        </p:txBody>
      </p:sp>
      <p:sp>
        <p:nvSpPr>
          <p:cNvPr id="3" name="Title 2"/>
          <p:cNvSpPr>
            <a:spLocks noGrp="1"/>
          </p:cNvSpPr>
          <p:nvPr>
            <p:ph type="title"/>
          </p:nvPr>
        </p:nvSpPr>
        <p:spPr/>
        <p:txBody>
          <a:bodyPr/>
          <a:lstStyle/>
          <a:p>
            <a:r>
              <a:rPr lang="en-US" sz="2000" b="1" i="1" dirty="0" smtClean="0"/>
              <a:t>EVOLVING</a:t>
            </a:r>
            <a:r>
              <a:rPr lang="en-US" sz="2000" i="1" dirty="0" smtClean="0"/>
              <a:t>:</a:t>
            </a:r>
            <a:r>
              <a:rPr lang="en-US" dirty="0" smtClean="0"/>
              <a:t> Active Shooter</a:t>
            </a:r>
            <a:endParaRPr lang="en-US" dirty="0"/>
          </a:p>
        </p:txBody>
      </p:sp>
      <p:sp>
        <p:nvSpPr>
          <p:cNvPr id="10" name="Rectangle 110"/>
          <p:cNvSpPr txBox="1">
            <a:spLocks noGrp="1" noChangeArrowheads="1"/>
          </p:cNvSpPr>
          <p:nvPr/>
        </p:nvSpPr>
        <p:spPr bwMode="auto">
          <a:xfrm>
            <a:off x="8761921" y="6553200"/>
            <a:ext cx="1857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r>
              <a:rPr lang="en-US" altLang="en-US" sz="1050" dirty="0" smtClean="0">
                <a:latin typeface="Arial" charset="0"/>
              </a:rPr>
              <a:t>34</a:t>
            </a:r>
            <a:endParaRPr lang="en-US" altLang="en-US" sz="1050" dirty="0">
              <a:latin typeface="Arial" charset="0"/>
            </a:endParaRPr>
          </a:p>
        </p:txBody>
      </p:sp>
      <p:pic>
        <p:nvPicPr>
          <p:cNvPr id="6"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3217605"/>
            <a:ext cx="3857055" cy="21671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640" y="1305433"/>
            <a:ext cx="3925455" cy="219825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9795" y="5072776"/>
            <a:ext cx="4800600" cy="1515426"/>
          </a:xfrm>
          <a:prstGeom prst="rect">
            <a:avLst/>
          </a:prstGeom>
        </p:spPr>
      </p:pic>
    </p:spTree>
    <p:extLst>
      <p:ext uri="{BB962C8B-B14F-4D97-AF65-F5344CB8AC3E}">
        <p14:creationId xmlns:p14="http://schemas.microsoft.com/office/powerpoint/2010/main" val="368237340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62000" y="3821740"/>
            <a:ext cx="3505200" cy="2056876"/>
          </a:xfrm>
          <a:prstGeom prst="rect">
            <a:avLst/>
          </a:prstGeom>
        </p:spPr>
      </p:pic>
      <p:sp>
        <p:nvSpPr>
          <p:cNvPr id="3" name="Content Placeholder 2"/>
          <p:cNvSpPr>
            <a:spLocks noGrp="1"/>
          </p:cNvSpPr>
          <p:nvPr>
            <p:ph idx="1"/>
          </p:nvPr>
        </p:nvSpPr>
        <p:spPr>
          <a:xfrm>
            <a:off x="1428750" y="2114550"/>
            <a:ext cx="6057900" cy="3371850"/>
          </a:xfrm>
          <a:prstGeom prst="rect">
            <a:avLst/>
          </a:prstGeom>
        </p:spPr>
        <p:txBody>
          <a:bodyPr>
            <a:normAutofit/>
          </a:bodyPr>
          <a:lstStyle/>
          <a:p>
            <a:pPr fontAlgn="base"/>
            <a:endParaRPr lang="en-US" sz="600" dirty="0"/>
          </a:p>
          <a:p>
            <a:pPr marL="342900" lvl="1" indent="0">
              <a:buNone/>
            </a:pPr>
            <a:endParaRPr lang="en-US" sz="1200" dirty="0"/>
          </a:p>
        </p:txBody>
      </p:sp>
      <p:sp>
        <p:nvSpPr>
          <p:cNvPr id="9" name="Slide Number Placeholder 8"/>
          <p:cNvSpPr>
            <a:spLocks noGrp="1"/>
          </p:cNvSpPr>
          <p:nvPr>
            <p:ph type="sldNum" sz="quarter" idx="4294967295"/>
          </p:nvPr>
        </p:nvSpPr>
        <p:spPr>
          <a:xfrm>
            <a:off x="8670275" y="6400800"/>
            <a:ext cx="397525" cy="341523"/>
          </a:xfrm>
          <a:prstGeom prst="rect">
            <a:avLst/>
          </a:prstGeom>
        </p:spPr>
        <p:txBody>
          <a:bodyPr/>
          <a:lstStyle/>
          <a:p>
            <a:r>
              <a:rPr lang="en-US" sz="1350" dirty="0" smtClean="0"/>
              <a:t>35</a:t>
            </a:r>
            <a:endParaRPr lang="en-US" sz="1350" dirty="0"/>
          </a:p>
        </p:txBody>
      </p:sp>
      <p:sp>
        <p:nvSpPr>
          <p:cNvPr id="4" name="Rectangle 3"/>
          <p:cNvSpPr/>
          <p:nvPr/>
        </p:nvSpPr>
        <p:spPr>
          <a:xfrm>
            <a:off x="4996391" y="1515932"/>
            <a:ext cx="3309409" cy="4524315"/>
          </a:xfrm>
          <a:prstGeom prst="rect">
            <a:avLst/>
          </a:prstGeom>
        </p:spPr>
        <p:txBody>
          <a:bodyPr wrap="square">
            <a:spAutoFit/>
          </a:bodyPr>
          <a:lstStyle/>
          <a:p>
            <a:r>
              <a:rPr lang="en-US" dirty="0"/>
              <a:t>Drones have overtaken the skies in ways - and volumes - never imagine. There are now over 325,000 registered Drones in the US - - more than the number licensed private aircraft.  It’s </a:t>
            </a:r>
            <a:r>
              <a:rPr lang="en-US" dirty="0" smtClean="0"/>
              <a:t>estimated that </a:t>
            </a:r>
            <a:r>
              <a:rPr lang="en-US" dirty="0"/>
              <a:t>there are an equal number of </a:t>
            </a:r>
            <a:r>
              <a:rPr lang="en-US" dirty="0" smtClean="0"/>
              <a:t>unlicensed </a:t>
            </a:r>
            <a:r>
              <a:rPr lang="en-US" dirty="0"/>
              <a:t>Drones in the </a:t>
            </a:r>
            <a:r>
              <a:rPr lang="en-US" dirty="0" smtClean="0"/>
              <a:t>air today.</a:t>
            </a:r>
            <a:endParaRPr lang="en-US" dirty="0"/>
          </a:p>
          <a:p>
            <a:endParaRPr lang="en-US" dirty="0"/>
          </a:p>
          <a:p>
            <a:r>
              <a:rPr lang="en-US" dirty="0"/>
              <a:t>The FAA receives </a:t>
            </a:r>
            <a:r>
              <a:rPr lang="en-US" dirty="0" smtClean="0"/>
              <a:t>over 100 </a:t>
            </a:r>
            <a:r>
              <a:rPr lang="en-US" dirty="0"/>
              <a:t>reports each </a:t>
            </a:r>
            <a:r>
              <a:rPr lang="en-US" dirty="0" smtClean="0"/>
              <a:t>month from </a:t>
            </a:r>
            <a:r>
              <a:rPr lang="en-US" dirty="0"/>
              <a:t>aircraft that have </a:t>
            </a:r>
            <a:r>
              <a:rPr lang="en-US" dirty="0" smtClean="0"/>
              <a:t>visual </a:t>
            </a:r>
            <a:r>
              <a:rPr lang="en-US" dirty="0"/>
              <a:t>sighting of Drones </a:t>
            </a:r>
            <a:r>
              <a:rPr lang="en-US" dirty="0" smtClean="0"/>
              <a:t>while </a:t>
            </a:r>
            <a:r>
              <a:rPr lang="en-US" dirty="0"/>
              <a:t>flying.</a:t>
            </a:r>
          </a:p>
          <a:p>
            <a:endParaRPr lang="en-US" dirty="0"/>
          </a:p>
        </p:txBody>
      </p:sp>
      <p:pic>
        <p:nvPicPr>
          <p:cNvPr id="6" name="Picture 5"/>
          <p:cNvPicPr>
            <a:picLocks noChangeAspect="1"/>
          </p:cNvPicPr>
          <p:nvPr/>
        </p:nvPicPr>
        <p:blipFill>
          <a:blip r:embed="rId4"/>
          <a:stretch>
            <a:fillRect/>
          </a:stretch>
        </p:blipFill>
        <p:spPr>
          <a:xfrm>
            <a:off x="350410" y="1295400"/>
            <a:ext cx="4184376" cy="2895600"/>
          </a:xfrm>
          <a:prstGeom prst="rect">
            <a:avLst/>
          </a:prstGeom>
        </p:spPr>
      </p:pic>
      <p:sp>
        <p:nvSpPr>
          <p:cNvPr id="11" name="Title 2"/>
          <p:cNvSpPr>
            <a:spLocks noGrp="1"/>
          </p:cNvSpPr>
          <p:nvPr>
            <p:ph type="title"/>
          </p:nvPr>
        </p:nvSpPr>
        <p:spPr>
          <a:xfrm>
            <a:off x="228600" y="318484"/>
            <a:ext cx="8077200" cy="846137"/>
          </a:xfrm>
        </p:spPr>
        <p:txBody>
          <a:bodyPr/>
          <a:lstStyle/>
          <a:p>
            <a:r>
              <a:rPr lang="en-US" sz="2000" b="1" i="1" dirty="0"/>
              <a:t>EVOLVING</a:t>
            </a:r>
            <a:r>
              <a:rPr lang="en-US" sz="2000" i="1" dirty="0"/>
              <a:t>:</a:t>
            </a:r>
            <a:r>
              <a:rPr lang="en-US" b="1" dirty="0" smtClean="0"/>
              <a:t> </a:t>
            </a:r>
            <a:r>
              <a:rPr lang="en-US" dirty="0" smtClean="0"/>
              <a:t>It’s </a:t>
            </a:r>
            <a:r>
              <a:rPr lang="en-US" dirty="0"/>
              <a:t>a Bird, It’s a Plane . . . </a:t>
            </a:r>
            <a:r>
              <a:rPr lang="en-US" b="1" dirty="0"/>
              <a:t>.</a:t>
            </a:r>
            <a:endParaRPr lang="en-US" dirty="0"/>
          </a:p>
        </p:txBody>
      </p:sp>
    </p:spTree>
    <p:extLst>
      <p:ext uri="{BB962C8B-B14F-4D97-AF65-F5344CB8AC3E}">
        <p14:creationId xmlns:p14="http://schemas.microsoft.com/office/powerpoint/2010/main" val="19361407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38600" y="1676400"/>
            <a:ext cx="4419600" cy="4495800"/>
          </a:xfrm>
        </p:spPr>
        <p:txBody>
          <a:bodyPr/>
          <a:lstStyle/>
          <a:p>
            <a:pPr marL="400050" lvl="1" indent="0">
              <a:spcBef>
                <a:spcPts val="0"/>
              </a:spcBef>
              <a:buNone/>
            </a:pPr>
            <a:r>
              <a:rPr lang="en-US" sz="1800" dirty="0" smtClean="0">
                <a:latin typeface="+mn-lt"/>
              </a:rPr>
              <a:t>The </a:t>
            </a:r>
            <a:r>
              <a:rPr lang="en-US" sz="1800" dirty="0">
                <a:latin typeface="+mn-lt"/>
              </a:rPr>
              <a:t>FAA warns unauthorized drone operators that they may be subject to significant fines if they interfere with emergency response operations. </a:t>
            </a:r>
            <a:endParaRPr lang="en-US" sz="1800" dirty="0" smtClean="0">
              <a:latin typeface="+mn-lt"/>
            </a:endParaRPr>
          </a:p>
          <a:p>
            <a:pPr marL="400050" lvl="1" indent="0">
              <a:spcBef>
                <a:spcPts val="0"/>
              </a:spcBef>
              <a:buNone/>
            </a:pPr>
            <a:endParaRPr lang="en-US" sz="1800" dirty="0" smtClean="0">
              <a:latin typeface="+mn-lt"/>
            </a:endParaRPr>
          </a:p>
          <a:p>
            <a:pPr marL="400050" lvl="1" indent="0">
              <a:spcBef>
                <a:spcPts val="0"/>
              </a:spcBef>
              <a:buNone/>
            </a:pPr>
            <a:r>
              <a:rPr lang="en-US" sz="1800" dirty="0" smtClean="0">
                <a:latin typeface="+mn-lt"/>
              </a:rPr>
              <a:t>Flying </a:t>
            </a:r>
            <a:r>
              <a:rPr lang="en-US" sz="1800" dirty="0">
                <a:latin typeface="+mn-lt"/>
              </a:rPr>
              <a:t>a drone without authorization in or near the disaster area may violate federal, state, or local laws and ordinances, even if a Temporary Flight Restriction (</a:t>
            </a:r>
            <a:r>
              <a:rPr lang="en-US" sz="1800" dirty="0" err="1">
                <a:latin typeface="+mn-lt"/>
              </a:rPr>
              <a:t>TFR</a:t>
            </a:r>
            <a:r>
              <a:rPr lang="en-US" sz="1800" dirty="0">
                <a:latin typeface="+mn-lt"/>
              </a:rPr>
              <a:t>) is not in place. </a:t>
            </a:r>
            <a:endParaRPr lang="en-US" sz="1800" dirty="0" smtClean="0">
              <a:latin typeface="+mn-lt"/>
            </a:endParaRPr>
          </a:p>
          <a:p>
            <a:pPr marL="400050" lvl="1" indent="0">
              <a:spcBef>
                <a:spcPts val="0"/>
              </a:spcBef>
              <a:buNone/>
            </a:pPr>
            <a:endParaRPr lang="en-US" sz="1800" dirty="0" smtClean="0">
              <a:latin typeface="+mn-lt"/>
            </a:endParaRPr>
          </a:p>
          <a:p>
            <a:pPr marL="400050" lvl="1" indent="0">
              <a:spcBef>
                <a:spcPts val="0"/>
              </a:spcBef>
              <a:buNone/>
            </a:pPr>
            <a:r>
              <a:rPr lang="en-US" sz="1800" dirty="0" smtClean="0">
                <a:latin typeface="+mn-lt"/>
              </a:rPr>
              <a:t>Allow </a:t>
            </a:r>
            <a:r>
              <a:rPr lang="en-US" sz="1800" dirty="0">
                <a:latin typeface="+mn-lt"/>
              </a:rPr>
              <a:t>first responders to save lives and property without interference.</a:t>
            </a:r>
          </a:p>
        </p:txBody>
      </p:sp>
      <p:sp>
        <p:nvSpPr>
          <p:cNvPr id="3" name="Title 2"/>
          <p:cNvSpPr>
            <a:spLocks noGrp="1"/>
          </p:cNvSpPr>
          <p:nvPr>
            <p:ph type="title"/>
          </p:nvPr>
        </p:nvSpPr>
        <p:spPr/>
        <p:txBody>
          <a:bodyPr/>
          <a:lstStyle/>
          <a:p>
            <a:r>
              <a:rPr lang="en-US" dirty="0" smtClean="0"/>
              <a:t>Drones &amp; Emergency Operations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629" y="2133600"/>
            <a:ext cx="3507971" cy="2923309"/>
          </a:xfrm>
          <a:prstGeom prst="rect">
            <a:avLst/>
          </a:prstGeom>
        </p:spPr>
      </p:pic>
      <p:sp>
        <p:nvSpPr>
          <p:cNvPr id="6"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36</a:t>
            </a:r>
            <a:endParaRPr lang="en-US" sz="1350" dirty="0"/>
          </a:p>
        </p:txBody>
      </p:sp>
    </p:spTree>
    <p:extLst>
      <p:ext uri="{BB962C8B-B14F-4D97-AF65-F5344CB8AC3E}">
        <p14:creationId xmlns:p14="http://schemas.microsoft.com/office/powerpoint/2010/main" val="27940885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152400" y="367843"/>
            <a:ext cx="8077200" cy="707886"/>
          </a:xfrm>
          <a:prstGeom prst="rect">
            <a:avLst/>
          </a:prstGeom>
        </p:spPr>
        <p:txBody>
          <a:bodyPr vert="horz" wrap="square" lIns="0" tIns="0" rIns="0" bIns="0" numCol="1" rtlCol="0" anchor="ctr" anchorCtr="0" compatLnSpc="1">
            <a:prstTxWarp prst="textNoShape">
              <a:avLst/>
            </a:prstTxWarp>
            <a:spAutoFit/>
          </a:bodyPr>
          <a:lstStyle/>
          <a:p>
            <a:pPr marL="9525" marR="3810">
              <a:spcBef>
                <a:spcPts val="0"/>
              </a:spcBef>
            </a:pPr>
            <a:r>
              <a:rPr lang="en-US" sz="2800" spc="-4" dirty="0" smtClean="0">
                <a:cs typeface="Arial" panose="020B0604020202020204" pitchFamily="34" charset="0"/>
              </a:rPr>
              <a:t>Risks</a:t>
            </a:r>
            <a:r>
              <a:rPr lang="en-US" sz="2800" spc="-4" dirty="0" smtClean="0">
                <a:cs typeface="Calibri"/>
              </a:rPr>
              <a:t> </a:t>
            </a:r>
            <a:r>
              <a:rPr lang="en-US" sz="2800" spc="-23" dirty="0" smtClean="0">
                <a:cs typeface="Arial" panose="020B0604020202020204" pitchFamily="34" charset="0"/>
              </a:rPr>
              <a:t>Related </a:t>
            </a:r>
            <a:r>
              <a:rPr lang="en-US" sz="2800" spc="-26" dirty="0" smtClean="0">
                <a:cs typeface="Arial" panose="020B0604020202020204" pitchFamily="34" charset="0"/>
              </a:rPr>
              <a:t>To </a:t>
            </a:r>
            <a:r>
              <a:rPr lang="en-US" sz="2800" spc="-4" dirty="0" smtClean="0">
                <a:cs typeface="Arial" panose="020B0604020202020204" pitchFamily="34" charset="0"/>
              </a:rPr>
              <a:t>Public E</a:t>
            </a:r>
            <a:r>
              <a:rPr lang="en-US" sz="2800" dirty="0" smtClean="0">
                <a:cs typeface="Arial" panose="020B0604020202020204" pitchFamily="34" charset="0"/>
              </a:rPr>
              <a:t>ntity </a:t>
            </a:r>
            <a:r>
              <a:rPr lang="en-US" sz="2800" spc="-4" dirty="0" smtClean="0">
                <a:cs typeface="Arial" panose="020B0604020202020204" pitchFamily="34" charset="0"/>
              </a:rPr>
              <a:t>Use Of</a:t>
            </a:r>
            <a:r>
              <a:rPr lang="en-US" sz="2800" spc="71" dirty="0" smtClean="0">
                <a:cs typeface="Arial" panose="020B0604020202020204" pitchFamily="34" charset="0"/>
              </a:rPr>
              <a:t> </a:t>
            </a:r>
            <a:r>
              <a:rPr lang="en-US" sz="2800" spc="-11" dirty="0" smtClean="0">
                <a:cs typeface="Arial" panose="020B0604020202020204" pitchFamily="34" charset="0"/>
              </a:rPr>
              <a:t>Drones </a:t>
            </a:r>
            <a:r>
              <a:rPr lang="en-US" sz="2800" spc="-71" dirty="0" smtClean="0">
                <a:solidFill>
                  <a:schemeClr val="tx1"/>
                </a:solidFill>
              </a:rPr>
              <a:t> </a:t>
            </a:r>
            <a:r>
              <a:rPr lang="en-US" sz="2800" b="1" spc="-71" dirty="0" smtClean="0">
                <a:solidFill>
                  <a:schemeClr val="tx1"/>
                </a:solidFill>
              </a:rPr>
              <a:t>   </a:t>
            </a:r>
            <a:r>
              <a:rPr lang="en-US" sz="1800" dirty="0">
                <a:latin typeface="Arial" panose="020B0604020202020204" pitchFamily="34" charset="0"/>
                <a:cs typeface="Arial" panose="020B0604020202020204" pitchFamily="34" charset="0"/>
              </a:rPr>
              <a:t/>
            </a:r>
            <a:br>
              <a:rPr lang="en-US" sz="1800" dirty="0">
                <a:latin typeface="Arial" panose="020B0604020202020204" pitchFamily="34" charset="0"/>
                <a:cs typeface="Arial" panose="020B0604020202020204" pitchFamily="34" charset="0"/>
              </a:rPr>
            </a:br>
            <a:endParaRPr sz="1800" spc="-71" dirty="0">
              <a:solidFill>
                <a:srgbClr val="FFC000"/>
              </a:solidFill>
              <a:latin typeface="Arial" panose="020B0604020202020204" pitchFamily="34" charset="0"/>
              <a:cs typeface="Arial" panose="020B0604020202020204" pitchFamily="34" charset="0"/>
            </a:endParaRPr>
          </a:p>
        </p:txBody>
      </p:sp>
      <p:sp>
        <p:nvSpPr>
          <p:cNvPr id="4" name="object 4"/>
          <p:cNvSpPr txBox="1"/>
          <p:nvPr/>
        </p:nvSpPr>
        <p:spPr>
          <a:xfrm>
            <a:off x="3429000" y="1295400"/>
            <a:ext cx="5486400" cy="5355312"/>
          </a:xfrm>
          <a:prstGeom prst="rect">
            <a:avLst/>
          </a:prstGeom>
        </p:spPr>
        <p:txBody>
          <a:bodyPr vert="horz" wrap="square" lIns="0" tIns="0" rIns="0" bIns="0" rtlCol="0">
            <a:spAutoFit/>
          </a:bodyPr>
          <a:lstStyle/>
          <a:p>
            <a:pPr marL="241300" marR="484505" indent="-228600">
              <a:spcBef>
                <a:spcPts val="600"/>
              </a:spcBef>
              <a:buClr>
                <a:srgbClr val="A9A47B"/>
              </a:buClr>
              <a:buFont typeface="Arial"/>
              <a:buChar char="•"/>
              <a:tabLst>
                <a:tab pos="241300" algn="l"/>
                <a:tab pos="241935" algn="l"/>
              </a:tabLst>
            </a:pPr>
            <a:r>
              <a:rPr lang="en-US" sz="2000" b="1" spc="-10" dirty="0">
                <a:latin typeface="Arial" panose="020B0604020202020204" pitchFamily="34" charset="0"/>
                <a:cs typeface="Arial" panose="020B0604020202020204" pitchFamily="34" charset="0"/>
              </a:rPr>
              <a:t>Accidents </a:t>
            </a:r>
            <a:r>
              <a:rPr lang="en-US" sz="2000" b="1" spc="-5" dirty="0">
                <a:latin typeface="Arial" panose="020B0604020202020204" pitchFamily="34" charset="0"/>
                <a:cs typeface="Arial" panose="020B0604020202020204" pitchFamily="34" charset="0"/>
              </a:rPr>
              <a:t>resulting in </a:t>
            </a:r>
            <a:r>
              <a:rPr lang="en-US" sz="2000" b="1" spc="-10" dirty="0">
                <a:latin typeface="Arial" panose="020B0604020202020204" pitchFamily="34" charset="0"/>
                <a:cs typeface="Arial" panose="020B0604020202020204" pitchFamily="34" charset="0"/>
              </a:rPr>
              <a:t>personal </a:t>
            </a:r>
            <a:r>
              <a:rPr lang="en-US" sz="2000" b="1" spc="-5" dirty="0">
                <a:latin typeface="Arial" panose="020B0604020202020204" pitchFamily="34" charset="0"/>
                <a:cs typeface="Arial" panose="020B0604020202020204" pitchFamily="34" charset="0"/>
              </a:rPr>
              <a:t>injury or </a:t>
            </a:r>
            <a:r>
              <a:rPr lang="en-US" sz="2000" b="1" spc="-10" dirty="0">
                <a:latin typeface="Arial" panose="020B0604020202020204" pitchFamily="34" charset="0"/>
                <a:cs typeface="Arial" panose="020B0604020202020204" pitchFamily="34" charset="0"/>
              </a:rPr>
              <a:t>property  damage</a:t>
            </a:r>
            <a:endParaRPr lang="en-US" sz="2000" b="1" dirty="0">
              <a:latin typeface="Arial" panose="020B0604020202020204" pitchFamily="34" charset="0"/>
              <a:cs typeface="Arial" panose="020B0604020202020204" pitchFamily="34" charset="0"/>
            </a:endParaRPr>
          </a:p>
          <a:p>
            <a:pPr marL="538480" lvl="1" indent="-228600">
              <a:spcBef>
                <a:spcPts val="600"/>
              </a:spcBef>
              <a:buClr>
                <a:srgbClr val="9CBDBC"/>
              </a:buClr>
              <a:buFont typeface="Arial"/>
              <a:buChar char="•"/>
              <a:tabLst>
                <a:tab pos="538480" algn="l"/>
                <a:tab pos="539115" algn="l"/>
              </a:tabLst>
            </a:pPr>
            <a:r>
              <a:rPr lang="en-US" sz="2000" spc="-5" dirty="0">
                <a:latin typeface="Arial" panose="020B0604020202020204" pitchFamily="34" charset="0"/>
                <a:cs typeface="Arial" panose="020B0604020202020204" pitchFamily="34" charset="0"/>
              </a:rPr>
              <a:t>Pilot </a:t>
            </a:r>
            <a:r>
              <a:rPr lang="en-US" sz="2000" spc="-10" dirty="0">
                <a:latin typeface="Arial" panose="020B0604020202020204" pitchFamily="34" charset="0"/>
                <a:cs typeface="Arial" panose="020B0604020202020204" pitchFamily="34" charset="0"/>
              </a:rPr>
              <a:t>error/Inadequate</a:t>
            </a:r>
            <a:r>
              <a:rPr lang="en-US" sz="2000" spc="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training</a:t>
            </a:r>
            <a:endParaRPr lang="en-US" sz="2000" dirty="0">
              <a:latin typeface="Arial" panose="020B0604020202020204" pitchFamily="34" charset="0"/>
              <a:cs typeface="Arial" panose="020B0604020202020204" pitchFamily="34" charset="0"/>
            </a:endParaRPr>
          </a:p>
          <a:p>
            <a:pPr marL="538480" lvl="1" indent="-228600">
              <a:spcBef>
                <a:spcPts val="600"/>
              </a:spcBef>
              <a:buClr>
                <a:srgbClr val="9CBDBC"/>
              </a:buClr>
              <a:buFont typeface="Arial"/>
              <a:buChar char="•"/>
              <a:tabLst>
                <a:tab pos="538480" algn="l"/>
                <a:tab pos="539115" algn="l"/>
              </a:tabLst>
            </a:pPr>
            <a:r>
              <a:rPr lang="en-US" sz="2000" spc="-15" dirty="0">
                <a:latin typeface="Arial" panose="020B0604020202020204" pitchFamily="34" charset="0"/>
                <a:cs typeface="Arial" panose="020B0604020202020204" pitchFamily="34" charset="0"/>
              </a:rPr>
              <a:t>Drone</a:t>
            </a:r>
            <a:r>
              <a:rPr lang="en-US" sz="2000" spc="25" dirty="0">
                <a:latin typeface="Arial" panose="020B0604020202020204" pitchFamily="34" charset="0"/>
                <a:cs typeface="Arial" panose="020B0604020202020204" pitchFamily="34" charset="0"/>
              </a:rPr>
              <a:t> </a:t>
            </a:r>
            <a:r>
              <a:rPr lang="en-US" sz="2000" spc="-10" dirty="0">
                <a:latin typeface="Arial" panose="020B0604020202020204" pitchFamily="34" charset="0"/>
                <a:cs typeface="Arial" panose="020B0604020202020204" pitchFamily="34" charset="0"/>
              </a:rPr>
              <a:t>malfunction/maintenance</a:t>
            </a:r>
            <a:endParaRPr lang="en-US" sz="2000" dirty="0">
              <a:latin typeface="Arial" panose="020B0604020202020204" pitchFamily="34" charset="0"/>
              <a:cs typeface="Arial" panose="020B0604020202020204" pitchFamily="34" charset="0"/>
            </a:endParaRPr>
          </a:p>
          <a:p>
            <a:pPr marL="538480" lvl="1" indent="-228600">
              <a:spcBef>
                <a:spcPts val="600"/>
              </a:spcBef>
              <a:buClr>
                <a:srgbClr val="9CBDBC"/>
              </a:buClr>
              <a:buFont typeface="Arial"/>
              <a:buChar char="•"/>
              <a:tabLst>
                <a:tab pos="538480" algn="l"/>
                <a:tab pos="539115" algn="l"/>
              </a:tabLst>
            </a:pPr>
            <a:r>
              <a:rPr lang="en-US" sz="2000" spc="-15" dirty="0">
                <a:latin typeface="Arial" panose="020B0604020202020204" pitchFamily="34" charset="0"/>
                <a:cs typeface="Arial" panose="020B0604020202020204" pitchFamily="34" charset="0"/>
              </a:rPr>
              <a:t>Failure to </a:t>
            </a:r>
            <a:r>
              <a:rPr lang="en-US" sz="2000" spc="-10" dirty="0">
                <a:latin typeface="Arial" panose="020B0604020202020204" pitchFamily="34" charset="0"/>
                <a:cs typeface="Arial" panose="020B0604020202020204" pitchFamily="34" charset="0"/>
              </a:rPr>
              <a:t>supervise/protect </a:t>
            </a:r>
            <a:r>
              <a:rPr lang="en-US" sz="2000" spc="-15" dirty="0">
                <a:latin typeface="Arial" panose="020B0604020202020204" pitchFamily="34" charset="0"/>
                <a:cs typeface="Arial" panose="020B0604020202020204" pitchFamily="34" charset="0"/>
              </a:rPr>
              <a:t>against</a:t>
            </a:r>
            <a:r>
              <a:rPr lang="en-US" sz="2000" spc="125" dirty="0">
                <a:latin typeface="Arial" panose="020B0604020202020204" pitchFamily="34" charset="0"/>
                <a:cs typeface="Arial" panose="020B0604020202020204" pitchFamily="34" charset="0"/>
              </a:rPr>
              <a:t> </a:t>
            </a:r>
            <a:r>
              <a:rPr lang="en-US" sz="2000" spc="-15" dirty="0">
                <a:latin typeface="Arial" panose="020B0604020202020204" pitchFamily="34" charset="0"/>
                <a:cs typeface="Arial" panose="020B0604020202020204" pitchFamily="34" charset="0"/>
              </a:rPr>
              <a:t>dangers</a:t>
            </a:r>
            <a:endParaRPr lang="en-US" sz="2000" dirty="0">
              <a:latin typeface="Arial" panose="020B0604020202020204" pitchFamily="34" charset="0"/>
              <a:cs typeface="Arial" panose="020B0604020202020204" pitchFamily="34" charset="0"/>
            </a:endParaRPr>
          </a:p>
          <a:p>
            <a:pPr marL="538480" lvl="1" indent="-228600">
              <a:spcBef>
                <a:spcPts val="600"/>
              </a:spcBef>
              <a:buClr>
                <a:srgbClr val="9CBDBC"/>
              </a:buClr>
              <a:buFont typeface="Arial"/>
              <a:buChar char="•"/>
              <a:tabLst>
                <a:tab pos="538480" algn="l"/>
                <a:tab pos="539115" algn="l"/>
              </a:tabLst>
            </a:pPr>
            <a:r>
              <a:rPr lang="en-US" sz="2000" spc="-30" dirty="0">
                <a:latin typeface="Arial" panose="020B0604020202020204" pitchFamily="34" charset="0"/>
                <a:cs typeface="Arial" panose="020B0604020202020204" pitchFamily="34" charset="0"/>
              </a:rPr>
              <a:t>Workers'</a:t>
            </a:r>
            <a:r>
              <a:rPr lang="en-US" sz="2000" spc="-70" dirty="0">
                <a:latin typeface="Arial" panose="020B0604020202020204" pitchFamily="34" charset="0"/>
                <a:cs typeface="Arial" panose="020B0604020202020204" pitchFamily="34" charset="0"/>
              </a:rPr>
              <a:t> </a:t>
            </a:r>
            <a:r>
              <a:rPr lang="en-US" sz="2000" spc="-5" dirty="0">
                <a:latin typeface="Arial" panose="020B0604020202020204" pitchFamily="34" charset="0"/>
                <a:cs typeface="Arial" panose="020B0604020202020204" pitchFamily="34" charset="0"/>
              </a:rPr>
              <a:t>compensation</a:t>
            </a:r>
          </a:p>
          <a:p>
            <a:pPr marL="241300" indent="-228600">
              <a:spcBef>
                <a:spcPts val="600"/>
              </a:spcBef>
              <a:buClr>
                <a:srgbClr val="A9A47B"/>
              </a:buClr>
              <a:buFont typeface="Arial"/>
              <a:buChar char="•"/>
              <a:tabLst>
                <a:tab pos="241300" algn="l"/>
                <a:tab pos="241935" algn="l"/>
              </a:tabLst>
            </a:pPr>
            <a:r>
              <a:rPr lang="en-US" sz="2000" b="1" spc="-25" dirty="0" smtClean="0">
                <a:latin typeface="Arial" panose="020B0604020202020204" pitchFamily="34" charset="0"/>
                <a:cs typeface="Arial" panose="020B0604020202020204" pitchFamily="34" charset="0"/>
              </a:rPr>
              <a:t>Trespass </a:t>
            </a:r>
            <a:r>
              <a:rPr lang="en-US" sz="2000" b="1" spc="-5" dirty="0">
                <a:latin typeface="Arial" panose="020B0604020202020204" pitchFamily="34" charset="0"/>
                <a:cs typeface="Arial" panose="020B0604020202020204" pitchFamily="34" charset="0"/>
              </a:rPr>
              <a:t>– </a:t>
            </a:r>
            <a:r>
              <a:rPr lang="en-US" sz="2000" spc="-5" dirty="0">
                <a:latin typeface="Arial" panose="020B0604020202020204" pitchFamily="34" charset="0"/>
                <a:cs typeface="Arial" panose="020B0604020202020204" pitchFamily="34" charset="0"/>
              </a:rPr>
              <a:t>either </a:t>
            </a:r>
            <a:r>
              <a:rPr lang="en-US" sz="2000" spc="-20" dirty="0">
                <a:latin typeface="Arial" panose="020B0604020202020204" pitchFamily="34" charset="0"/>
                <a:cs typeface="Arial" panose="020B0604020202020204" pitchFamily="34" charset="0"/>
              </a:rPr>
              <a:t>into </a:t>
            </a:r>
            <a:r>
              <a:rPr lang="en-US" sz="2000" spc="-10" dirty="0">
                <a:latin typeface="Arial" panose="020B0604020202020204" pitchFamily="34" charset="0"/>
                <a:cs typeface="Arial" panose="020B0604020202020204" pitchFamily="34" charset="0"/>
              </a:rPr>
              <a:t>airspace </a:t>
            </a:r>
            <a:r>
              <a:rPr lang="en-US" sz="2000" spc="-5" dirty="0">
                <a:latin typeface="Arial" panose="020B0604020202020204" pitchFamily="34" charset="0"/>
                <a:cs typeface="Arial" panose="020B0604020202020204" pitchFamily="34" charset="0"/>
              </a:rPr>
              <a:t>or </a:t>
            </a:r>
            <a:r>
              <a:rPr lang="en-US" sz="2000" spc="-20" dirty="0">
                <a:latin typeface="Arial" panose="020B0604020202020204" pitchFamily="34" charset="0"/>
                <a:cs typeface="Arial" panose="020B0604020202020204" pitchFamily="34" charset="0"/>
              </a:rPr>
              <a:t>onto </a:t>
            </a:r>
            <a:r>
              <a:rPr lang="en-US" sz="2000" spc="-10" dirty="0">
                <a:latin typeface="Arial" panose="020B0604020202020204" pitchFamily="34" charset="0"/>
                <a:cs typeface="Arial" panose="020B0604020202020204" pitchFamily="34" charset="0"/>
              </a:rPr>
              <a:t>property</a:t>
            </a:r>
            <a:r>
              <a:rPr lang="en-US" sz="2000" spc="125" dirty="0">
                <a:latin typeface="Arial" panose="020B0604020202020204" pitchFamily="34" charset="0"/>
                <a:cs typeface="Arial" panose="020B0604020202020204" pitchFamily="34" charset="0"/>
              </a:rPr>
              <a:t> </a:t>
            </a:r>
            <a:r>
              <a:rPr lang="en-US" sz="2000" spc="-5" dirty="0">
                <a:latin typeface="Arial" panose="020B0604020202020204" pitchFamily="34" charset="0"/>
                <a:cs typeface="Arial" panose="020B0604020202020204" pitchFamily="34" charset="0"/>
              </a:rPr>
              <a:t>itself</a:t>
            </a:r>
            <a:endParaRPr lang="en-US" sz="2000" dirty="0">
              <a:latin typeface="Arial" panose="020B0604020202020204" pitchFamily="34" charset="0"/>
              <a:cs typeface="Arial" panose="020B0604020202020204" pitchFamily="34" charset="0"/>
            </a:endParaRPr>
          </a:p>
          <a:p>
            <a:pPr marL="241300" indent="-228600">
              <a:spcBef>
                <a:spcPts val="600"/>
              </a:spcBef>
              <a:buClr>
                <a:srgbClr val="A9A47B"/>
              </a:buClr>
              <a:buFont typeface="Arial"/>
              <a:buChar char="•"/>
              <a:tabLst>
                <a:tab pos="241300" algn="l"/>
                <a:tab pos="241935" algn="l"/>
              </a:tabLst>
            </a:pPr>
            <a:r>
              <a:rPr lang="en-US" sz="2000" b="1" spc="-10" dirty="0" smtClean="0">
                <a:latin typeface="Arial" panose="020B0604020202020204" pitchFamily="34" charset="0"/>
                <a:cs typeface="Arial" panose="020B0604020202020204" pitchFamily="34" charset="0"/>
              </a:rPr>
              <a:t>Privacy </a:t>
            </a:r>
            <a:r>
              <a:rPr lang="en-US" sz="2000" b="1" spc="-5" dirty="0">
                <a:latin typeface="Arial" panose="020B0604020202020204" pitchFamily="34" charset="0"/>
                <a:cs typeface="Arial" panose="020B0604020202020204" pitchFamily="34" charset="0"/>
              </a:rPr>
              <a:t>and civil </a:t>
            </a:r>
            <a:r>
              <a:rPr lang="en-US" sz="2000" b="1" spc="-10" dirty="0">
                <a:latin typeface="Arial" panose="020B0604020202020204" pitchFamily="34" charset="0"/>
                <a:cs typeface="Arial" panose="020B0604020202020204" pitchFamily="34" charset="0"/>
              </a:rPr>
              <a:t>rights</a:t>
            </a:r>
            <a:r>
              <a:rPr lang="en-US" sz="2000" b="1" spc="-40" dirty="0">
                <a:latin typeface="Arial" panose="020B0604020202020204" pitchFamily="34" charset="0"/>
                <a:cs typeface="Arial" panose="020B0604020202020204" pitchFamily="34" charset="0"/>
              </a:rPr>
              <a:t> </a:t>
            </a:r>
            <a:r>
              <a:rPr lang="en-US" sz="2000" b="1" spc="-5" dirty="0">
                <a:latin typeface="Arial" panose="020B0604020202020204" pitchFamily="34" charset="0"/>
                <a:cs typeface="Arial" panose="020B0604020202020204" pitchFamily="34" charset="0"/>
              </a:rPr>
              <a:t>violations</a:t>
            </a:r>
          </a:p>
          <a:p>
            <a:pPr marL="241300" indent="-228600">
              <a:spcBef>
                <a:spcPts val="600"/>
              </a:spcBef>
              <a:buClr>
                <a:srgbClr val="A9A47B"/>
              </a:buClr>
              <a:buFont typeface="Arial"/>
              <a:buChar char="•"/>
              <a:tabLst>
                <a:tab pos="241300" algn="l"/>
                <a:tab pos="241935" algn="l"/>
              </a:tabLst>
            </a:pPr>
            <a:r>
              <a:rPr lang="en-US" sz="2000" b="1" spc="-5" dirty="0" smtClean="0">
                <a:latin typeface="Arial" panose="020B0604020202020204" pitchFamily="34" charset="0"/>
                <a:cs typeface="Arial" panose="020B0604020202020204" pitchFamily="34" charset="0"/>
              </a:rPr>
              <a:t>Cyber</a:t>
            </a:r>
            <a:r>
              <a:rPr lang="en-US" sz="2000" b="1" spc="-75" dirty="0" smtClean="0">
                <a:latin typeface="Arial" panose="020B0604020202020204" pitchFamily="34" charset="0"/>
                <a:cs typeface="Arial" panose="020B0604020202020204" pitchFamily="34" charset="0"/>
              </a:rPr>
              <a:t> </a:t>
            </a:r>
            <a:r>
              <a:rPr lang="en-US" sz="2000" b="1" spc="-10" dirty="0">
                <a:latin typeface="Arial" panose="020B0604020202020204" pitchFamily="34" charset="0"/>
                <a:cs typeface="Arial" panose="020B0604020202020204" pitchFamily="34" charset="0"/>
              </a:rPr>
              <a:t>Risks</a:t>
            </a:r>
            <a:endParaRPr lang="en-US" sz="2000" b="1" dirty="0">
              <a:latin typeface="Arial" panose="020B0604020202020204" pitchFamily="34" charset="0"/>
              <a:cs typeface="Arial" panose="020B0604020202020204" pitchFamily="34" charset="0"/>
            </a:endParaRPr>
          </a:p>
          <a:p>
            <a:pPr marL="538480" lvl="1" indent="-228600">
              <a:spcBef>
                <a:spcPts val="600"/>
              </a:spcBef>
              <a:buClr>
                <a:srgbClr val="9CBDBC"/>
              </a:buClr>
              <a:buFont typeface="Arial"/>
              <a:buChar char="•"/>
              <a:tabLst>
                <a:tab pos="538480" algn="l"/>
                <a:tab pos="539115" algn="l"/>
              </a:tabLst>
            </a:pPr>
            <a:r>
              <a:rPr lang="en-US" sz="2000" spc="-10" dirty="0">
                <a:latin typeface="Arial" panose="020B0604020202020204" pitchFamily="34" charset="0"/>
                <a:cs typeface="Arial" panose="020B0604020202020204" pitchFamily="34" charset="0"/>
              </a:rPr>
              <a:t>Breach </a:t>
            </a:r>
            <a:r>
              <a:rPr lang="en-US" sz="2000" spc="-5" dirty="0">
                <a:latin typeface="Arial" panose="020B0604020202020204" pitchFamily="34" charset="0"/>
                <a:cs typeface="Arial" panose="020B0604020202020204" pitchFamily="34" charset="0"/>
              </a:rPr>
              <a:t>of </a:t>
            </a:r>
            <a:r>
              <a:rPr lang="en-US" sz="2000" spc="-15" dirty="0">
                <a:latin typeface="Arial" panose="020B0604020202020204" pitchFamily="34" charset="0"/>
                <a:cs typeface="Arial" panose="020B0604020202020204" pitchFamily="34" charset="0"/>
              </a:rPr>
              <a:t>drone </a:t>
            </a:r>
            <a:r>
              <a:rPr lang="en-US" sz="2000" spc="-10" dirty="0">
                <a:latin typeface="Arial" panose="020B0604020202020204" pitchFamily="34" charset="0"/>
                <a:cs typeface="Arial" panose="020B0604020202020204" pitchFamily="34" charset="0"/>
              </a:rPr>
              <a:t>technology</a:t>
            </a:r>
            <a:endParaRPr lang="en-US" sz="2000" dirty="0">
              <a:latin typeface="Arial" panose="020B0604020202020204" pitchFamily="34" charset="0"/>
              <a:cs typeface="Arial" panose="020B0604020202020204" pitchFamily="34" charset="0"/>
            </a:endParaRPr>
          </a:p>
          <a:p>
            <a:pPr marL="538480" marR="5080" lvl="1" indent="-228600">
              <a:spcBef>
                <a:spcPts val="600"/>
              </a:spcBef>
              <a:buClr>
                <a:srgbClr val="9CBDBC"/>
              </a:buClr>
              <a:buFont typeface="Arial"/>
              <a:buChar char="•"/>
              <a:tabLst>
                <a:tab pos="538480" algn="l"/>
                <a:tab pos="539115" algn="l"/>
              </a:tabLst>
            </a:pPr>
            <a:r>
              <a:rPr lang="en-US" sz="2000" spc="-10" dirty="0">
                <a:latin typeface="Arial" panose="020B0604020202020204" pitchFamily="34" charset="0"/>
                <a:cs typeface="Arial" panose="020B0604020202020204" pitchFamily="34" charset="0"/>
              </a:rPr>
              <a:t>Inadequate maintenance </a:t>
            </a:r>
            <a:r>
              <a:rPr lang="en-US" sz="2000" spc="-5" dirty="0">
                <a:latin typeface="Arial" panose="020B0604020202020204" pitchFamily="34" charset="0"/>
                <a:cs typeface="Arial" panose="020B0604020202020204" pitchFamily="34" charset="0"/>
              </a:rPr>
              <a:t>and </a:t>
            </a:r>
            <a:r>
              <a:rPr lang="en-US" sz="2000" spc="-20" dirty="0">
                <a:latin typeface="Arial" panose="020B0604020202020204" pitchFamily="34" charset="0"/>
                <a:cs typeface="Arial" panose="020B0604020202020204" pitchFamily="34" charset="0"/>
              </a:rPr>
              <a:t>storage </a:t>
            </a:r>
            <a:r>
              <a:rPr lang="en-US" sz="2000" spc="-5" dirty="0">
                <a:latin typeface="Arial" panose="020B0604020202020204" pitchFamily="34" charset="0"/>
                <a:cs typeface="Arial" panose="020B0604020202020204" pitchFamily="34" charset="0"/>
              </a:rPr>
              <a:t>of </a:t>
            </a:r>
            <a:r>
              <a:rPr lang="en-US" sz="2000" spc="-10" dirty="0">
                <a:latin typeface="Arial" panose="020B0604020202020204" pitchFamily="34" charset="0"/>
                <a:cs typeface="Arial" panose="020B0604020202020204" pitchFamily="34" charset="0"/>
              </a:rPr>
              <a:t>collected </a:t>
            </a:r>
            <a:r>
              <a:rPr lang="en-US" sz="2000" spc="-15" dirty="0">
                <a:latin typeface="Arial" panose="020B0604020202020204" pitchFamily="34" charset="0"/>
                <a:cs typeface="Arial" panose="020B0604020202020204" pitchFamily="34" charset="0"/>
              </a:rPr>
              <a:t>data </a:t>
            </a:r>
            <a:r>
              <a:rPr lang="en-US" sz="2000" spc="-5" dirty="0">
                <a:latin typeface="Arial" panose="020B0604020202020204" pitchFamily="34" charset="0"/>
                <a:cs typeface="Arial" panose="020B0604020202020204" pitchFamily="34" charset="0"/>
              </a:rPr>
              <a:t>and  </a:t>
            </a:r>
            <a:r>
              <a:rPr lang="en-US" sz="2000" spc="-15" dirty="0">
                <a:latin typeface="Arial" panose="020B0604020202020204" pitchFamily="34" charset="0"/>
                <a:cs typeface="Arial" panose="020B0604020202020204" pitchFamily="34" charset="0"/>
              </a:rPr>
              <a:t>information</a:t>
            </a:r>
            <a:endParaRPr lang="en-US" sz="2000" dirty="0">
              <a:latin typeface="Arial" panose="020B0604020202020204" pitchFamily="34" charset="0"/>
              <a:cs typeface="Arial" panose="020B0604020202020204" pitchFamily="34" charset="0"/>
            </a:endParaRPr>
          </a:p>
          <a:p>
            <a:pPr marL="241300" indent="-228600">
              <a:spcBef>
                <a:spcPts val="600"/>
              </a:spcBef>
              <a:buClr>
                <a:srgbClr val="A9A47B"/>
              </a:buClr>
              <a:buFont typeface="Arial"/>
              <a:buChar char="•"/>
              <a:tabLst>
                <a:tab pos="241300" algn="l"/>
                <a:tab pos="241935" algn="l"/>
              </a:tabLst>
            </a:pPr>
            <a:r>
              <a:rPr lang="en-US" sz="2000" b="1" spc="-15" dirty="0" smtClean="0">
                <a:latin typeface="Arial" panose="020B0604020202020204" pitchFamily="34" charset="0"/>
                <a:cs typeface="Arial" panose="020B0604020202020204" pitchFamily="34" charset="0"/>
              </a:rPr>
              <a:t>Regulatory</a:t>
            </a:r>
            <a:r>
              <a:rPr lang="en-US" sz="2000" b="1" spc="-30" dirty="0" smtClean="0">
                <a:latin typeface="Arial" panose="020B0604020202020204" pitchFamily="34" charset="0"/>
                <a:cs typeface="Arial" panose="020B0604020202020204" pitchFamily="34" charset="0"/>
              </a:rPr>
              <a:t> </a:t>
            </a:r>
            <a:r>
              <a:rPr lang="en-US" sz="2000" b="1" spc="-5" dirty="0">
                <a:latin typeface="Arial" panose="020B0604020202020204" pitchFamily="34" charset="0"/>
                <a:cs typeface="Arial" panose="020B0604020202020204" pitchFamily="34" charset="0"/>
              </a:rPr>
              <a:t>violations</a:t>
            </a:r>
            <a:endParaRPr lang="en-US" sz="2000" b="1" dirty="0">
              <a:latin typeface="Arial" panose="020B0604020202020204" pitchFamily="34" charset="0"/>
              <a:cs typeface="Arial" panose="020B0604020202020204" pitchFamily="34" charset="0"/>
            </a:endParaRPr>
          </a:p>
          <a:p>
            <a:pPr marL="60960" indent="-171450">
              <a:buClr>
                <a:srgbClr val="9CBDBC"/>
              </a:buClr>
              <a:buFont typeface="Arial"/>
              <a:buChar char="•"/>
              <a:tabLst>
                <a:tab pos="403860" algn="l"/>
                <a:tab pos="404336" algn="l"/>
              </a:tabLst>
            </a:pPr>
            <a:endParaRPr dirty="0">
              <a:latin typeface="Arial" panose="020B0604020202020204" pitchFamily="34" charset="0"/>
              <a:cs typeface="Arial" panose="020B0604020202020204" pitchFamily="34" charset="0"/>
            </a:endParaRPr>
          </a:p>
        </p:txBody>
      </p:sp>
      <p:sp>
        <p:nvSpPr>
          <p:cNvPr id="5"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37</a:t>
            </a:r>
            <a:endParaRPr lang="en-US" sz="1350"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15900" y="1700423"/>
            <a:ext cx="2946400" cy="2209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624790" y="4114995"/>
            <a:ext cx="2769382" cy="2077037"/>
          </a:xfrm>
          <a:prstGeom prst="rect">
            <a:avLst/>
          </a:prstGeom>
        </p:spPr>
      </p:pic>
    </p:spTree>
    <p:extLst>
      <p:ext uri="{BB962C8B-B14F-4D97-AF65-F5344CB8AC3E}">
        <p14:creationId xmlns:p14="http://schemas.microsoft.com/office/powerpoint/2010/main" val="25261745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n-lt"/>
              </a:rPr>
              <a:t>Risk Management Considerations</a:t>
            </a:r>
          </a:p>
        </p:txBody>
      </p:sp>
      <p:sp>
        <p:nvSpPr>
          <p:cNvPr id="3" name="Content Placeholder 2"/>
          <p:cNvSpPr>
            <a:spLocks noGrp="1"/>
          </p:cNvSpPr>
          <p:nvPr>
            <p:ph idx="1"/>
          </p:nvPr>
        </p:nvSpPr>
        <p:spPr>
          <a:xfrm>
            <a:off x="762000" y="1484523"/>
            <a:ext cx="7565572" cy="5257800"/>
          </a:xfrm>
        </p:spPr>
        <p:txBody>
          <a:bodyPr vert="horz" wrap="square" lIns="68580" tIns="34290" rIns="68580" bIns="34290" numCol="1" rtlCol="0" anchor="t" anchorCtr="0" compatLnSpc="1">
            <a:prstTxWarp prst="textNoShape">
              <a:avLst/>
            </a:prstTxWarp>
            <a:normAutofit/>
          </a:bodyPr>
          <a:lstStyle/>
          <a:p>
            <a:pPr>
              <a:spcBef>
                <a:spcPts val="1350"/>
              </a:spcBef>
            </a:pPr>
            <a:r>
              <a:rPr lang="en-US" dirty="0">
                <a:latin typeface="+mn-lt"/>
                <a:cs typeface="Times New Roman"/>
              </a:rPr>
              <a:t>Establishing a Drone use policy</a:t>
            </a:r>
          </a:p>
          <a:p>
            <a:pPr>
              <a:spcBef>
                <a:spcPts val="1350"/>
              </a:spcBef>
            </a:pPr>
            <a:r>
              <a:rPr lang="en-US" dirty="0">
                <a:latin typeface="+mn-lt"/>
                <a:cs typeface="Times New Roman"/>
              </a:rPr>
              <a:t>Operator(s) experience</a:t>
            </a:r>
          </a:p>
          <a:p>
            <a:pPr>
              <a:spcBef>
                <a:spcPts val="1350"/>
              </a:spcBef>
            </a:pPr>
            <a:r>
              <a:rPr lang="en-US" dirty="0">
                <a:latin typeface="+mn-lt"/>
                <a:cs typeface="Times New Roman"/>
              </a:rPr>
              <a:t>Intended use</a:t>
            </a:r>
          </a:p>
          <a:p>
            <a:pPr>
              <a:spcBef>
                <a:spcPts val="1350"/>
              </a:spcBef>
            </a:pPr>
            <a:r>
              <a:rPr lang="en-US" dirty="0">
                <a:latin typeface="+mn-lt"/>
                <a:cs typeface="Times New Roman"/>
              </a:rPr>
              <a:t>Interaction between operator &amp; observer</a:t>
            </a:r>
          </a:p>
          <a:p>
            <a:pPr>
              <a:spcBef>
                <a:spcPts val="1350"/>
              </a:spcBef>
            </a:pPr>
            <a:r>
              <a:rPr lang="en-US" dirty="0">
                <a:latin typeface="+mn-lt"/>
                <a:cs typeface="Times New Roman"/>
              </a:rPr>
              <a:t>Weather &amp; environmental issues</a:t>
            </a:r>
          </a:p>
          <a:p>
            <a:pPr>
              <a:spcBef>
                <a:spcPts val="1350"/>
              </a:spcBef>
            </a:pPr>
            <a:r>
              <a:rPr lang="en-US" dirty="0">
                <a:latin typeface="+mn-lt"/>
                <a:cs typeface="Times New Roman"/>
              </a:rPr>
              <a:t>Video capabilities</a:t>
            </a:r>
          </a:p>
          <a:p>
            <a:pPr>
              <a:spcBef>
                <a:spcPts val="1350"/>
              </a:spcBef>
            </a:pPr>
            <a:r>
              <a:rPr lang="en-US" dirty="0">
                <a:latin typeface="+mn-lt"/>
                <a:cs typeface="Times New Roman"/>
              </a:rPr>
              <a:t>Ensuring drone airworthiness</a:t>
            </a:r>
          </a:p>
          <a:p>
            <a:pPr>
              <a:spcBef>
                <a:spcPts val="1350"/>
              </a:spcBef>
            </a:pPr>
            <a:r>
              <a:rPr lang="en-US" dirty="0">
                <a:latin typeface="+mn-lt"/>
                <a:cs typeface="Times New Roman"/>
              </a:rPr>
              <a:t>Pre-flight and/or post-flight checks</a:t>
            </a:r>
          </a:p>
          <a:p>
            <a:pPr>
              <a:spcBef>
                <a:spcPts val="1350"/>
              </a:spcBef>
            </a:pPr>
            <a:r>
              <a:rPr lang="en-US" dirty="0">
                <a:latin typeface="+mn-lt"/>
                <a:cs typeface="Times New Roman"/>
              </a:rPr>
              <a:t>Drone maintenance </a:t>
            </a:r>
          </a:p>
          <a:p>
            <a:endParaRPr lang="en-US" dirty="0"/>
          </a:p>
        </p:txBody>
      </p:sp>
      <p:sp>
        <p:nvSpPr>
          <p:cNvPr id="4"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38</a:t>
            </a:r>
            <a:endParaRPr lang="en-US" sz="1350" dirty="0"/>
          </a:p>
        </p:txBody>
      </p:sp>
    </p:spTree>
    <p:extLst>
      <p:ext uri="{BB962C8B-B14F-4D97-AF65-F5344CB8AC3E}">
        <p14:creationId xmlns:p14="http://schemas.microsoft.com/office/powerpoint/2010/main" val="201115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429000" y="1343887"/>
            <a:ext cx="5410200" cy="5257800"/>
          </a:xfrm>
        </p:spPr>
        <p:txBody>
          <a:bodyPr/>
          <a:lstStyle/>
          <a:p>
            <a:pPr marL="0" indent="0">
              <a:buNone/>
            </a:pPr>
            <a:r>
              <a:rPr lang="en-US" sz="2000" dirty="0">
                <a:latin typeface="+mn-lt"/>
              </a:rPr>
              <a:t>Government entities or organizations (e.g. law enforcement agencies, public universities, state governments, local municipalities) have 2 options for flying </a:t>
            </a:r>
            <a:r>
              <a:rPr lang="en-US" sz="2000" dirty="0" err="1">
                <a:latin typeface="+mn-lt"/>
              </a:rPr>
              <a:t>UAS</a:t>
            </a:r>
            <a:r>
              <a:rPr lang="en-US" sz="2000" dirty="0" smtClean="0">
                <a:latin typeface="+mn-lt"/>
              </a:rPr>
              <a:t>:</a:t>
            </a:r>
          </a:p>
          <a:p>
            <a:pPr marL="457200" indent="-457200">
              <a:buFont typeface="+mj-lt"/>
              <a:buAutoNum type="arabicPeriod"/>
            </a:pPr>
            <a:r>
              <a:rPr lang="en-US" sz="2000" dirty="0" smtClean="0">
                <a:latin typeface="+mn-lt"/>
              </a:rPr>
              <a:t>Fly </a:t>
            </a:r>
            <a:r>
              <a:rPr lang="en-US" sz="2000" dirty="0">
                <a:latin typeface="+mn-lt"/>
              </a:rPr>
              <a:t>under the small UAS rule – follow all rules under 14 CFR part 107, including aircraft and pilot requirements</a:t>
            </a:r>
          </a:p>
          <a:p>
            <a:pPr marL="0" indent="0">
              <a:buNone/>
            </a:pPr>
            <a:r>
              <a:rPr lang="en-US" sz="2000" dirty="0" smtClean="0">
                <a:latin typeface="+mn-lt"/>
              </a:rPr>
              <a:t>		</a:t>
            </a:r>
            <a:r>
              <a:rPr lang="en-US" sz="2000" b="1" i="1" dirty="0" smtClean="0">
                <a:latin typeface="+mn-lt"/>
              </a:rPr>
              <a:t>-OR-</a:t>
            </a:r>
            <a:endParaRPr lang="en-US" sz="2000" b="1" i="1" dirty="0">
              <a:latin typeface="+mn-lt"/>
            </a:endParaRPr>
          </a:p>
          <a:p>
            <a:pPr marL="457200" indent="-457200">
              <a:buFont typeface="+mj-lt"/>
              <a:buAutoNum type="arabicPeriod" startAt="2"/>
            </a:pPr>
            <a:r>
              <a:rPr lang="en-US" sz="2000" dirty="0">
                <a:latin typeface="+mn-lt"/>
              </a:rPr>
              <a:t>Obtain a blanket public Certificate of Waiver or Authorization (COA) – permits nationwide flights in Class G airspace at or below 400 feet, self-certification of the </a:t>
            </a:r>
            <a:r>
              <a:rPr lang="en-US" sz="2000" dirty="0" err="1">
                <a:latin typeface="+mn-lt"/>
              </a:rPr>
              <a:t>UAS</a:t>
            </a:r>
            <a:r>
              <a:rPr lang="en-US" sz="2000" dirty="0">
                <a:latin typeface="+mn-lt"/>
              </a:rPr>
              <a:t> pilot, and the option to obtain emergency </a:t>
            </a:r>
            <a:r>
              <a:rPr lang="en-US" sz="2000" dirty="0" err="1">
                <a:latin typeface="+mn-lt"/>
              </a:rPr>
              <a:t>COAs</a:t>
            </a:r>
            <a:r>
              <a:rPr lang="en-US" sz="2000" dirty="0">
                <a:latin typeface="+mn-lt"/>
              </a:rPr>
              <a:t> (e-</a:t>
            </a:r>
            <a:r>
              <a:rPr lang="en-US" sz="2000" dirty="0" err="1">
                <a:latin typeface="+mn-lt"/>
              </a:rPr>
              <a:t>COAs</a:t>
            </a:r>
            <a:r>
              <a:rPr lang="en-US" sz="2000" dirty="0">
                <a:latin typeface="+mn-lt"/>
              </a:rPr>
              <a:t>) under special circumstances</a:t>
            </a:r>
          </a:p>
        </p:txBody>
      </p:sp>
      <p:sp>
        <p:nvSpPr>
          <p:cNvPr id="3" name="Title 2"/>
          <p:cNvSpPr>
            <a:spLocks noGrp="1"/>
          </p:cNvSpPr>
          <p:nvPr>
            <p:ph type="title"/>
          </p:nvPr>
        </p:nvSpPr>
        <p:spPr>
          <a:xfrm>
            <a:off x="228600" y="349250"/>
            <a:ext cx="8229600" cy="846138"/>
          </a:xfrm>
        </p:spPr>
        <p:txBody>
          <a:bodyPr/>
          <a:lstStyle/>
          <a:p>
            <a:r>
              <a:rPr lang="en-US" dirty="0" err="1" smtClean="0"/>
              <a:t>UAS</a:t>
            </a:r>
            <a:r>
              <a:rPr lang="en-US" dirty="0" smtClean="0"/>
              <a:t> Rules for Government </a:t>
            </a:r>
            <a:r>
              <a:rPr lang="en-US" dirty="0"/>
              <a:t>Entities</a:t>
            </a:r>
          </a:p>
        </p:txBody>
      </p:sp>
      <p:sp>
        <p:nvSpPr>
          <p:cNvPr id="4"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39</a:t>
            </a:r>
            <a:endParaRPr lang="en-US" sz="1350" dirty="0"/>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10025" t="933" r="9691" b="-933"/>
          <a:stretch/>
        </p:blipFill>
        <p:spPr>
          <a:xfrm>
            <a:off x="226764" y="2743200"/>
            <a:ext cx="3200400" cy="3505200"/>
          </a:xfrm>
          <a:prstGeom prst="rect">
            <a:avLst/>
          </a:prstGeom>
        </p:spPr>
      </p:pic>
    </p:spTree>
    <p:extLst>
      <p:ext uri="{BB962C8B-B14F-4D97-AF65-F5344CB8AC3E}">
        <p14:creationId xmlns:p14="http://schemas.microsoft.com/office/powerpoint/2010/main" val="4175232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124200"/>
            <a:ext cx="8775700" cy="1066800"/>
          </a:xfrm>
        </p:spPr>
        <p:txBody>
          <a:bodyPr/>
          <a:lstStyle/>
          <a:p>
            <a:r>
              <a:rPr lang="en-US" sz="3800" dirty="0" smtClean="0"/>
              <a:t>Property/Casualty Industry Performance</a:t>
            </a:r>
            <a:endParaRPr lang="en-US" sz="3800" dirty="0"/>
          </a:p>
        </p:txBody>
      </p:sp>
    </p:spTree>
    <p:extLst>
      <p:ext uri="{BB962C8B-B14F-4D97-AF65-F5344CB8AC3E}">
        <p14:creationId xmlns:p14="http://schemas.microsoft.com/office/powerpoint/2010/main" val="28080101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57200" y="2569752"/>
            <a:ext cx="3562924" cy="2459448"/>
          </a:xfrm>
          <a:prstGeom prst="rect">
            <a:avLst/>
          </a:prstGeom>
        </p:spPr>
      </p:pic>
      <p:sp>
        <p:nvSpPr>
          <p:cNvPr id="5" name="Title 4"/>
          <p:cNvSpPr>
            <a:spLocks noGrp="1"/>
          </p:cNvSpPr>
          <p:nvPr>
            <p:ph type="title"/>
          </p:nvPr>
        </p:nvSpPr>
        <p:spPr/>
        <p:txBody>
          <a:bodyPr/>
          <a:lstStyle/>
          <a:p>
            <a:r>
              <a:rPr lang="en-US" sz="2000" b="1" i="1" dirty="0" smtClean="0"/>
              <a:t>Evolving:</a:t>
            </a:r>
            <a:r>
              <a:rPr lang="en-US" sz="3200" b="1" dirty="0" smtClean="0"/>
              <a:t> </a:t>
            </a:r>
            <a:r>
              <a:rPr lang="en-US" dirty="0" smtClean="0"/>
              <a:t>Autonomous Vehicles</a:t>
            </a:r>
            <a:br>
              <a:rPr lang="en-US" dirty="0" smtClean="0"/>
            </a:br>
            <a:r>
              <a:rPr lang="en-US" dirty="0"/>
              <a:t/>
            </a:r>
            <a:br>
              <a:rPr lang="en-US" dirty="0"/>
            </a:br>
            <a:r>
              <a:rPr lang="en-US" dirty="0" smtClean="0"/>
              <a:t/>
            </a:r>
            <a:br>
              <a:rPr lang="en-US" dirty="0" smtClean="0"/>
            </a:br>
            <a:r>
              <a:rPr lang="en-US" sz="2800" b="1" dirty="0" smtClean="0">
                <a:solidFill>
                  <a:schemeClr val="tx1"/>
                </a:solidFill>
              </a:rPr>
              <a:t>Looking At The Future</a:t>
            </a:r>
            <a:endParaRPr lang="en-US" sz="2800" b="1" dirty="0"/>
          </a:p>
        </p:txBody>
      </p:sp>
      <p:sp>
        <p:nvSpPr>
          <p:cNvPr id="8" name="Content Placeholder 7"/>
          <p:cNvSpPr>
            <a:spLocks noGrp="1"/>
          </p:cNvSpPr>
          <p:nvPr>
            <p:ph sz="quarter" idx="4294967295"/>
          </p:nvPr>
        </p:nvSpPr>
        <p:spPr>
          <a:xfrm>
            <a:off x="4572000" y="1524000"/>
            <a:ext cx="4267200" cy="3177364"/>
          </a:xfrm>
          <a:prstGeom prst="rect">
            <a:avLst/>
          </a:prstGeom>
        </p:spPr>
        <p:txBody>
          <a:bodyPr>
            <a:noAutofit/>
          </a:bodyPr>
          <a:lstStyle/>
          <a:p>
            <a:pPr marL="0" indent="0">
              <a:spcBef>
                <a:spcPts val="0"/>
              </a:spcBef>
              <a:buNone/>
            </a:pPr>
            <a:r>
              <a:rPr lang="en-US" sz="2000" dirty="0" smtClean="0">
                <a:latin typeface="+mn-lt"/>
              </a:rPr>
              <a:t>Market expecting massive growth as a result of Autonomous Vehicles ($81B projected opportunity – between now and 2025).</a:t>
            </a:r>
          </a:p>
          <a:p>
            <a:pPr marL="0" indent="0">
              <a:spcBef>
                <a:spcPts val="0"/>
              </a:spcBef>
              <a:buNone/>
            </a:pPr>
            <a:endParaRPr lang="en-US" sz="2000" dirty="0" smtClean="0">
              <a:latin typeface="+mn-lt"/>
            </a:endParaRPr>
          </a:p>
          <a:p>
            <a:pPr marL="0" indent="0">
              <a:spcBef>
                <a:spcPts val="0"/>
              </a:spcBef>
              <a:buNone/>
            </a:pPr>
            <a:r>
              <a:rPr lang="en-US" sz="2000" dirty="0" smtClean="0">
                <a:latin typeface="+mn-lt"/>
              </a:rPr>
              <a:t>Long Term Outlook – decline in premium as auto becomes a better risk. </a:t>
            </a:r>
          </a:p>
          <a:p>
            <a:pPr marL="457200" lvl="1" indent="0">
              <a:buNone/>
            </a:pPr>
            <a:r>
              <a:rPr lang="en-US" sz="2000" dirty="0" smtClean="0">
                <a:latin typeface="+mn-lt"/>
              </a:rPr>
              <a:t>Safer Conditions = reduced accidents</a:t>
            </a:r>
          </a:p>
          <a:p>
            <a:pPr marL="457200" lvl="1" indent="0">
              <a:buNone/>
            </a:pPr>
            <a:r>
              <a:rPr lang="en-US" sz="2000" dirty="0" smtClean="0">
                <a:latin typeface="+mn-lt"/>
              </a:rPr>
              <a:t>Policy to Support Manufacturers </a:t>
            </a:r>
          </a:p>
        </p:txBody>
      </p:sp>
      <p:sp>
        <p:nvSpPr>
          <p:cNvPr id="9" name="Rectangle 8"/>
          <p:cNvSpPr/>
          <p:nvPr/>
        </p:nvSpPr>
        <p:spPr>
          <a:xfrm>
            <a:off x="201807" y="5682330"/>
            <a:ext cx="8868747" cy="1061829"/>
          </a:xfrm>
          <a:prstGeom prst="rect">
            <a:avLst/>
          </a:prstGeom>
        </p:spPr>
        <p:txBody>
          <a:bodyPr wrap="square">
            <a:spAutoFit/>
          </a:bodyPr>
          <a:lstStyle/>
          <a:p>
            <a:pPr algn="ctr"/>
            <a:r>
              <a:rPr lang="en-US" sz="1350" dirty="0"/>
              <a:t>“Autonomous-vehicle technology will drive a significant shift in risk from human error to malicious third party, software, hardware and infrastructure risk,” said Chen Liu, co-author of the report and a research assistant at Stevens Institute of Technology. “Understanding and proactively responding to this anticipated enterprise transformation is imperative.”</a:t>
            </a:r>
          </a:p>
          <a:p>
            <a:pPr algn="ctr"/>
            <a:r>
              <a:rPr lang="en-US" sz="900" dirty="0"/>
              <a:t>Insurance Journal – May 19, 2017</a:t>
            </a:r>
          </a:p>
        </p:txBody>
      </p:sp>
      <p:sp>
        <p:nvSpPr>
          <p:cNvPr id="6"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40</a:t>
            </a:r>
            <a:endParaRPr lang="en-US" sz="1350" dirty="0"/>
          </a:p>
        </p:txBody>
      </p:sp>
    </p:spTree>
    <p:extLst>
      <p:ext uri="{BB962C8B-B14F-4D97-AF65-F5344CB8AC3E}">
        <p14:creationId xmlns:p14="http://schemas.microsoft.com/office/powerpoint/2010/main" val="1597562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546" y="2044383"/>
            <a:ext cx="8684054" cy="3146611"/>
          </a:xfrm>
        </p:spPr>
        <p:txBody>
          <a:bodyPr>
            <a:noAutofit/>
          </a:bodyPr>
          <a:lstStyle/>
          <a:p>
            <a:pPr>
              <a:spcBef>
                <a:spcPts val="1800"/>
              </a:spcBef>
            </a:pPr>
            <a:r>
              <a:rPr lang="en-US" sz="1800" dirty="0"/>
              <a:t>Shift in liability: </a:t>
            </a:r>
            <a:r>
              <a:rPr lang="en-US" sz="1800" dirty="0" smtClean="0"/>
              <a:t>Operator                      </a:t>
            </a:r>
            <a:r>
              <a:rPr lang="en-US" sz="1800" dirty="0"/>
              <a:t>Manufacturer of Self-Driving Technology</a:t>
            </a:r>
          </a:p>
          <a:p>
            <a:pPr>
              <a:spcBef>
                <a:spcPts val="1800"/>
              </a:spcBef>
            </a:pPr>
            <a:r>
              <a:rPr lang="en-US" sz="1800" dirty="0"/>
              <a:t>What level of automation was in play during accident? </a:t>
            </a:r>
          </a:p>
          <a:p>
            <a:pPr>
              <a:spcBef>
                <a:spcPts val="1800"/>
              </a:spcBef>
            </a:pPr>
            <a:r>
              <a:rPr lang="en-US" sz="1800" dirty="0"/>
              <a:t>Public liability aside: </a:t>
            </a:r>
          </a:p>
          <a:p>
            <a:pPr lvl="1">
              <a:spcBef>
                <a:spcPts val="600"/>
              </a:spcBef>
            </a:pPr>
            <a:r>
              <a:rPr lang="en-US" sz="1800" dirty="0"/>
              <a:t>Costly suits (i.e. defense)</a:t>
            </a:r>
          </a:p>
          <a:p>
            <a:pPr lvl="1">
              <a:spcBef>
                <a:spcPts val="600"/>
              </a:spcBef>
            </a:pPr>
            <a:r>
              <a:rPr lang="en-US" sz="1800" dirty="0"/>
              <a:t>Reputational damage </a:t>
            </a:r>
          </a:p>
          <a:p>
            <a:pPr>
              <a:spcBef>
                <a:spcPts val="1800"/>
              </a:spcBef>
            </a:pPr>
            <a:r>
              <a:rPr lang="en-US" sz="1800" dirty="0"/>
              <a:t>Coverage needed for Emerging Risk</a:t>
            </a:r>
          </a:p>
          <a:p>
            <a:pPr lvl="1">
              <a:spcBef>
                <a:spcPts val="600"/>
              </a:spcBef>
            </a:pPr>
            <a:r>
              <a:rPr lang="en-US" sz="1800" dirty="0"/>
              <a:t>Product Liability (Incl. Software/Hardware)</a:t>
            </a:r>
          </a:p>
          <a:p>
            <a:pPr lvl="1">
              <a:spcBef>
                <a:spcPts val="600"/>
              </a:spcBef>
            </a:pPr>
            <a:r>
              <a:rPr lang="en-US" sz="1800" dirty="0"/>
              <a:t>Cyber Liability </a:t>
            </a:r>
          </a:p>
          <a:p>
            <a:pPr lvl="1">
              <a:spcBef>
                <a:spcPts val="600"/>
              </a:spcBef>
            </a:pPr>
            <a:r>
              <a:rPr lang="en-US" sz="1800" dirty="0"/>
              <a:t>Public Infrastructure</a:t>
            </a:r>
          </a:p>
        </p:txBody>
      </p:sp>
      <p:sp>
        <p:nvSpPr>
          <p:cNvPr id="2" name="Title 1"/>
          <p:cNvSpPr>
            <a:spLocks noGrp="1"/>
          </p:cNvSpPr>
          <p:nvPr>
            <p:ph type="title"/>
          </p:nvPr>
        </p:nvSpPr>
        <p:spPr>
          <a:xfrm>
            <a:off x="120690" y="1000846"/>
            <a:ext cx="7053542" cy="1050398"/>
          </a:xfrm>
        </p:spPr>
        <p:txBody>
          <a:bodyPr/>
          <a:lstStyle/>
          <a:p>
            <a:r>
              <a:rPr lang="en-US" dirty="0" smtClean="0"/>
              <a:t>MITIGATING RISK </a:t>
            </a:r>
            <a:endParaRPr lang="en-US" dirty="0"/>
          </a:p>
        </p:txBody>
      </p:sp>
      <p:sp>
        <p:nvSpPr>
          <p:cNvPr id="4" name="Right Arrow 3"/>
          <p:cNvSpPr/>
          <p:nvPr/>
        </p:nvSpPr>
        <p:spPr>
          <a:xfrm>
            <a:off x="3412451" y="2044383"/>
            <a:ext cx="1012877" cy="38686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028" name="Picture 4" descr="Image result for images car manufactur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3276600"/>
            <a:ext cx="3352800" cy="224971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07546" y="1447800"/>
            <a:ext cx="7541054" cy="461665"/>
          </a:xfrm>
          <a:prstGeom prst="rect">
            <a:avLst/>
          </a:prstGeom>
          <a:noFill/>
        </p:spPr>
        <p:txBody>
          <a:bodyPr wrap="square" rtlCol="0">
            <a:spAutoFit/>
          </a:bodyPr>
          <a:lstStyle/>
          <a:p>
            <a:r>
              <a:rPr lang="en-US" sz="2400" dirty="0" smtClean="0"/>
              <a:t>Mitigating Risk</a:t>
            </a:r>
            <a:endParaRPr lang="en-US" sz="2400" dirty="0"/>
          </a:p>
        </p:txBody>
      </p:sp>
      <p:sp>
        <p:nvSpPr>
          <p:cNvPr id="7" name="Slide Number Placeholder 8"/>
          <p:cNvSpPr txBox="1">
            <a:spLocks/>
          </p:cNvSpPr>
          <p:nvPr/>
        </p:nvSpPr>
        <p:spPr>
          <a:xfrm>
            <a:off x="8670275" y="6400800"/>
            <a:ext cx="397525" cy="34152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dirty="0" smtClean="0"/>
              <a:t>41</a:t>
            </a:r>
            <a:endParaRPr lang="en-US" sz="1350" dirty="0"/>
          </a:p>
        </p:txBody>
      </p:sp>
      <p:sp>
        <p:nvSpPr>
          <p:cNvPr id="5" name="TextBox 4"/>
          <p:cNvSpPr txBox="1"/>
          <p:nvPr/>
        </p:nvSpPr>
        <p:spPr>
          <a:xfrm>
            <a:off x="120690" y="281153"/>
            <a:ext cx="7575510" cy="584775"/>
          </a:xfrm>
          <a:prstGeom prst="rect">
            <a:avLst/>
          </a:prstGeom>
          <a:noFill/>
        </p:spPr>
        <p:txBody>
          <a:bodyPr wrap="square" rtlCol="0">
            <a:spAutoFit/>
          </a:bodyPr>
          <a:lstStyle/>
          <a:p>
            <a:r>
              <a:rPr lang="en-US" sz="2000" b="1" i="1" dirty="0">
                <a:solidFill>
                  <a:schemeClr val="bg1"/>
                </a:solidFill>
              </a:rPr>
              <a:t>Evolving </a:t>
            </a:r>
            <a:r>
              <a:rPr lang="en-US" sz="3000" dirty="0" smtClean="0">
                <a:solidFill>
                  <a:schemeClr val="bg1"/>
                </a:solidFill>
              </a:rPr>
              <a:t>Autonomous Vehicles (continued</a:t>
            </a:r>
            <a:r>
              <a:rPr lang="en-US" sz="3200" dirty="0" smtClean="0">
                <a:solidFill>
                  <a:schemeClr val="bg1"/>
                </a:solidFill>
              </a:rPr>
              <a:t>)</a:t>
            </a:r>
            <a:endParaRPr lang="en-US" sz="3200" dirty="0">
              <a:solidFill>
                <a:schemeClr val="bg1"/>
              </a:solidFill>
            </a:endParaRPr>
          </a:p>
        </p:txBody>
      </p:sp>
    </p:spTree>
    <p:extLst>
      <p:ext uri="{BB962C8B-B14F-4D97-AF65-F5344CB8AC3E}">
        <p14:creationId xmlns:p14="http://schemas.microsoft.com/office/powerpoint/2010/main" val="3682024844"/>
      </p:ext>
    </p:extLst>
  </p:cSld>
  <p:clrMapOvr>
    <a:overrideClrMapping bg1="lt1" tx1="dk1" bg2="lt2" tx2="dk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0"/>
            <a:ext cx="8077200" cy="1195388"/>
          </a:xfrm>
        </p:spPr>
        <p:txBody>
          <a:bodyPr/>
          <a:lstStyle/>
          <a:p>
            <a:r>
              <a:rPr lang="en-US" altLang="en-US" sz="2000" b="1" i="1" dirty="0" smtClean="0"/>
              <a:t>EXPANDING</a:t>
            </a:r>
            <a:r>
              <a:rPr lang="en-US" altLang="en-US" sz="2000" b="1" dirty="0" smtClean="0"/>
              <a:t>:</a:t>
            </a:r>
            <a:r>
              <a:rPr lang="en-US" altLang="en-US" dirty="0" smtClean="0"/>
              <a:t> Employee </a:t>
            </a:r>
            <a:r>
              <a:rPr lang="en-US" altLang="en-US" dirty="0"/>
              <a:t>Theft; </a:t>
            </a:r>
            <a:r>
              <a:rPr lang="en-US" altLang="en-US" dirty="0" smtClean="0"/>
              <a:t/>
            </a:r>
            <a:br>
              <a:rPr lang="en-US" altLang="en-US" dirty="0" smtClean="0"/>
            </a:br>
            <a:r>
              <a:rPr lang="en-US" altLang="en-US" dirty="0" smtClean="0"/>
              <a:t>	</a:t>
            </a:r>
            <a:r>
              <a:rPr lang="en-US" altLang="en-US" i="1" dirty="0" smtClean="0"/>
              <a:t>Let’s </a:t>
            </a:r>
            <a:r>
              <a:rPr lang="en-US" altLang="en-US" i="1" dirty="0"/>
              <a:t>Do the Numbers</a:t>
            </a:r>
            <a:endParaRPr lang="en-US" dirty="0"/>
          </a:p>
        </p:txBody>
      </p:sp>
      <p:pic>
        <p:nvPicPr>
          <p:cNvPr id="4" name="Picture 3"/>
          <p:cNvPicPr>
            <a:picLocks noChangeAspect="1"/>
          </p:cNvPicPr>
          <p:nvPr/>
        </p:nvPicPr>
        <p:blipFill>
          <a:blip r:embed="rId3"/>
          <a:stretch>
            <a:fillRect/>
          </a:stretch>
        </p:blipFill>
        <p:spPr>
          <a:xfrm>
            <a:off x="152400" y="1295400"/>
            <a:ext cx="8763000" cy="5410201"/>
          </a:xfrm>
          <a:prstGeom prst="rect">
            <a:avLst/>
          </a:prstGeom>
        </p:spPr>
      </p:pic>
      <p:sp>
        <p:nvSpPr>
          <p:cNvPr id="5" name="TextBox 4"/>
          <p:cNvSpPr txBox="1"/>
          <p:nvPr/>
        </p:nvSpPr>
        <p:spPr>
          <a:xfrm>
            <a:off x="8610601" y="6488935"/>
            <a:ext cx="390180" cy="246221"/>
          </a:xfrm>
          <a:prstGeom prst="rect">
            <a:avLst/>
          </a:prstGeom>
          <a:noFill/>
        </p:spPr>
        <p:txBody>
          <a:bodyPr wrap="square" rtlCol="0">
            <a:spAutoFit/>
          </a:bodyPr>
          <a:lstStyle/>
          <a:p>
            <a:r>
              <a:rPr lang="en-US" sz="1000" dirty="0" smtClean="0"/>
              <a:t>42</a:t>
            </a:r>
            <a:endParaRPr lang="en-US" sz="1000" dirty="0"/>
          </a:p>
        </p:txBody>
      </p:sp>
    </p:spTree>
    <p:extLst>
      <p:ext uri="{BB962C8B-B14F-4D97-AF65-F5344CB8AC3E}">
        <p14:creationId xmlns:p14="http://schemas.microsoft.com/office/powerpoint/2010/main" val="102966795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750" y="1753791"/>
            <a:ext cx="6400800" cy="4018359"/>
          </a:xfrm>
          <a:prstGeom prst="rect">
            <a:avLst/>
          </a:prstGeom>
        </p:spPr>
        <p:txBody>
          <a:bodyPr/>
          <a:lstStyle/>
          <a:p>
            <a:pPr marL="0" indent="0">
              <a:buNone/>
            </a:pPr>
            <a:endParaRPr lang="en-US" dirty="0" smtClean="0"/>
          </a:p>
          <a:p>
            <a:pPr marL="0" indent="0">
              <a:buNone/>
            </a:pPr>
            <a:endParaRPr lang="en-US" sz="800" dirty="0"/>
          </a:p>
        </p:txBody>
      </p:sp>
      <p:sp>
        <p:nvSpPr>
          <p:cNvPr id="6" name="Slide Number Placeholder 5"/>
          <p:cNvSpPr>
            <a:spLocks noGrp="1"/>
          </p:cNvSpPr>
          <p:nvPr>
            <p:ph type="sldNum" sz="quarter" idx="4294967295"/>
          </p:nvPr>
        </p:nvSpPr>
        <p:spPr>
          <a:xfrm>
            <a:off x="8617948" y="6324600"/>
            <a:ext cx="373652" cy="342900"/>
          </a:xfrm>
          <a:prstGeom prst="rect">
            <a:avLst/>
          </a:prstGeom>
        </p:spPr>
        <p:txBody>
          <a:bodyPr/>
          <a:lstStyle/>
          <a:p>
            <a:r>
              <a:rPr lang="en-US" sz="1350" dirty="0" smtClean="0"/>
              <a:t>43</a:t>
            </a:r>
            <a:endParaRPr lang="en-US" sz="1350" dirty="0"/>
          </a:p>
        </p:txBody>
      </p:sp>
      <p:sp>
        <p:nvSpPr>
          <p:cNvPr id="4" name="TextBox 3"/>
          <p:cNvSpPr txBox="1"/>
          <p:nvPr/>
        </p:nvSpPr>
        <p:spPr>
          <a:xfrm>
            <a:off x="4208281" y="2590800"/>
            <a:ext cx="4572000" cy="4478149"/>
          </a:xfrm>
          <a:prstGeom prst="rect">
            <a:avLst/>
          </a:prstGeom>
          <a:noFill/>
        </p:spPr>
        <p:txBody>
          <a:bodyPr wrap="square" rtlCol="0">
            <a:spAutoFit/>
          </a:bodyPr>
          <a:lstStyle/>
          <a:p>
            <a:r>
              <a:rPr lang="en-US" dirty="0" smtClean="0"/>
              <a:t>Notwithstanding </a:t>
            </a:r>
            <a:r>
              <a:rPr lang="en-US" dirty="0"/>
              <a:t>the above requirement that the loss of “funds results directly from a “fraudulent instruction,” we will also pay for the loss of “funds” resulting from your receipt of a fraudulent phone call or email from a purported vendor, which advises you that the vendor’s bank account information has been changed and you suffer a loss of “funds,” because you issued a payment or payments to this fraudulent bank account, based upon your confirmation controls, you believed the fraudulent instruction to change the vendor’s bank account information to be valid.</a:t>
            </a:r>
          </a:p>
          <a:p>
            <a:endParaRPr lang="en-US" sz="1500" dirty="0"/>
          </a:p>
        </p:txBody>
      </p:sp>
      <p:pic>
        <p:nvPicPr>
          <p:cNvPr id="8" name="Picture Placeholder 12"/>
          <p:cNvPicPr>
            <a:picLocks noChangeAspect="1"/>
          </p:cNvPicPr>
          <p:nvPr/>
        </p:nvPicPr>
        <p:blipFill>
          <a:blip r:embed="rId3">
            <a:extLst>
              <a:ext uri="{28A0092B-C50C-407E-A947-70E740481C1C}">
                <a14:useLocalDpi xmlns:a14="http://schemas.microsoft.com/office/drawing/2010/main" val="0"/>
              </a:ext>
            </a:extLst>
          </a:blip>
          <a:srcRect l="1858" r="1858"/>
          <a:stretch>
            <a:fillRect/>
          </a:stretch>
        </p:blipFill>
        <p:spPr>
          <a:xfrm>
            <a:off x="280877" y="2677121"/>
            <a:ext cx="3589090" cy="3274746"/>
          </a:xfrm>
          <a:prstGeom prst="roundRect">
            <a:avLst>
              <a:gd name="adj" fmla="val 1858"/>
            </a:avLst>
          </a:prstGeom>
        </p:spPr>
      </p:pic>
      <p:sp>
        <p:nvSpPr>
          <p:cNvPr id="5" name="TextBox 4"/>
          <p:cNvSpPr txBox="1"/>
          <p:nvPr/>
        </p:nvSpPr>
        <p:spPr>
          <a:xfrm>
            <a:off x="228600" y="1295400"/>
            <a:ext cx="7959362" cy="923330"/>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We will also pay for loss of “funds” resulting directly from a “fraudulent instruction” directing a financial institution to transfer, pay or deliver “funds” from your “transfer account”.</a:t>
            </a:r>
          </a:p>
        </p:txBody>
      </p:sp>
      <p:sp>
        <p:nvSpPr>
          <p:cNvPr id="9" name="Title 8"/>
          <p:cNvSpPr>
            <a:spLocks noGrp="1"/>
          </p:cNvSpPr>
          <p:nvPr>
            <p:ph type="title"/>
          </p:nvPr>
        </p:nvSpPr>
        <p:spPr>
          <a:xfrm>
            <a:off x="228600" y="251837"/>
            <a:ext cx="8077200" cy="846138"/>
          </a:xfrm>
        </p:spPr>
        <p:txBody>
          <a:bodyPr/>
          <a:lstStyle/>
          <a:p>
            <a:r>
              <a:rPr lang="en-US" altLang="en-US" sz="2000" b="1" i="1" dirty="0"/>
              <a:t>EXPANDING</a:t>
            </a:r>
            <a:r>
              <a:rPr lang="en-US" altLang="en-US" sz="2000" b="1" dirty="0"/>
              <a:t>: </a:t>
            </a:r>
            <a:r>
              <a:rPr lang="en-US" dirty="0" smtClean="0"/>
              <a:t>Impersonation </a:t>
            </a:r>
            <a:r>
              <a:rPr lang="en-US" dirty="0"/>
              <a:t>Fraud Coverage</a:t>
            </a:r>
            <a:r>
              <a:rPr lang="en-US" sz="3200" dirty="0"/>
              <a:t/>
            </a:r>
            <a:br>
              <a:rPr lang="en-US" sz="3200" dirty="0"/>
            </a:br>
            <a:endParaRPr lang="en-US" dirty="0"/>
          </a:p>
        </p:txBody>
      </p:sp>
    </p:spTree>
    <p:extLst>
      <p:ext uri="{BB962C8B-B14F-4D97-AF65-F5344CB8AC3E}">
        <p14:creationId xmlns:p14="http://schemas.microsoft.com/office/powerpoint/2010/main" val="1805630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Toward the Future</a:t>
            </a:r>
            <a:endParaRPr lang="en-US" dirty="0"/>
          </a:p>
        </p:txBody>
      </p:sp>
    </p:spTree>
    <p:extLst>
      <p:ext uri="{BB962C8B-B14F-4D97-AF65-F5344CB8AC3E}">
        <p14:creationId xmlns:p14="http://schemas.microsoft.com/office/powerpoint/2010/main" val="9364534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114800" y="1523999"/>
            <a:ext cx="4833936" cy="5334001"/>
          </a:xfrm>
        </p:spPr>
        <p:txBody>
          <a:bodyPr>
            <a:noAutofit/>
          </a:bodyPr>
          <a:lstStyle/>
          <a:p>
            <a:pPr marL="0" indent="0">
              <a:buNone/>
            </a:pPr>
            <a:r>
              <a:rPr lang="en-US" sz="2000" dirty="0" smtClean="0"/>
              <a:t>Looking </a:t>
            </a:r>
            <a:r>
              <a:rPr lang="en-US" sz="2000" dirty="0"/>
              <a:t>ahead, expectations are that property rates will firm. </a:t>
            </a:r>
            <a:r>
              <a:rPr lang="en-US" sz="2000" dirty="0" smtClean="0"/>
              <a:t>It’s </a:t>
            </a:r>
            <a:r>
              <a:rPr lang="en-US" sz="2000" dirty="0"/>
              <a:t>too early to tell how the market will react to the recent natural disasters, but buyers of property insurance should budget conservatively.  We could see </a:t>
            </a:r>
            <a:r>
              <a:rPr lang="en-US" sz="2000" b="1" i="1" dirty="0"/>
              <a:t>rate increases in the 5%-10% </a:t>
            </a:r>
            <a:r>
              <a:rPr lang="en-US" sz="2000" dirty="0"/>
              <a:t>range and bigger increases for insureds with losses.  </a:t>
            </a:r>
          </a:p>
          <a:p>
            <a:pPr marL="0" indent="0">
              <a:buNone/>
            </a:pPr>
            <a:endParaRPr lang="en-US" sz="2000" dirty="0"/>
          </a:p>
          <a:p>
            <a:pPr marL="0" indent="0">
              <a:buNone/>
            </a:pPr>
            <a:r>
              <a:rPr lang="en-US" sz="2000" dirty="0" smtClean="0"/>
              <a:t>Some </a:t>
            </a:r>
            <a:r>
              <a:rPr lang="en-US" sz="2000" dirty="0"/>
              <a:t>casualty lines of coverage may see modest decreases, while others such as law enforcement liability, commercial automobile liability and employment practices liability (EPL) may see price increases</a:t>
            </a:r>
            <a:r>
              <a:rPr lang="en-US" sz="2000" dirty="0" smtClean="0"/>
              <a:t>.</a:t>
            </a:r>
            <a:endParaRPr lang="en-US" sz="2000" dirty="0"/>
          </a:p>
        </p:txBody>
      </p:sp>
      <p:sp>
        <p:nvSpPr>
          <p:cNvPr id="2" name="Title 1"/>
          <p:cNvSpPr>
            <a:spLocks noGrp="1"/>
          </p:cNvSpPr>
          <p:nvPr>
            <p:ph type="title"/>
          </p:nvPr>
        </p:nvSpPr>
        <p:spPr>
          <a:xfrm>
            <a:off x="381000" y="228600"/>
            <a:ext cx="8077200" cy="846138"/>
          </a:xfrm>
        </p:spPr>
        <p:txBody>
          <a:bodyPr/>
          <a:lstStyle/>
          <a:p>
            <a:r>
              <a:rPr lang="en-US" dirty="0" smtClean="0">
                <a:latin typeface="+mj-lt"/>
              </a:rPr>
              <a:t>Looking Ahead </a:t>
            </a:r>
            <a:endParaRPr lang="en-US" dirty="0">
              <a:latin typeface="+mj-lt"/>
            </a:endParaRPr>
          </a:p>
        </p:txBody>
      </p:sp>
      <p:sp>
        <p:nvSpPr>
          <p:cNvPr id="6" name="Rectangle 110"/>
          <p:cNvSpPr txBox="1">
            <a:spLocks noGrp="1" noChangeArrowheads="1"/>
          </p:cNvSpPr>
          <p:nvPr/>
        </p:nvSpPr>
        <p:spPr bwMode="auto">
          <a:xfrm>
            <a:off x="8686800" y="6553200"/>
            <a:ext cx="1857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r>
              <a:rPr lang="en-US" altLang="en-US" sz="1050" dirty="0" smtClean="0">
                <a:latin typeface="Arial" charset="0"/>
              </a:rPr>
              <a:t>45</a:t>
            </a:r>
            <a:endParaRPr lang="en-US" altLang="en-US" sz="1050" dirty="0">
              <a:latin typeface="Arial"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228600" y="2057400"/>
            <a:ext cx="3697995" cy="3442864"/>
          </a:xfrm>
          <a:prstGeom prst="rect">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10025" t="933" r="9691" b="-933"/>
          <a:stretch/>
        </p:blipFill>
        <p:spPr>
          <a:xfrm>
            <a:off x="10896600" y="4218541"/>
            <a:ext cx="3596555" cy="3325446"/>
          </a:xfrm>
          <a:prstGeom prst="rect">
            <a:avLst/>
          </a:prstGeom>
        </p:spPr>
      </p:pic>
    </p:spTree>
    <p:extLst>
      <p:ext uri="{BB962C8B-B14F-4D97-AF65-F5344CB8AC3E}">
        <p14:creationId xmlns:p14="http://schemas.microsoft.com/office/powerpoint/2010/main" val="14732826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990600" y="5410200"/>
            <a:ext cx="3810000" cy="1066798"/>
          </a:xfrm>
          <a:prstGeom prst="rect">
            <a:avLst/>
          </a:prstGeom>
        </p:spPr>
        <p:txBody>
          <a:bodyPr vert="horz" lIns="91440" tIns="45720" rIns="91440" bIns="45720" rtlCol="0" anchor="t">
            <a:noAutofit/>
          </a:bodyPr>
          <a:lstStyle>
            <a:lvl1pPr algn="l" defTabSz="914400" rtl="0" eaLnBrk="1" latinLnBrk="0" hangingPunct="1">
              <a:spcBef>
                <a:spcPct val="0"/>
              </a:spcBef>
              <a:buNone/>
              <a:defRPr sz="2400" kern="1200">
                <a:solidFill>
                  <a:schemeClr val="bg2">
                    <a:lumMod val="25000"/>
                  </a:schemeClr>
                </a:solidFill>
                <a:latin typeface="Arial" pitchFamily="34" charset="0"/>
                <a:ea typeface="+mj-ea"/>
                <a:cs typeface="Arial" pitchFamily="34" charset="0"/>
              </a:defRPr>
            </a:lvl1pPr>
          </a:lstStyle>
          <a:p>
            <a:r>
              <a:rPr lang="en-US" sz="4800" i="1" dirty="0" smtClean="0">
                <a:solidFill>
                  <a:schemeClr val="tx1"/>
                </a:solidFill>
                <a:latin typeface="+mj-lt"/>
              </a:rPr>
              <a:t>Questions?</a:t>
            </a:r>
            <a:endParaRPr lang="en-US" sz="4800" i="1" dirty="0">
              <a:solidFill>
                <a:schemeClr val="tx1"/>
              </a:solidFill>
              <a:latin typeface="+mj-lt"/>
            </a:endParaRPr>
          </a:p>
        </p:txBody>
      </p:sp>
      <p:sp>
        <p:nvSpPr>
          <p:cNvPr id="5" name="TextBox 4"/>
          <p:cNvSpPr txBox="1"/>
          <p:nvPr/>
        </p:nvSpPr>
        <p:spPr>
          <a:xfrm>
            <a:off x="76200" y="907027"/>
            <a:ext cx="4495800" cy="3416320"/>
          </a:xfrm>
          <a:prstGeom prst="rect">
            <a:avLst/>
          </a:prstGeom>
          <a:noFill/>
        </p:spPr>
        <p:txBody>
          <a:bodyPr wrap="square" rtlCol="0">
            <a:spAutoFit/>
          </a:bodyPr>
          <a:lstStyle/>
          <a:p>
            <a:pPr>
              <a:lnSpc>
                <a:spcPct val="150000"/>
              </a:lnSpc>
              <a:spcBef>
                <a:spcPts val="1200"/>
              </a:spcBef>
            </a:pPr>
            <a:r>
              <a:rPr lang="en-US" sz="3600" b="1" dirty="0" smtClean="0">
                <a:solidFill>
                  <a:schemeClr val="bg1"/>
                </a:solidFill>
              </a:rPr>
              <a:t>STATE OF THE     	INSURANCE 		MARKET 			2018</a:t>
            </a:r>
            <a:endParaRPr lang="en-US" sz="1400" b="1" dirty="0">
              <a:solidFill>
                <a:schemeClr val="bg1"/>
              </a:solidFill>
            </a:endParaRPr>
          </a:p>
        </p:txBody>
      </p:sp>
      <p:sp>
        <p:nvSpPr>
          <p:cNvPr id="2" name="TextBox 1"/>
          <p:cNvSpPr txBox="1"/>
          <p:nvPr/>
        </p:nvSpPr>
        <p:spPr>
          <a:xfrm>
            <a:off x="762000" y="3839580"/>
            <a:ext cx="4572000" cy="830997"/>
          </a:xfrm>
          <a:prstGeom prst="rect">
            <a:avLst/>
          </a:prstGeom>
          <a:noFill/>
        </p:spPr>
        <p:txBody>
          <a:bodyPr wrap="square" rtlCol="0">
            <a:spAutoFit/>
          </a:bodyPr>
          <a:lstStyle/>
          <a:p>
            <a:endParaRPr lang="en-US" sz="1000" b="1" dirty="0">
              <a:solidFill>
                <a:schemeClr val="bg1"/>
              </a:solidFill>
            </a:endParaRPr>
          </a:p>
          <a:p>
            <a:endParaRPr lang="en-US" sz="1000" b="1" dirty="0">
              <a:solidFill>
                <a:schemeClr val="bg1"/>
              </a:solidFill>
            </a:endParaRPr>
          </a:p>
          <a:p>
            <a:r>
              <a:rPr lang="en-US" sz="1400" b="1" i="1" dirty="0">
                <a:solidFill>
                  <a:schemeClr val="bg1"/>
                </a:solidFill>
              </a:rPr>
              <a:t>(THIS INFORATION HAS BEEN CONSOLIDATED FROM VARIOUS INDUSTRY SOURCES)</a:t>
            </a:r>
          </a:p>
        </p:txBody>
      </p:sp>
      <p:sp>
        <p:nvSpPr>
          <p:cNvPr id="3" name="TextBox 2"/>
          <p:cNvSpPr txBox="1"/>
          <p:nvPr/>
        </p:nvSpPr>
        <p:spPr>
          <a:xfrm>
            <a:off x="4953000" y="2079486"/>
            <a:ext cx="4114800" cy="1538883"/>
          </a:xfrm>
          <a:prstGeom prst="rect">
            <a:avLst/>
          </a:prstGeom>
          <a:noFill/>
        </p:spPr>
        <p:txBody>
          <a:bodyPr wrap="square" rtlCol="0">
            <a:spAutoFit/>
          </a:bodyPr>
          <a:lstStyle/>
          <a:p>
            <a:r>
              <a:rPr lang="en-US" sz="2000" i="1" dirty="0" smtClean="0"/>
              <a:t>Please contact us if you would like a copy of this presentation.</a:t>
            </a:r>
          </a:p>
          <a:p>
            <a:endParaRPr lang="en-US" b="1" i="1" dirty="0"/>
          </a:p>
          <a:p>
            <a:r>
              <a:rPr lang="en-US" b="1" dirty="0"/>
              <a:t>	</a:t>
            </a:r>
          </a:p>
          <a:p>
            <a:endParaRPr lang="en-US" dirty="0"/>
          </a:p>
        </p:txBody>
      </p:sp>
      <p:sp>
        <p:nvSpPr>
          <p:cNvPr id="7" name="TextBox 6"/>
          <p:cNvSpPr txBox="1"/>
          <p:nvPr/>
        </p:nvSpPr>
        <p:spPr>
          <a:xfrm>
            <a:off x="4267200" y="1371600"/>
            <a:ext cx="4343400" cy="707886"/>
          </a:xfrm>
          <a:prstGeom prst="rect">
            <a:avLst/>
          </a:prstGeom>
          <a:noFill/>
        </p:spPr>
        <p:txBody>
          <a:bodyPr wrap="square" rtlCol="0">
            <a:spAutoFit/>
          </a:bodyPr>
          <a:lstStyle/>
          <a:p>
            <a:r>
              <a:rPr lang="en-US" sz="4000" b="1" i="1" dirty="0" smtClean="0"/>
              <a:t>Thank You</a:t>
            </a:r>
            <a:endParaRPr lang="en-US" sz="4000" b="1" dirty="0"/>
          </a:p>
        </p:txBody>
      </p:sp>
    </p:spTree>
    <p:extLst>
      <p:ext uri="{BB962C8B-B14F-4D97-AF65-F5344CB8AC3E}">
        <p14:creationId xmlns:p14="http://schemas.microsoft.com/office/powerpoint/2010/main" val="32863391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001000" cy="4800600"/>
          </a:xfrm>
        </p:spPr>
        <p:txBody>
          <a:bodyPr>
            <a:normAutofit/>
          </a:bodyPr>
          <a:lstStyle/>
          <a:p>
            <a:pPr marL="173038" indent="0" algn="just">
              <a:spcBef>
                <a:spcPts val="2400"/>
              </a:spcBef>
              <a:buNone/>
            </a:pPr>
            <a:r>
              <a:rPr lang="en-US" sz="2000" dirty="0" smtClean="0"/>
              <a:t>Commercial insurance </a:t>
            </a:r>
            <a:r>
              <a:rPr lang="en-US" sz="2000" dirty="0"/>
              <a:t>prices </a:t>
            </a:r>
            <a:r>
              <a:rPr lang="en-US" sz="2000" dirty="0" smtClean="0"/>
              <a:t>were again nearly flat during </a:t>
            </a:r>
            <a:r>
              <a:rPr lang="en-US" sz="2000" dirty="0"/>
              <a:t>the </a:t>
            </a:r>
            <a:r>
              <a:rPr lang="en-US" sz="2000" dirty="0" smtClean="0"/>
              <a:t>second </a:t>
            </a:r>
            <a:r>
              <a:rPr lang="en-US" sz="2000" dirty="0"/>
              <a:t>quarter of </a:t>
            </a:r>
            <a:r>
              <a:rPr lang="en-US" sz="2000" dirty="0" smtClean="0"/>
              <a:t>2017, </a:t>
            </a:r>
            <a:r>
              <a:rPr lang="en-US" sz="2000" dirty="0"/>
              <a:t>according to </a:t>
            </a:r>
            <a:r>
              <a:rPr lang="en-US" sz="2000" dirty="0" smtClean="0"/>
              <a:t>Willis Towers </a:t>
            </a:r>
            <a:r>
              <a:rPr lang="en-US" sz="2000" dirty="0"/>
              <a:t>Watson's most recent Commercial Lines Insurance Pricing Survey (CLIPS) </a:t>
            </a:r>
            <a:r>
              <a:rPr lang="en-US" sz="2000" dirty="0" smtClean="0"/>
              <a:t>data.</a:t>
            </a:r>
          </a:p>
          <a:p>
            <a:pPr marL="173038" indent="0" algn="just">
              <a:spcBef>
                <a:spcPts val="2400"/>
              </a:spcBef>
              <a:buNone/>
            </a:pPr>
            <a:r>
              <a:rPr lang="en-US" sz="2000" dirty="0" smtClean="0"/>
              <a:t>Three lines -- Workers </a:t>
            </a:r>
            <a:r>
              <a:rPr lang="en-US" sz="2000" dirty="0"/>
              <a:t>C</a:t>
            </a:r>
            <a:r>
              <a:rPr lang="en-US" sz="2000" dirty="0" smtClean="0"/>
              <a:t>ompensation, Property, Directors &amp; Officers Liability -- indicated </a:t>
            </a:r>
            <a:r>
              <a:rPr lang="en-US" sz="2000" dirty="0"/>
              <a:t>modest price </a:t>
            </a:r>
            <a:r>
              <a:rPr lang="en-US" sz="2000" b="1" i="1" dirty="0" smtClean="0"/>
              <a:t>decreases</a:t>
            </a:r>
            <a:r>
              <a:rPr lang="en-US" sz="2000" dirty="0" smtClean="0"/>
              <a:t>. </a:t>
            </a:r>
          </a:p>
          <a:p>
            <a:pPr marL="173038" indent="0" algn="just">
              <a:spcBef>
                <a:spcPts val="2400"/>
              </a:spcBef>
              <a:buNone/>
            </a:pPr>
            <a:r>
              <a:rPr lang="en-US" sz="2000" dirty="0" smtClean="0"/>
              <a:t>The outlier in this year’s results continues to be </a:t>
            </a:r>
            <a:r>
              <a:rPr lang="en-US" sz="2000" dirty="0"/>
              <a:t>C</a:t>
            </a:r>
            <a:r>
              <a:rPr lang="en-US" sz="2000" dirty="0" smtClean="0"/>
              <a:t>ommercial Auto Liability, where </a:t>
            </a:r>
            <a:r>
              <a:rPr lang="en-US" sz="2000" dirty="0"/>
              <a:t>meaningful price </a:t>
            </a:r>
            <a:r>
              <a:rPr lang="en-US" sz="2000" b="1" i="1" dirty="0" smtClean="0"/>
              <a:t>increases</a:t>
            </a:r>
            <a:r>
              <a:rPr lang="en-US" sz="2000" dirty="0" smtClean="0"/>
              <a:t> are </a:t>
            </a:r>
            <a:r>
              <a:rPr lang="en-US" sz="2000" dirty="0"/>
              <a:t>again reported and appear to be accelerating somewhat</a:t>
            </a:r>
            <a:r>
              <a:rPr lang="en-US" sz="2000" dirty="0" smtClean="0"/>
              <a:t>. </a:t>
            </a:r>
          </a:p>
          <a:p>
            <a:pPr marL="173038" indent="0" algn="just">
              <a:spcBef>
                <a:spcPts val="2400"/>
              </a:spcBef>
              <a:buNone/>
            </a:pPr>
            <a:r>
              <a:rPr lang="en-US" sz="2000" dirty="0" smtClean="0"/>
              <a:t>Price changes for </a:t>
            </a:r>
            <a:r>
              <a:rPr lang="en-US" sz="2000" dirty="0"/>
              <a:t>most other </a:t>
            </a:r>
            <a:r>
              <a:rPr lang="en-US" sz="2000" dirty="0" smtClean="0"/>
              <a:t>lines fell in </a:t>
            </a:r>
            <a:r>
              <a:rPr lang="en-US" sz="2000" dirty="0"/>
              <a:t>the low single </a:t>
            </a:r>
            <a:r>
              <a:rPr lang="en-US" sz="2000" dirty="0" smtClean="0"/>
              <a:t>digits, but these trends may quickly change for all lines of coverage, especially Property if more large loss events occur before the end of this year.</a:t>
            </a:r>
            <a:endParaRPr lang="en-US" sz="2000" dirty="0"/>
          </a:p>
          <a:p>
            <a:pPr marL="514350" lvl="1" indent="-342900">
              <a:spcBef>
                <a:spcPts val="2400"/>
              </a:spcBef>
              <a:buFont typeface="Arial" panose="020B0604020202020204" pitchFamily="34" charset="0"/>
              <a:buChar char="•"/>
            </a:pPr>
            <a:endParaRPr lang="en-US" sz="1800" dirty="0" smtClean="0">
              <a:solidFill>
                <a:srgbClr val="FF0000"/>
              </a:solidFill>
            </a:endParaRPr>
          </a:p>
          <a:p>
            <a:pPr marL="514350" lvl="1" indent="-342900">
              <a:spcBef>
                <a:spcPts val="0"/>
              </a:spcBef>
              <a:buFont typeface="Arial" panose="020B0604020202020204" pitchFamily="34" charset="0"/>
              <a:buChar char="•"/>
            </a:pPr>
            <a:endParaRPr lang="en-US" sz="1900" dirty="0" smtClean="0"/>
          </a:p>
        </p:txBody>
      </p:sp>
      <p:sp>
        <p:nvSpPr>
          <p:cNvPr id="2" name="Title 1"/>
          <p:cNvSpPr>
            <a:spLocks noGrp="1"/>
          </p:cNvSpPr>
          <p:nvPr>
            <p:ph type="title"/>
          </p:nvPr>
        </p:nvSpPr>
        <p:spPr>
          <a:xfrm>
            <a:off x="246580" y="0"/>
            <a:ext cx="7144820" cy="838200"/>
          </a:xfrm>
        </p:spPr>
        <p:txBody>
          <a:bodyPr>
            <a:noAutofit/>
          </a:bodyPr>
          <a:lstStyle/>
          <a:p>
            <a:r>
              <a:rPr lang="en-US" dirty="0" smtClean="0"/>
              <a:t>Commercial Insurance Prices in the U.S. Remain Flat </a:t>
            </a:r>
            <a:r>
              <a:rPr lang="en-US" dirty="0"/>
              <a:t>D</a:t>
            </a:r>
            <a:r>
              <a:rPr lang="en-US" dirty="0" smtClean="0"/>
              <a:t>uring the Second Quarter</a:t>
            </a:r>
            <a:endParaRPr lang="en-US" dirty="0"/>
          </a:p>
        </p:txBody>
      </p:sp>
      <p:sp>
        <p:nvSpPr>
          <p:cNvPr id="5" name="TextBox 4"/>
          <p:cNvSpPr txBox="1"/>
          <p:nvPr/>
        </p:nvSpPr>
        <p:spPr>
          <a:xfrm>
            <a:off x="609600" y="6096000"/>
            <a:ext cx="5334000" cy="422275"/>
          </a:xfrm>
          <a:prstGeom prst="rect">
            <a:avLst/>
          </a:prstGeom>
        </p:spPr>
        <p:txBody>
          <a:bodyPr vert="horz" wrap="square" lIns="0" tIns="0" rIns="0" bIns="0" rtlCol="0" anchor="ctr">
            <a:normAutofit/>
          </a:bodyPr>
          <a:lstStyle/>
          <a:p>
            <a:r>
              <a:rPr lang="en-US" sz="1200" dirty="0" smtClean="0">
                <a:solidFill>
                  <a:schemeClr val="tx1">
                    <a:lumMod val="50000"/>
                    <a:lumOff val="50000"/>
                  </a:schemeClr>
                </a:solidFill>
              </a:rPr>
              <a:t>Source: Willis Towers Watson Commercial Lines Insurance Pricing Survey</a:t>
            </a:r>
          </a:p>
        </p:txBody>
      </p:sp>
      <p:sp>
        <p:nvSpPr>
          <p:cNvPr id="6" name="Rectangle 110"/>
          <p:cNvSpPr txBox="1">
            <a:spLocks noGrp="1" noChangeArrowheads="1"/>
          </p:cNvSpPr>
          <p:nvPr/>
        </p:nvSpPr>
        <p:spPr bwMode="auto">
          <a:xfrm>
            <a:off x="8839200" y="6664325"/>
            <a:ext cx="109537"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fld id="{A6CFCDF4-A63C-4E71-B126-0EDF5BD96F0B}" type="slidenum">
              <a:rPr lang="en-US" altLang="en-US" sz="1050">
                <a:latin typeface="Arial" charset="0"/>
              </a:rPr>
              <a:pPr algn="ctr">
                <a:lnSpc>
                  <a:spcPct val="85000"/>
                </a:lnSpc>
                <a:buFontTx/>
                <a:buNone/>
              </a:pPr>
              <a:t>5</a:t>
            </a:fld>
            <a:endParaRPr lang="en-US" altLang="en-US" sz="1050" dirty="0">
              <a:latin typeface="Arial" charset="0"/>
            </a:endParaRPr>
          </a:p>
        </p:txBody>
      </p:sp>
    </p:spTree>
    <p:extLst>
      <p:ext uri="{BB962C8B-B14F-4D97-AF65-F5344CB8AC3E}">
        <p14:creationId xmlns:p14="http://schemas.microsoft.com/office/powerpoint/2010/main" val="40222363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52400"/>
            <a:ext cx="8077200" cy="846138"/>
          </a:xfrm>
        </p:spPr>
        <p:txBody>
          <a:bodyPr/>
          <a:lstStyle/>
          <a:p>
            <a:r>
              <a:rPr lang="en-US" dirty="0"/>
              <a:t>P/C Industry Net Income After </a:t>
            </a:r>
            <a:r>
              <a:rPr lang="en-US" dirty="0" smtClean="0"/>
              <a:t>Taxes*, </a:t>
            </a:r>
            <a:br>
              <a:rPr lang="en-US" dirty="0" smtClean="0"/>
            </a:br>
            <a:r>
              <a:rPr lang="en-US" b="1" i="1" dirty="0"/>
              <a:t>1</a:t>
            </a:r>
            <a:r>
              <a:rPr lang="en-US" b="1" i="1" dirty="0" smtClean="0"/>
              <a:t>st</a:t>
            </a:r>
            <a:r>
              <a:rPr lang="en-US" dirty="0" smtClean="0"/>
              <a:t> Quarters of Each Year, 2007-2017</a:t>
            </a:r>
            <a:endParaRPr lang="en-US" dirty="0"/>
          </a:p>
        </p:txBody>
      </p:sp>
      <p:sp>
        <p:nvSpPr>
          <p:cNvPr id="8" name="TextBox 7"/>
          <p:cNvSpPr txBox="1"/>
          <p:nvPr/>
        </p:nvSpPr>
        <p:spPr>
          <a:xfrm>
            <a:off x="292100" y="1143785"/>
            <a:ext cx="1211385" cy="424732"/>
          </a:xfrm>
          <a:prstGeom prst="rect">
            <a:avLst/>
          </a:prstGeom>
          <a:noFill/>
        </p:spPr>
        <p:txBody>
          <a:bodyPr wrap="square" rtlCol="0" anchor="ctr" anchorCtr="0">
            <a:spAutoFit/>
          </a:bodyPr>
          <a:lstStyle/>
          <a:p>
            <a:pPr>
              <a:lnSpc>
                <a:spcPct val="90000"/>
              </a:lnSpc>
              <a:spcBef>
                <a:spcPts val="1200"/>
              </a:spcBef>
              <a:buClr>
                <a:srgbClr val="337DBE"/>
              </a:buClr>
              <a:buSzPct val="77000"/>
            </a:pPr>
            <a:r>
              <a:rPr lang="en-US" sz="1200" b="1" dirty="0"/>
              <a:t>$ Billions, 2017 dollars</a:t>
            </a:r>
          </a:p>
        </p:txBody>
      </p:sp>
      <p:graphicFrame>
        <p:nvGraphicFramePr>
          <p:cNvPr id="9" name="Chart 8"/>
          <p:cNvGraphicFramePr/>
          <p:nvPr>
            <p:extLst>
              <p:ext uri="{D42A27DB-BD31-4B8C-83A1-F6EECF244321}">
                <p14:modId xmlns:p14="http://schemas.microsoft.com/office/powerpoint/2010/main" val="769270348"/>
              </p:ext>
            </p:extLst>
          </p:nvPr>
        </p:nvGraphicFramePr>
        <p:xfrm>
          <a:off x="292100" y="1533515"/>
          <a:ext cx="8165548" cy="446260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5"/>
          <p:cNvSpPr txBox="1">
            <a:spLocks/>
          </p:cNvSpPr>
          <p:nvPr/>
        </p:nvSpPr>
        <p:spPr>
          <a:xfrm>
            <a:off x="776688" y="5996118"/>
            <a:ext cx="7680960" cy="415018"/>
          </a:xfrm>
          <a:prstGeom prst="rect">
            <a:avLst/>
          </a:prstGeom>
        </p:spPr>
        <p:txBody>
          <a:bodyPr/>
          <a:lstStyle>
            <a:lvl1pPr marL="342900" indent="-342900" algn="l" rtl="0" eaLnBrk="0" fontAlgn="base" hangingPunct="0">
              <a:spcBef>
                <a:spcPct val="20000"/>
              </a:spcBef>
              <a:spcAft>
                <a:spcPct val="0"/>
              </a:spcAft>
              <a:buClr>
                <a:schemeClr val="tx1"/>
              </a:buClr>
              <a:buFont typeface="Wingdings" pitchFamily="2" charset="2"/>
              <a:buChar char="§"/>
              <a:defRPr sz="2900">
                <a:solidFill>
                  <a:schemeClr val="tx1"/>
                </a:solidFill>
                <a:latin typeface="+mj-lt"/>
                <a:ea typeface="+mn-ea"/>
                <a:cs typeface="+mn-cs"/>
              </a:defRPr>
            </a:lvl1pPr>
            <a:lvl2pPr marL="742950" indent="-285750" algn="l" rtl="0" eaLnBrk="0" fontAlgn="base" hangingPunct="0">
              <a:spcBef>
                <a:spcPct val="20000"/>
              </a:spcBef>
              <a:spcAft>
                <a:spcPct val="0"/>
              </a:spcAft>
              <a:buClr>
                <a:schemeClr val="tx1"/>
              </a:buClr>
              <a:buFont typeface="Wingdings" pitchFamily="2" charset="2"/>
              <a:buChar char="§"/>
              <a:defRPr sz="2500">
                <a:solidFill>
                  <a:schemeClr val="tx1"/>
                </a:solidFill>
                <a:latin typeface="+mj-lt"/>
              </a:defRPr>
            </a:lvl2pPr>
            <a:lvl3pPr marL="1143000" indent="-228600" algn="l" rtl="0" eaLnBrk="0" fontAlgn="base" hangingPunct="0">
              <a:spcBef>
                <a:spcPct val="20000"/>
              </a:spcBef>
              <a:spcAft>
                <a:spcPct val="0"/>
              </a:spcAft>
              <a:buClr>
                <a:schemeClr val="tx1"/>
              </a:buClr>
              <a:buFont typeface="Wingdings" pitchFamily="2" charset="2"/>
              <a:buChar char="§"/>
              <a:defRPr sz="2200">
                <a:solidFill>
                  <a:schemeClr val="tx1"/>
                </a:solidFill>
                <a:latin typeface="+mj-lt"/>
              </a:defRPr>
            </a:lvl3pPr>
            <a:lvl4pPr marL="16002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4pPr>
            <a:lvl5pPr marL="2057400" indent="-228600" algn="l" rtl="0" eaLnBrk="0" fontAlgn="base" hangingPunct="0">
              <a:spcBef>
                <a:spcPct val="20000"/>
              </a:spcBef>
              <a:spcAft>
                <a:spcPct val="0"/>
              </a:spcAft>
              <a:buClr>
                <a:schemeClr val="tx1"/>
              </a:buClr>
              <a:buFont typeface="Wingdings" pitchFamily="2" charset="2"/>
              <a:buChar char="§"/>
              <a:defRPr sz="2000">
                <a:solidFill>
                  <a:schemeClr val="tx1"/>
                </a:solidFill>
                <a:latin typeface="+mj-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a:lstStyle>
          <a:p>
            <a:endParaRPr lang="en-US" sz="900" kern="0" dirty="0" smtClean="0"/>
          </a:p>
          <a:p>
            <a:endParaRPr lang="en-US" sz="1100" kern="0" dirty="0" smtClean="0"/>
          </a:p>
          <a:p>
            <a:r>
              <a:rPr lang="en-US" sz="1100" kern="0" dirty="0" smtClean="0"/>
              <a:t>*adjusted for inflation using the </a:t>
            </a:r>
            <a:r>
              <a:rPr lang="en-US" sz="1100" kern="0" dirty="0" err="1" smtClean="0"/>
              <a:t>BLS</a:t>
            </a:r>
            <a:r>
              <a:rPr lang="en-US" sz="1100" kern="0" dirty="0" smtClean="0"/>
              <a:t> CPI calculator, to 2016 dollars</a:t>
            </a:r>
            <a:br>
              <a:rPr lang="en-US" sz="1100" kern="0" dirty="0" smtClean="0"/>
            </a:br>
            <a:r>
              <a:rPr lang="en-US" sz="1100" kern="0" dirty="0" smtClean="0"/>
              <a:t>Sources: A.M. Best; ISO, a Verisk Analytics company; Insurance Information Institute.</a:t>
            </a:r>
            <a:endParaRPr lang="en-US" sz="1100" kern="0" dirty="0"/>
          </a:p>
        </p:txBody>
      </p:sp>
      <p:sp>
        <p:nvSpPr>
          <p:cNvPr id="11" name="Text Placeholder 4"/>
          <p:cNvSpPr txBox="1">
            <a:spLocks/>
          </p:cNvSpPr>
          <p:nvPr/>
        </p:nvSpPr>
        <p:spPr bwMode="gray">
          <a:xfrm>
            <a:off x="658920" y="5848900"/>
            <a:ext cx="7601160" cy="562236"/>
          </a:xfrm>
          <a:prstGeom prst="snip1Rect">
            <a:avLst>
              <a:gd name="adj" fmla="val 0"/>
            </a:avLst>
          </a:prstGeom>
          <a:solidFill>
            <a:schemeClr val="accent2"/>
          </a:solidFill>
          <a:ln w="28575" cap="flat" cmpd="sng" algn="ctr">
            <a:noFill/>
            <a:prstDash val="solid"/>
            <a:miter lim="800000"/>
            <a:headEnd type="none" w="med" len="med"/>
            <a:tailEnd type="none" w="med" len="med"/>
          </a:ln>
          <a:effectLst/>
        </p:spPr>
        <p:txBody>
          <a:bodyPr vert="horz" wrap="square" lIns="91429" tIns="45715" rIns="91429" bIns="91440" numCol="1" rtlCol="0" anchor="ctr" anchorCtr="0" compatLnSpc="1">
            <a:prstTxWarp prst="textNoShape">
              <a:avLst/>
            </a:prstTxWarp>
            <a:noAutofit/>
          </a:bodyPr>
          <a:lstStyle>
            <a:defPPr>
              <a:defRPr lang="en-US"/>
            </a:defPPr>
            <a:lvl1pPr indent="0" algn="ctr" fontAlgn="base">
              <a:lnSpc>
                <a:spcPct val="90000"/>
              </a:lnSpc>
              <a:spcBef>
                <a:spcPts val="0"/>
              </a:spcBef>
              <a:spcAft>
                <a:spcPct val="0"/>
              </a:spcAft>
              <a:buClr>
                <a:schemeClr val="accent2"/>
              </a:buClr>
              <a:buSzPct val="90000"/>
              <a:buNone/>
              <a:defRPr kumimoji="0" sz="2000" b="1" i="0" u="none" strike="noStrike" cap="none" normalizeH="0" baseline="0">
                <a:ln>
                  <a:noFill/>
                </a:ln>
                <a:solidFill>
                  <a:schemeClr val="bg1"/>
                </a:solidFill>
                <a:effectLst/>
                <a:latin typeface="+mj-lt"/>
              </a:defRPr>
            </a:lvl1pPr>
            <a:lvl2pPr indent="0">
              <a:buNone/>
              <a:defRPr sz="2000" b="1"/>
            </a:lvl2pPr>
            <a:lvl3pPr indent="0">
              <a:buNone/>
              <a:defRPr b="1"/>
            </a:lvl3pPr>
            <a:lvl4pPr indent="0">
              <a:buNone/>
              <a:defRPr sz="1600" b="1"/>
            </a:lvl4pPr>
            <a:lvl5pPr indent="0">
              <a:buNone/>
              <a:defRPr sz="1600" b="1"/>
            </a:lvl5pPr>
            <a:lvl6pPr indent="0">
              <a:buNone/>
              <a:defRPr sz="1600" b="1"/>
            </a:lvl6pPr>
            <a:lvl7pPr indent="0">
              <a:buNone/>
              <a:defRPr sz="1600" b="1"/>
            </a:lvl7pPr>
            <a:lvl8pPr indent="0">
              <a:buNone/>
              <a:defRPr sz="1600" b="1"/>
            </a:lvl8pPr>
            <a:lvl9pPr indent="0">
              <a:buNone/>
              <a:defRPr sz="1600" b="1"/>
            </a:lvl9pPr>
          </a:lstStyle>
          <a:p>
            <a:r>
              <a:rPr lang="en-US" sz="1800" dirty="0">
                <a:cs typeface="Arial" charset="0"/>
              </a:rPr>
              <a:t>In the first quarters of the year, net income varied.</a:t>
            </a:r>
            <a:br>
              <a:rPr lang="en-US" sz="1800" dirty="0">
                <a:cs typeface="Arial" charset="0"/>
              </a:rPr>
            </a:br>
            <a:r>
              <a:rPr lang="en-US" sz="1800" dirty="0">
                <a:cs typeface="Arial" charset="0"/>
              </a:rPr>
              <a:t>2017 was the second-lowest profit in the last 11 years.</a:t>
            </a:r>
            <a:endParaRPr lang="en-US" sz="1800" dirty="0"/>
          </a:p>
        </p:txBody>
      </p:sp>
      <p:sp>
        <p:nvSpPr>
          <p:cNvPr id="12" name="AutoShape 8"/>
          <p:cNvSpPr>
            <a:spLocks noChangeArrowheads="1"/>
          </p:cNvSpPr>
          <p:nvPr/>
        </p:nvSpPr>
        <p:spPr bwMode="blackWhite">
          <a:xfrm>
            <a:off x="5562600" y="1803399"/>
            <a:ext cx="762000" cy="352137"/>
          </a:xfrm>
          <a:prstGeom prst="wedgeRectCallout">
            <a:avLst>
              <a:gd name="adj1" fmla="val 9340"/>
              <a:gd name="adj2" fmla="val 3117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200" b="1" dirty="0" smtClean="0">
                <a:solidFill>
                  <a:srgbClr val="FFFFFF"/>
                </a:solidFill>
                <a:latin typeface="Arial" charset="0"/>
                <a:cs typeface="Arial" charset="0"/>
              </a:rPr>
              <a:t>$55.5 B</a:t>
            </a:r>
            <a:endParaRPr lang="en-US" sz="1200" b="1" dirty="0">
              <a:solidFill>
                <a:srgbClr val="FFFFFF"/>
              </a:solidFill>
              <a:latin typeface="Arial" charset="0"/>
              <a:cs typeface="Arial" charset="0"/>
            </a:endParaRPr>
          </a:p>
        </p:txBody>
      </p:sp>
      <p:sp>
        <p:nvSpPr>
          <p:cNvPr id="13" name="AutoShape 8"/>
          <p:cNvSpPr>
            <a:spLocks noChangeArrowheads="1"/>
          </p:cNvSpPr>
          <p:nvPr/>
        </p:nvSpPr>
        <p:spPr bwMode="blackWhite">
          <a:xfrm>
            <a:off x="6934200" y="1948646"/>
            <a:ext cx="762000" cy="337354"/>
          </a:xfrm>
          <a:prstGeom prst="wedgeRectCallout">
            <a:avLst>
              <a:gd name="adj1" fmla="val 9340"/>
              <a:gd name="adj2" fmla="val 3117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200" b="1" dirty="0" smtClean="0">
                <a:solidFill>
                  <a:srgbClr val="FFFFFF"/>
                </a:solidFill>
                <a:latin typeface="Arial" charset="0"/>
                <a:cs typeface="Arial" charset="0"/>
              </a:rPr>
              <a:t>$42.6 B</a:t>
            </a:r>
            <a:endParaRPr lang="en-US" sz="1200" b="1" dirty="0">
              <a:solidFill>
                <a:srgbClr val="FFFFFF"/>
              </a:solidFill>
              <a:latin typeface="Arial" charset="0"/>
              <a:cs typeface="Arial" charset="0"/>
            </a:endParaRPr>
          </a:p>
        </p:txBody>
      </p:sp>
      <p:sp>
        <p:nvSpPr>
          <p:cNvPr id="14" name="AutoShape 8"/>
          <p:cNvSpPr>
            <a:spLocks noChangeArrowheads="1"/>
          </p:cNvSpPr>
          <p:nvPr/>
        </p:nvSpPr>
        <p:spPr bwMode="blackWhite">
          <a:xfrm>
            <a:off x="6019800" y="1143000"/>
            <a:ext cx="980283" cy="270669"/>
          </a:xfrm>
          <a:prstGeom prst="wedgeRectCallout">
            <a:avLst>
              <a:gd name="adj1" fmla="val 9340"/>
              <a:gd name="adj2" fmla="val 311735"/>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200" b="1" dirty="0" smtClean="0">
                <a:solidFill>
                  <a:srgbClr val="FFFFFF"/>
                </a:solidFill>
                <a:latin typeface="Arial" charset="0"/>
                <a:cs typeface="Arial" charset="0"/>
              </a:rPr>
              <a:t>$56.8 B</a:t>
            </a:r>
            <a:endParaRPr lang="en-US" sz="1200" b="1" dirty="0">
              <a:solidFill>
                <a:srgbClr val="FFFFFF"/>
              </a:solidFill>
              <a:latin typeface="Arial" charset="0"/>
              <a:cs typeface="Arial" charset="0"/>
            </a:endParaRPr>
          </a:p>
        </p:txBody>
      </p:sp>
      <p:sp>
        <p:nvSpPr>
          <p:cNvPr id="15" name="TextBox 14"/>
          <p:cNvSpPr txBox="1"/>
          <p:nvPr/>
        </p:nvSpPr>
        <p:spPr>
          <a:xfrm>
            <a:off x="8762999" y="6488935"/>
            <a:ext cx="237781" cy="246221"/>
          </a:xfrm>
          <a:prstGeom prst="rect">
            <a:avLst/>
          </a:prstGeom>
          <a:noFill/>
        </p:spPr>
        <p:txBody>
          <a:bodyPr wrap="square" rtlCol="0">
            <a:spAutoFit/>
          </a:bodyPr>
          <a:lstStyle/>
          <a:p>
            <a:r>
              <a:rPr lang="en-US" sz="1000" dirty="0"/>
              <a:t>6</a:t>
            </a:r>
          </a:p>
        </p:txBody>
      </p:sp>
      <p:sp>
        <p:nvSpPr>
          <p:cNvPr id="5" name="Rounded Rectangular Callout 4"/>
          <p:cNvSpPr/>
          <p:nvPr/>
        </p:nvSpPr>
        <p:spPr bwMode="auto">
          <a:xfrm>
            <a:off x="1828800" y="1236654"/>
            <a:ext cx="2341684" cy="1443742"/>
          </a:xfrm>
          <a:prstGeom prst="wedgeRoundRectCallout">
            <a:avLst>
              <a:gd name="adj1" fmla="val 133272"/>
              <a:gd name="adj2" fmla="val -30490"/>
              <a:gd name="adj3" fmla="val 16667"/>
            </a:avLst>
          </a:prstGeom>
          <a:gradFill>
            <a:gsLst>
              <a:gs pos="95000">
                <a:srgbClr val="004890"/>
              </a:gs>
              <a:gs pos="4000">
                <a:srgbClr val="0070C0"/>
              </a:gs>
              <a:gs pos="4000">
                <a:srgbClr val="0070C0"/>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p:txBody>
      </p:sp>
      <p:sp>
        <p:nvSpPr>
          <p:cNvPr id="6" name="TextBox 5"/>
          <p:cNvSpPr txBox="1"/>
          <p:nvPr/>
        </p:nvSpPr>
        <p:spPr>
          <a:xfrm>
            <a:off x="1904999" y="1295400"/>
            <a:ext cx="2265485" cy="1384995"/>
          </a:xfrm>
          <a:prstGeom prst="rect">
            <a:avLst/>
          </a:prstGeom>
          <a:noFill/>
        </p:spPr>
        <p:txBody>
          <a:bodyPr wrap="square" rtlCol="0">
            <a:spAutoFit/>
          </a:bodyPr>
          <a:lstStyle/>
          <a:p>
            <a:r>
              <a:rPr lang="en-US" sz="1200" b="1" i="1" dirty="0" smtClean="0">
                <a:solidFill>
                  <a:schemeClr val="bg1"/>
                </a:solidFill>
              </a:rPr>
              <a:t>Due to the delay in reporting this information we review the most recent quarter(s),  but for these 3 years the figures have been  annualized for a better comparison.</a:t>
            </a:r>
            <a:endParaRPr lang="en-US" sz="1200" b="1" i="1" dirty="0">
              <a:solidFill>
                <a:schemeClr val="bg1"/>
              </a:solidFill>
            </a:endParaRPr>
          </a:p>
        </p:txBody>
      </p:sp>
    </p:spTree>
    <p:extLst>
      <p:ext uri="{BB962C8B-B14F-4D97-AF65-F5344CB8AC3E}">
        <p14:creationId xmlns:p14="http://schemas.microsoft.com/office/powerpoint/2010/main" val="304856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7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3"/>
          <p:cNvGraphicFramePr>
            <a:graphicFrameLocks noGrp="1"/>
          </p:cNvGraphicFramePr>
          <p:nvPr>
            <p:ph idx="1"/>
            <p:extLst/>
          </p:nvPr>
        </p:nvGraphicFramePr>
        <p:xfrm>
          <a:off x="391550" y="1454675"/>
          <a:ext cx="80772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p:cNvSpPr>
            <a:spLocks noGrp="1"/>
          </p:cNvSpPr>
          <p:nvPr>
            <p:ph type="title"/>
          </p:nvPr>
        </p:nvSpPr>
        <p:spPr>
          <a:xfrm>
            <a:off x="247088" y="152400"/>
            <a:ext cx="6553200" cy="846138"/>
          </a:xfrm>
        </p:spPr>
        <p:txBody>
          <a:bodyPr>
            <a:noAutofit/>
          </a:bodyPr>
          <a:lstStyle/>
          <a:p>
            <a:pPr eaLnBrk="0" hangingPunct="0">
              <a:lnSpc>
                <a:spcPct val="85000"/>
              </a:lnSpc>
              <a:spcBef>
                <a:spcPct val="20000"/>
              </a:spcBef>
              <a:defRPr/>
            </a:pPr>
            <a:r>
              <a:rPr lang="en-US" dirty="0"/>
              <a:t>Property/Casualty Insurance </a:t>
            </a:r>
            <a:r>
              <a:rPr lang="en-US" dirty="0" smtClean="0"/>
              <a:t>Industry </a:t>
            </a:r>
            <a:r>
              <a:rPr lang="en-US" dirty="0"/>
              <a:t>Investment Income: </a:t>
            </a:r>
            <a:r>
              <a:rPr lang="en-US" dirty="0" smtClean="0"/>
              <a:t>2000–2016:Q1</a:t>
            </a:r>
            <a:endParaRPr lang="en-US" baseline="30000" dirty="0"/>
          </a:p>
        </p:txBody>
      </p:sp>
      <p:sp>
        <p:nvSpPr>
          <p:cNvPr id="14" name="Rectangle 4"/>
          <p:cNvSpPr>
            <a:spLocks noChangeArrowheads="1"/>
          </p:cNvSpPr>
          <p:nvPr/>
        </p:nvSpPr>
        <p:spPr bwMode="blackWhite">
          <a:xfrm>
            <a:off x="685800" y="5522843"/>
            <a:ext cx="7924800" cy="838200"/>
          </a:xfrm>
          <a:prstGeom prst="rect">
            <a:avLst/>
          </a:prstGeom>
          <a:noFill/>
          <a:ln w="12700" algn="ctr">
            <a:noFill/>
            <a:miter lim="800000"/>
            <a:headEnd/>
            <a:tailEnd/>
          </a:ln>
        </p:spPr>
        <p:txBody>
          <a:bodyPr bIns="64008"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lnSpc>
                <a:spcPct val="95000"/>
              </a:lnSpc>
              <a:spcBef>
                <a:spcPct val="25000"/>
              </a:spcBef>
              <a:spcAft>
                <a:spcPct val="0"/>
              </a:spcAft>
              <a:buNone/>
            </a:pPr>
            <a:r>
              <a:rPr lang="en-US" sz="1400" b="1" dirty="0">
                <a:latin typeface="+mj-lt"/>
                <a:cs typeface="Arial" charset="0"/>
              </a:rPr>
              <a:t>Due to persistently low interest rates, investment income fell in 2012, 2013 and 2014 but showed a small (1.9%) increase in 2015—another drop in 2016 seems likely</a:t>
            </a:r>
          </a:p>
        </p:txBody>
      </p:sp>
      <p:sp>
        <p:nvSpPr>
          <p:cNvPr id="8" name="Rectangle 110"/>
          <p:cNvSpPr txBox="1">
            <a:spLocks noGrp="1" noChangeArrowheads="1"/>
          </p:cNvSpPr>
          <p:nvPr/>
        </p:nvSpPr>
        <p:spPr bwMode="auto">
          <a:xfrm>
            <a:off x="8839200" y="6664325"/>
            <a:ext cx="219075" cy="137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lnSpc>
                <a:spcPct val="85000"/>
              </a:lnSpc>
              <a:buFontTx/>
              <a:buNone/>
            </a:pPr>
            <a:fld id="{A6CFCDF4-A63C-4E71-B126-0EDF5BD96F0B}" type="slidenum">
              <a:rPr lang="en-US" altLang="en-US" sz="1050">
                <a:latin typeface="Arial" charset="0"/>
              </a:rPr>
              <a:pPr algn="ctr">
                <a:lnSpc>
                  <a:spcPct val="85000"/>
                </a:lnSpc>
                <a:buFontTx/>
                <a:buNone/>
              </a:pPr>
              <a:t>7</a:t>
            </a:fld>
            <a:endParaRPr lang="en-US" altLang="en-US" sz="1050" dirty="0">
              <a:latin typeface="Arial" charset="0"/>
            </a:endParaRPr>
          </a:p>
        </p:txBody>
      </p:sp>
      <p:sp>
        <p:nvSpPr>
          <p:cNvPr id="13" name="Rectangle 5"/>
          <p:cNvSpPr>
            <a:spLocks noChangeArrowheads="1"/>
          </p:cNvSpPr>
          <p:nvPr/>
        </p:nvSpPr>
        <p:spPr bwMode="auto">
          <a:xfrm>
            <a:off x="-76201" y="6247337"/>
            <a:ext cx="8915401" cy="646331"/>
          </a:xfrm>
          <a:prstGeom prst="rect">
            <a:avLst/>
          </a:prstGeom>
          <a:noFill/>
          <a:ln w="9525" algn="ctr">
            <a:noFill/>
            <a:miter lim="800000"/>
            <a:headEnd/>
            <a:tailEnd/>
          </a:ln>
        </p:spPr>
        <p:txBody>
          <a:bodyPr wrap="square" lIns="365760" tIns="0" rIns="0" bIns="137160" anchor="b">
            <a:spAutoFit/>
          </a:bodyPr>
          <a:lstStyle/>
          <a:p>
            <a:r>
              <a:rPr lang="en-US" sz="1100" dirty="0">
                <a:solidFill>
                  <a:schemeClr val="tx2"/>
                </a:solidFill>
                <a:latin typeface="+mj-lt"/>
              </a:rPr>
              <a:t>1 Investment gains consist primarily of interest and stock dividends. </a:t>
            </a:r>
            <a:br>
              <a:rPr lang="en-US" sz="1100" dirty="0">
                <a:solidFill>
                  <a:schemeClr val="tx2"/>
                </a:solidFill>
                <a:latin typeface="+mj-lt"/>
              </a:rPr>
            </a:br>
            <a:r>
              <a:rPr lang="en-US" sz="1100" dirty="0">
                <a:solidFill>
                  <a:schemeClr val="tx2"/>
                </a:solidFill>
                <a:latin typeface="+mj-lt"/>
              </a:rPr>
              <a:t>*2014 figure is estimated based on annualized data through Q3.</a:t>
            </a:r>
          </a:p>
          <a:p>
            <a:r>
              <a:rPr lang="en-US" sz="1100" dirty="0">
                <a:solidFill>
                  <a:schemeClr val="tx2"/>
                </a:solidFill>
                <a:latin typeface="+mj-lt"/>
              </a:rPr>
              <a:t>Sources: ISO; Insurance Information Institute</a:t>
            </a:r>
          </a:p>
        </p:txBody>
      </p:sp>
      <p:sp>
        <p:nvSpPr>
          <p:cNvPr id="10" name="Rectangle 6"/>
          <p:cNvSpPr>
            <a:spLocks noChangeArrowheads="1"/>
          </p:cNvSpPr>
          <p:nvPr/>
        </p:nvSpPr>
        <p:spPr bwMode="black">
          <a:xfrm>
            <a:off x="152400" y="1268984"/>
            <a:ext cx="8221662" cy="221599"/>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latin typeface="Arial" charset="0"/>
                <a:cs typeface="Arial" charset="0"/>
              </a:rPr>
              <a:t>($ Billions</a:t>
            </a:r>
            <a:r>
              <a:rPr lang="en-US" sz="1400" b="1" dirty="0">
                <a:solidFill>
                  <a:srgbClr val="225A7A"/>
                </a:solidFill>
                <a:latin typeface="Arial" charset="0"/>
                <a:cs typeface="Arial" charset="0"/>
              </a:rPr>
              <a:t>)</a:t>
            </a:r>
          </a:p>
        </p:txBody>
      </p:sp>
      <p:sp>
        <p:nvSpPr>
          <p:cNvPr id="17" name="AutoShape 7"/>
          <p:cNvSpPr>
            <a:spLocks noChangeArrowheads="1"/>
          </p:cNvSpPr>
          <p:nvPr/>
        </p:nvSpPr>
        <p:spPr bwMode="blackWhite">
          <a:xfrm>
            <a:off x="6082836" y="1268984"/>
            <a:ext cx="2756364" cy="795771"/>
          </a:xfrm>
          <a:prstGeom prst="wedgeRectCallout">
            <a:avLst>
              <a:gd name="adj1" fmla="val 22134"/>
              <a:gd name="adj2" fmla="val 182249"/>
            </a:avLst>
          </a:prstGeom>
          <a:gradFill rotWithShape="1">
            <a:gsLst>
              <a:gs pos="0">
                <a:srgbClr val="002060"/>
              </a:gs>
              <a:gs pos="100000">
                <a:srgbClr val="00B0F0"/>
              </a:gs>
            </a:gsLst>
            <a:lin ang="5400000" scaled="1"/>
          </a:gradFill>
          <a:ln w="28575" algn="ctr">
            <a:solidFill>
              <a:srgbClr val="FFFFFF"/>
            </a:solidFill>
            <a:miter lim="800000"/>
            <a:headEnd/>
            <a:tailEnd/>
          </a:ln>
          <a:effectLst/>
        </p:spPr>
        <p:txBody>
          <a:bodyPr tIns="91440" bIns="91440" anchor="ctr"/>
          <a:lstStyle/>
          <a:p>
            <a:pPr marL="0" marR="0" lvl="0" indent="0" algn="ctr" defTabSz="914400" eaLnBrk="0" fontAlgn="base" latinLnBrk="0" hangingPunct="0">
              <a:lnSpc>
                <a:spcPct val="90000"/>
              </a:lnSpc>
              <a:spcBef>
                <a:spcPct val="50000"/>
              </a:spcBef>
              <a:spcAft>
                <a:spcPct val="0"/>
              </a:spcAft>
              <a:buClr>
                <a:srgbClr val="FFFFFF"/>
              </a:buClr>
              <a:buSzTx/>
              <a:buFont typeface="Wingdings" pitchFamily="2" charset="2"/>
              <a:buNone/>
              <a:tabLst/>
              <a:defRPr/>
            </a:pPr>
            <a:r>
              <a:rPr kumimoji="0" lang="en-US" sz="1800" b="1" i="0" u="none" strike="noStrike" kern="0" cap="none" spc="0" normalizeH="0" baseline="0" noProof="0" dirty="0" smtClean="0">
                <a:ln>
                  <a:noFill/>
                </a:ln>
                <a:solidFill>
                  <a:srgbClr val="FFFFFF"/>
                </a:solidFill>
                <a:effectLst/>
                <a:uLnTx/>
                <a:uFillTx/>
                <a:latin typeface="Arial" pitchFamily="34" charset="0"/>
                <a:cs typeface="Arial" charset="0"/>
              </a:rPr>
              <a:t>Investment earnings are still below their 2007 </a:t>
            </a:r>
            <a:r>
              <a:rPr lang="en-US" b="1" kern="0" dirty="0" smtClean="0">
                <a:solidFill>
                  <a:srgbClr val="FFFFFF"/>
                </a:solidFill>
                <a:latin typeface="Arial" pitchFamily="34" charset="0"/>
                <a:cs typeface="Arial" charset="0"/>
              </a:rPr>
              <a:t>‘</a:t>
            </a:r>
            <a:r>
              <a:rPr kumimoji="0" lang="en-US" sz="1800" b="1" i="1" u="none" strike="noStrike" kern="0" cap="none" spc="0" normalizeH="0" baseline="0" noProof="0" dirty="0" smtClean="0">
                <a:ln>
                  <a:noFill/>
                </a:ln>
                <a:solidFill>
                  <a:srgbClr val="FFFFFF"/>
                </a:solidFill>
                <a:effectLst/>
                <a:uLnTx/>
                <a:uFillTx/>
                <a:latin typeface="Arial" pitchFamily="34" charset="0"/>
                <a:cs typeface="Arial" charset="0"/>
              </a:rPr>
              <a:t>pre-crisis’</a:t>
            </a:r>
            <a:r>
              <a:rPr kumimoji="0" lang="en-US" sz="1800" b="1" i="0" u="none" strike="noStrike" kern="0" cap="none" spc="0" normalizeH="0" baseline="0" noProof="0" dirty="0" smtClean="0">
                <a:ln>
                  <a:noFill/>
                </a:ln>
                <a:solidFill>
                  <a:srgbClr val="FFFFFF"/>
                </a:solidFill>
                <a:effectLst/>
                <a:uLnTx/>
                <a:uFillTx/>
                <a:latin typeface="Arial" pitchFamily="34" charset="0"/>
                <a:cs typeface="Arial" charset="0"/>
              </a:rPr>
              <a:t> peak</a:t>
            </a:r>
            <a:endParaRPr kumimoji="0" lang="en-US" sz="1800" b="1" i="0" u="none" strike="noStrike" kern="0" cap="none" spc="0" normalizeH="0" baseline="0" noProof="0" dirty="0">
              <a:ln>
                <a:noFill/>
              </a:ln>
              <a:solidFill>
                <a:srgbClr val="FFFFFF"/>
              </a:solidFill>
              <a:effectLst/>
              <a:uLnTx/>
              <a:uFillTx/>
              <a:latin typeface="Arial" pitchFamily="34" charset="0"/>
              <a:cs typeface="Arial" charset="0"/>
            </a:endParaRPr>
          </a:p>
        </p:txBody>
      </p:sp>
    </p:spTree>
    <p:extLst>
      <p:ext uri="{BB962C8B-B14F-4D97-AF65-F5344CB8AC3E}">
        <p14:creationId xmlns:p14="http://schemas.microsoft.com/office/powerpoint/2010/main" val="267935569"/>
      </p:ext>
    </p:extLst>
  </p:cSld>
  <p:clrMapOvr>
    <a:masterClrMapping/>
  </p:clrMapOvr>
  <mc:AlternateContent xmlns:mc="http://schemas.openxmlformats.org/markup-compatibility/2006" xmlns:p14="http://schemas.microsoft.com/office/powerpoint/2010/main">
    <mc:Choice Requires="p14">
      <p:transition spd="slow" p14:dur="125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par>
                          <p:cTn id="9" fill="hold">
                            <p:stCondLst>
                              <p:cond delay="1500"/>
                            </p:stCondLst>
                            <p:childTnLst>
                              <p:par>
                                <p:cTn id="10" presetID="22" presetClass="entr" presetSubtype="4" fill="hold" grpId="0" nodeType="afterEffect">
                                  <p:stCondLst>
                                    <p:cond delay="70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17061" y="76200"/>
            <a:ext cx="8077200" cy="846138"/>
          </a:xfrm>
        </p:spPr>
        <p:txBody>
          <a:bodyPr/>
          <a:lstStyle/>
          <a:p>
            <a:r>
              <a:rPr lang="en-US" dirty="0"/>
              <a:t>Policyholder Surplus, Quarterly,</a:t>
            </a:r>
            <a:br>
              <a:rPr lang="en-US" dirty="0"/>
            </a:br>
            <a:r>
              <a:rPr lang="en-US" dirty="0" smtClean="0"/>
              <a:t>2006:Q4–2017:Q1</a:t>
            </a:r>
            <a:endParaRPr lang="en-US" dirty="0"/>
          </a:p>
        </p:txBody>
      </p:sp>
      <p:sp>
        <p:nvSpPr>
          <p:cNvPr id="5" name="PPTShape_0"/>
          <p:cNvSpPr>
            <a:spLocks noChangeArrowheads="1"/>
          </p:cNvSpPr>
          <p:nvPr/>
        </p:nvSpPr>
        <p:spPr bwMode="black">
          <a:xfrm>
            <a:off x="118303" y="1216539"/>
            <a:ext cx="8221663" cy="220663"/>
          </a:xfrm>
          <a:prstGeom prst="rect">
            <a:avLst/>
          </a:prstGeom>
          <a:noFill/>
          <a:ln w="9525" algn="ctr">
            <a:noFill/>
            <a:miter lim="800000"/>
            <a:headEnd/>
            <a:tailEnd/>
          </a:ln>
        </p:spPr>
        <p:txBody>
          <a:bodyPr lIns="0" tIns="0" rIns="0" bIns="0">
            <a:spAutoFit/>
          </a:bodyPr>
          <a:lstStyle/>
          <a:p>
            <a:pPr defTabSz="114300" eaLnBrk="0" fontAlgn="base" hangingPunct="0">
              <a:lnSpc>
                <a:spcPct val="90000"/>
              </a:lnSpc>
              <a:spcBef>
                <a:spcPct val="20000"/>
              </a:spcBef>
              <a:spcAft>
                <a:spcPct val="0"/>
              </a:spcAft>
            </a:pPr>
            <a:r>
              <a:rPr lang="en-US" sz="1600" b="1" dirty="0">
                <a:solidFill>
                  <a:srgbClr val="225A7A"/>
                </a:solidFill>
                <a:cs typeface="Arial" charset="0"/>
              </a:rPr>
              <a:t>($ Billions)</a:t>
            </a:r>
          </a:p>
        </p:txBody>
      </p:sp>
      <p:sp>
        <p:nvSpPr>
          <p:cNvPr id="11" name="AutoShape 7"/>
          <p:cNvSpPr>
            <a:spLocks noChangeArrowheads="1"/>
          </p:cNvSpPr>
          <p:nvPr/>
        </p:nvSpPr>
        <p:spPr bwMode="blackWhite">
          <a:xfrm>
            <a:off x="228601" y="4941128"/>
            <a:ext cx="8658792" cy="614578"/>
          </a:xfrm>
          <a:prstGeom prst="wedgeRectCallout">
            <a:avLst>
              <a:gd name="adj1" fmla="val 49752"/>
              <a:gd name="adj2" fmla="val 22257"/>
            </a:avLst>
          </a:prstGeom>
          <a:gradFill rotWithShape="1">
            <a:gsLst>
              <a:gs pos="0">
                <a:schemeClr val="accent1"/>
              </a:gs>
              <a:gs pos="100000">
                <a:schemeClr val="accent1">
                  <a:gamma/>
                  <a:shade val="66275"/>
                  <a:invGamma/>
                </a:schemeClr>
              </a:gs>
            </a:gsLst>
            <a:lin ang="5400000" scaled="1"/>
          </a:gradFill>
          <a:ln w="28575" algn="ctr">
            <a:solidFill>
              <a:schemeClr val="bg1"/>
            </a:solidFill>
            <a:miter lim="800000"/>
            <a:headEnd/>
            <a:tailEnd/>
          </a:ln>
          <a:effectLst/>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defRPr/>
            </a:pPr>
            <a:r>
              <a:rPr lang="en-US" sz="2000" b="1" dirty="0">
                <a:solidFill>
                  <a:srgbClr val="FFFFFF"/>
                </a:solidFill>
                <a:latin typeface="Arial" charset="0"/>
                <a:cs typeface="Arial" charset="0"/>
              </a:rPr>
              <a:t>The industry now has $1 of surplus for every $0.75 of </a:t>
            </a:r>
            <a:r>
              <a:rPr lang="en-US" sz="2000" b="1" dirty="0" err="1">
                <a:solidFill>
                  <a:srgbClr val="FFFFFF"/>
                </a:solidFill>
                <a:latin typeface="Arial" charset="0"/>
                <a:cs typeface="Arial" charset="0"/>
              </a:rPr>
              <a:t>NPW</a:t>
            </a:r>
            <a:r>
              <a:rPr lang="en-US" sz="2000" b="1" dirty="0">
                <a:solidFill>
                  <a:srgbClr val="FFFFFF"/>
                </a:solidFill>
                <a:latin typeface="Arial" charset="0"/>
                <a:cs typeface="Arial" charset="0"/>
              </a:rPr>
              <a:t>,</a:t>
            </a:r>
            <a:br>
              <a:rPr lang="en-US" sz="2000" b="1" dirty="0">
                <a:solidFill>
                  <a:srgbClr val="FFFFFF"/>
                </a:solidFill>
                <a:latin typeface="Arial" charset="0"/>
                <a:cs typeface="Arial" charset="0"/>
              </a:rPr>
            </a:br>
            <a:r>
              <a:rPr lang="en-US" sz="2000" b="1" dirty="0">
                <a:solidFill>
                  <a:srgbClr val="FFFFFF"/>
                </a:solidFill>
                <a:latin typeface="Arial" charset="0"/>
                <a:cs typeface="Arial" charset="0"/>
              </a:rPr>
              <a:t>the strongest claims-paying status in its history.</a:t>
            </a:r>
          </a:p>
        </p:txBody>
      </p:sp>
      <p:sp>
        <p:nvSpPr>
          <p:cNvPr id="12" name="Rectangle 5"/>
          <p:cNvSpPr>
            <a:spLocks noChangeArrowheads="1"/>
          </p:cNvSpPr>
          <p:nvPr/>
        </p:nvSpPr>
        <p:spPr bwMode="blackWhite">
          <a:xfrm>
            <a:off x="3412173" y="5638800"/>
            <a:ext cx="5449819" cy="930628"/>
          </a:xfrm>
          <a:prstGeom prst="rect">
            <a:avLst/>
          </a:prstGeom>
          <a:gradFill rotWithShape="1">
            <a:gsLst>
              <a:gs pos="0">
                <a:srgbClr val="CC9900"/>
              </a:gs>
              <a:gs pos="100000">
                <a:srgbClr val="DC5A01"/>
              </a:gs>
            </a:gsLst>
            <a:lin ang="5400000" scaled="1"/>
          </a:gradFill>
          <a:ln w="12700" algn="ctr">
            <a:solidFill>
              <a:srgbClr val="FF6801"/>
            </a:solidFill>
            <a:miter lim="800000"/>
            <a:headEnd/>
            <a:tailEnd/>
          </a:ln>
        </p:spPr>
        <p:txBody>
          <a:bodyPr bIns="64008" anchor="ctr"/>
          <a:lstStyle/>
          <a:p>
            <a:pPr algn="ctr" fontAlgn="base">
              <a:lnSpc>
                <a:spcPct val="95000"/>
              </a:lnSpc>
              <a:spcBef>
                <a:spcPct val="25000"/>
              </a:spcBef>
              <a:spcAft>
                <a:spcPct val="0"/>
              </a:spcAft>
            </a:pPr>
            <a:r>
              <a:rPr lang="en-US" sz="2000" b="1" dirty="0">
                <a:solidFill>
                  <a:srgbClr val="FFFFFF"/>
                </a:solidFill>
                <a:cs typeface="Arial" charset="0"/>
              </a:rPr>
              <a:t>The P/C insurance industry </a:t>
            </a:r>
            <a:r>
              <a:rPr lang="en-US" sz="2000" b="1" dirty="0" smtClean="0">
                <a:solidFill>
                  <a:srgbClr val="FFFFFF"/>
                </a:solidFill>
                <a:cs typeface="Arial" charset="0"/>
              </a:rPr>
              <a:t>is, in 2017,</a:t>
            </a:r>
            <a:r>
              <a:rPr lang="en-US" sz="2000" b="1" dirty="0">
                <a:solidFill>
                  <a:srgbClr val="FFFFFF"/>
                </a:solidFill>
                <a:cs typeface="Arial" charset="0"/>
              </a:rPr>
              <a:t/>
            </a:r>
            <a:br>
              <a:rPr lang="en-US" sz="2000" b="1" dirty="0">
                <a:solidFill>
                  <a:srgbClr val="FFFFFF"/>
                </a:solidFill>
                <a:cs typeface="Arial" charset="0"/>
              </a:rPr>
            </a:br>
            <a:r>
              <a:rPr lang="en-US" sz="2000" b="1" dirty="0">
                <a:solidFill>
                  <a:srgbClr val="FFFFFF"/>
                </a:solidFill>
                <a:cs typeface="Arial" charset="0"/>
              </a:rPr>
              <a:t>in very strong financial condition.</a:t>
            </a:r>
          </a:p>
        </p:txBody>
      </p:sp>
      <p:sp>
        <p:nvSpPr>
          <p:cNvPr id="13" name="Text Box 18"/>
          <p:cNvSpPr txBox="1">
            <a:spLocks noChangeArrowheads="1"/>
          </p:cNvSpPr>
          <p:nvPr/>
        </p:nvSpPr>
        <p:spPr bwMode="auto">
          <a:xfrm>
            <a:off x="169550" y="5638800"/>
            <a:ext cx="3112729" cy="1384995"/>
          </a:xfrm>
          <a:prstGeom prst="rect">
            <a:avLst/>
          </a:prstGeom>
          <a:noFill/>
          <a:ln w="9525">
            <a:noFill/>
            <a:miter lim="800000"/>
            <a:headEnd/>
            <a:tailEnd/>
          </a:ln>
        </p:spPr>
        <p:txBody>
          <a:bodyPr wrap="square">
            <a:spAutoFit/>
          </a:bodyPr>
          <a:lstStyle/>
          <a:p>
            <a:pPr fontAlgn="base">
              <a:spcBef>
                <a:spcPct val="50000"/>
              </a:spcBef>
              <a:spcAft>
                <a:spcPct val="0"/>
              </a:spcAft>
            </a:pPr>
            <a:r>
              <a:rPr lang="en-US" sz="1200" dirty="0">
                <a:solidFill>
                  <a:srgbClr val="000000"/>
                </a:solidFill>
                <a:cs typeface="Arial" charset="0"/>
              </a:rPr>
              <a:t>2010:Q1 data includes $22.5B of paid-in capital from a holding company parent for one insurer’s investment in a non-insurance business</a:t>
            </a:r>
            <a:r>
              <a:rPr lang="en-US" sz="1200" dirty="0" smtClean="0">
                <a:solidFill>
                  <a:srgbClr val="000000"/>
                </a:solidFill>
                <a:cs typeface="Arial" charset="0"/>
              </a:rPr>
              <a:t>.</a:t>
            </a:r>
          </a:p>
          <a:p>
            <a:pPr fontAlgn="base">
              <a:spcBef>
                <a:spcPct val="50000"/>
              </a:spcBef>
              <a:spcAft>
                <a:spcPct val="0"/>
              </a:spcAft>
            </a:pPr>
            <a:r>
              <a:rPr lang="en-US" sz="1000" dirty="0">
                <a:solidFill>
                  <a:srgbClr val="000000"/>
                </a:solidFill>
                <a:cs typeface="Arial" charset="0"/>
              </a:rPr>
              <a:t>Sources: ISO, </a:t>
            </a:r>
            <a:r>
              <a:rPr lang="en-US" sz="1000" dirty="0" err="1">
                <a:solidFill>
                  <a:srgbClr val="000000"/>
                </a:solidFill>
                <a:cs typeface="Arial" charset="0"/>
              </a:rPr>
              <a:t>A.M</a:t>
            </a:r>
            <a:r>
              <a:rPr lang="en-US" sz="1000" dirty="0">
                <a:solidFill>
                  <a:srgbClr val="000000"/>
                </a:solidFill>
                <a:cs typeface="Arial" charset="0"/>
              </a:rPr>
              <a:t> .Best.</a:t>
            </a:r>
          </a:p>
          <a:p>
            <a:pPr fontAlgn="base">
              <a:spcBef>
                <a:spcPct val="50000"/>
              </a:spcBef>
              <a:spcAft>
                <a:spcPct val="0"/>
              </a:spcAft>
            </a:pPr>
            <a:endParaRPr lang="en-US" sz="1200" dirty="0">
              <a:solidFill>
                <a:srgbClr val="000000"/>
              </a:solidFill>
              <a:cs typeface="Arial" charset="0"/>
            </a:endParaRPr>
          </a:p>
        </p:txBody>
      </p:sp>
      <p:graphicFrame>
        <p:nvGraphicFramePr>
          <p:cNvPr id="15" name="Object 3"/>
          <p:cNvGraphicFramePr>
            <a:graphicFrameLocks/>
          </p:cNvGraphicFramePr>
          <p:nvPr>
            <p:extLst>
              <p:ext uri="{D42A27DB-BD31-4B8C-83A1-F6EECF244321}">
                <p14:modId xmlns:p14="http://schemas.microsoft.com/office/powerpoint/2010/main" val="1707315588"/>
              </p:ext>
            </p:extLst>
          </p:nvPr>
        </p:nvGraphicFramePr>
        <p:xfrm>
          <a:off x="125496" y="1384300"/>
          <a:ext cx="8736496" cy="3362325"/>
        </p:xfrm>
        <a:graphic>
          <a:graphicData uri="http://schemas.openxmlformats.org/presentationml/2006/ole">
            <mc:AlternateContent xmlns:mc="http://schemas.openxmlformats.org/markup-compatibility/2006">
              <mc:Choice xmlns:v="urn:schemas-microsoft-com:vml" Requires="v">
                <p:oleObj spid="_x0000_s29830" name="Chart" r:id="rId4" imgW="8772688" imgH="3305046" progId="MSGraph.Chart.8">
                  <p:embed followColorScheme="full"/>
                </p:oleObj>
              </mc:Choice>
              <mc:Fallback>
                <p:oleObj name="Chart" r:id="rId4" imgW="8772688" imgH="3305046" progId="MSGraph.Chart.8">
                  <p:embed followColorScheme="full"/>
                  <p:pic>
                    <p:nvPicPr>
                      <p:cNvPr id="0" name=""/>
                      <p:cNvPicPr>
                        <a:picLocks noChangeArrowheads="1"/>
                      </p:cNvPicPr>
                      <p:nvPr/>
                    </p:nvPicPr>
                    <p:blipFill>
                      <a:blip r:embed="rId5"/>
                      <a:srcRect/>
                      <a:stretch>
                        <a:fillRect/>
                      </a:stretch>
                    </p:blipFill>
                    <p:spPr bwMode="auto">
                      <a:xfrm>
                        <a:off x="125496" y="1384300"/>
                        <a:ext cx="8736496" cy="336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6" name="PPTShape_1"/>
          <p:cNvSpPr>
            <a:spLocks noChangeArrowheads="1"/>
          </p:cNvSpPr>
          <p:nvPr/>
        </p:nvSpPr>
        <p:spPr bwMode="blackWhite">
          <a:xfrm>
            <a:off x="6629400" y="3101709"/>
            <a:ext cx="2111691" cy="674332"/>
          </a:xfrm>
          <a:prstGeom prst="wedgeRectCallout">
            <a:avLst>
              <a:gd name="adj1" fmla="val 37158"/>
              <a:gd name="adj2" fmla="val -184037"/>
            </a:avLst>
          </a:prstGeom>
          <a:solidFill>
            <a:srgbClr val="CC99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grew by 4.8% over 3/31/2016</a:t>
            </a:r>
          </a:p>
        </p:txBody>
      </p:sp>
      <p:sp>
        <p:nvSpPr>
          <p:cNvPr id="17" name="AutoShape 8"/>
          <p:cNvSpPr>
            <a:spLocks noChangeArrowheads="1"/>
          </p:cNvSpPr>
          <p:nvPr/>
        </p:nvSpPr>
        <p:spPr bwMode="blackWhite">
          <a:xfrm>
            <a:off x="1346473" y="1347582"/>
            <a:ext cx="1295400" cy="1045428"/>
          </a:xfrm>
          <a:prstGeom prst="wedgeRectCallout">
            <a:avLst>
              <a:gd name="adj1" fmla="val -29526"/>
              <a:gd name="adj2" fmla="val 129788"/>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2007:Q3</a:t>
            </a:r>
            <a:br>
              <a:rPr lang="en-US" sz="1600" b="1" dirty="0">
                <a:solidFill>
                  <a:srgbClr val="FFFFFF"/>
                </a:solidFill>
                <a:latin typeface="Arial" charset="0"/>
                <a:cs typeface="Arial" charset="0"/>
              </a:rPr>
            </a:br>
            <a:r>
              <a:rPr lang="en-US" sz="1600" b="1" dirty="0">
                <a:solidFill>
                  <a:srgbClr val="FFFFFF"/>
                </a:solidFill>
                <a:latin typeface="Arial" charset="0"/>
                <a:cs typeface="Arial" charset="0"/>
              </a:rPr>
              <a:t>Pre-Crisis Peak</a:t>
            </a:r>
          </a:p>
        </p:txBody>
      </p:sp>
      <p:sp>
        <p:nvSpPr>
          <p:cNvPr id="18" name="PPTShape_1"/>
          <p:cNvSpPr>
            <a:spLocks noChangeArrowheads="1"/>
          </p:cNvSpPr>
          <p:nvPr/>
        </p:nvSpPr>
        <p:spPr bwMode="blackWhite">
          <a:xfrm>
            <a:off x="6411433" y="1155068"/>
            <a:ext cx="2450559" cy="450448"/>
          </a:xfrm>
          <a:prstGeom prst="wedgeRectCallout">
            <a:avLst>
              <a:gd name="adj1" fmla="val 37408"/>
              <a:gd name="adj2" fmla="val 77759"/>
            </a:avLst>
          </a:prstGeom>
          <a:solidFill>
            <a:srgbClr val="CC9900"/>
          </a:soli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400" b="1" dirty="0">
                <a:latin typeface="Arial" charset="0"/>
                <a:cs typeface="Arial" charset="0"/>
              </a:rPr>
              <a:t>Surplus as of </a:t>
            </a:r>
            <a:r>
              <a:rPr lang="en-US" sz="1400" b="1" dirty="0"/>
              <a:t>3</a:t>
            </a:r>
            <a:r>
              <a:rPr lang="en-US" sz="1400" b="1" dirty="0">
                <a:latin typeface="Arial" charset="0"/>
                <a:cs typeface="Arial" charset="0"/>
              </a:rPr>
              <a:t>/31/17 stood at $709.0B</a:t>
            </a:r>
          </a:p>
        </p:txBody>
      </p:sp>
      <p:sp>
        <p:nvSpPr>
          <p:cNvPr id="19" name="PPTShape_2"/>
          <p:cNvSpPr>
            <a:spLocks noChangeArrowheads="1"/>
          </p:cNvSpPr>
          <p:nvPr/>
        </p:nvSpPr>
        <p:spPr bwMode="blackWhite">
          <a:xfrm>
            <a:off x="3770394" y="1495436"/>
            <a:ext cx="2009420" cy="712978"/>
          </a:xfrm>
          <a:prstGeom prst="wedgeRectCallout">
            <a:avLst>
              <a:gd name="adj1" fmla="val -18595"/>
              <a:gd name="adj2" fmla="val 184846"/>
            </a:avLst>
          </a:prstGeom>
          <a:gradFill rotWithShape="1">
            <a:gsLst>
              <a:gs pos="0">
                <a:schemeClr val="accent1"/>
              </a:gs>
              <a:gs pos="100000">
                <a:srgbClr val="173C51"/>
              </a:gs>
            </a:gsLst>
            <a:lin ang="5400000" scaled="1"/>
          </a:gradFill>
          <a:ln w="28575" algn="ctr">
            <a:solidFill>
              <a:schemeClr val="bg1"/>
            </a:solidFill>
            <a:miter lim="800000"/>
            <a:headEnd/>
            <a:tailEnd/>
          </a:ln>
        </p:spPr>
        <p:txBody>
          <a:bodyPr tIns="91440" bIns="91440" anchor="ctr"/>
          <a:lstStyle/>
          <a:p>
            <a:pPr algn="ctr" eaLnBrk="0" fontAlgn="base" hangingPunct="0">
              <a:lnSpc>
                <a:spcPct val="90000"/>
              </a:lnSpc>
              <a:spcBef>
                <a:spcPct val="50000"/>
              </a:spcBef>
              <a:spcAft>
                <a:spcPct val="0"/>
              </a:spcAft>
              <a:buClr>
                <a:srgbClr val="FFFFFF"/>
              </a:buClr>
              <a:buFont typeface="Wingdings" pitchFamily="2" charset="2"/>
              <a:buNone/>
            </a:pPr>
            <a:r>
              <a:rPr lang="en-US" sz="1600" b="1" dirty="0">
                <a:solidFill>
                  <a:srgbClr val="FFFFFF"/>
                </a:solidFill>
                <a:latin typeface="Arial" charset="0"/>
                <a:cs typeface="Arial" charset="0"/>
              </a:rPr>
              <a:t>Drop due to near- record 2011 CAT losses</a:t>
            </a:r>
          </a:p>
        </p:txBody>
      </p:sp>
      <p:sp>
        <p:nvSpPr>
          <p:cNvPr id="20" name="Rectangle 7"/>
          <p:cNvSpPr>
            <a:spLocks noChangeArrowheads="1"/>
          </p:cNvSpPr>
          <p:nvPr/>
        </p:nvSpPr>
        <p:spPr bwMode="grayWhite">
          <a:xfrm>
            <a:off x="8084867" y="1686738"/>
            <a:ext cx="777125" cy="591120"/>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ct val="100000"/>
              </a:spcBef>
              <a:buClr>
                <a:schemeClr val="accent2"/>
              </a:buClr>
              <a:buFont typeface="Wingdings" panose="05000000000000000000" pitchFamily="2" charset="2"/>
              <a:buChar char="n"/>
              <a:defRPr sz="2400">
                <a:solidFill>
                  <a:schemeClr val="tx1"/>
                </a:solidFill>
                <a:latin typeface="Arial" panose="020B0604020202020204" pitchFamily="34" charset="0"/>
              </a:defRPr>
            </a:lvl1pPr>
            <a:lvl2pPr marL="742950" indent="-285750">
              <a:lnSpc>
                <a:spcPct val="90000"/>
              </a:lnSpc>
              <a:spcBef>
                <a:spcPct val="50000"/>
              </a:spcBef>
              <a:buClr>
                <a:schemeClr val="accent2"/>
              </a:buClr>
              <a:buFont typeface="Wingdings" panose="05000000000000000000" pitchFamily="2" charset="2"/>
              <a:buChar char="w"/>
              <a:defRPr sz="2200">
                <a:solidFill>
                  <a:schemeClr val="tx1"/>
                </a:solidFill>
                <a:latin typeface="Arial" panose="020B0604020202020204" pitchFamily="34" charset="0"/>
              </a:defRPr>
            </a:lvl2pPr>
            <a:lvl3pPr marL="1143000" indent="-228600">
              <a:lnSpc>
                <a:spcPct val="90000"/>
              </a:lnSpc>
              <a:spcBef>
                <a:spcPct val="25000"/>
              </a:spcBef>
              <a:buClr>
                <a:schemeClr val="accent2"/>
              </a:buClr>
              <a:buFont typeface="Arial" panose="020B0604020202020204" pitchFamily="34" charset="0"/>
              <a:buChar char="–"/>
              <a:defRPr sz="2000">
                <a:solidFill>
                  <a:schemeClr val="tx1"/>
                </a:solidFill>
                <a:latin typeface="Arial" panose="020B0604020202020204" pitchFamily="34" charset="0"/>
              </a:defRPr>
            </a:lvl3pPr>
            <a:lvl4pPr marL="1600200" indent="-228600">
              <a:lnSpc>
                <a:spcPct val="90000"/>
              </a:lnSpc>
              <a:spcBef>
                <a:spcPct val="15000"/>
              </a:spcBef>
              <a:buClr>
                <a:schemeClr val="accent2"/>
              </a:buClr>
              <a:buFont typeface="Wingdings" panose="05000000000000000000" pitchFamily="2" charset="2"/>
              <a:buChar char="§"/>
              <a:defRPr>
                <a:solidFill>
                  <a:schemeClr val="tx1"/>
                </a:solidFill>
                <a:latin typeface="Arial" panose="020B0604020202020204" pitchFamily="34" charset="0"/>
              </a:defRPr>
            </a:lvl4pPr>
            <a:lvl5pPr marL="2057400" indent="-228600">
              <a:lnSpc>
                <a:spcPct val="95000"/>
              </a:lnSpc>
              <a:spcBef>
                <a:spcPct val="15000"/>
              </a:spcBef>
              <a:buClr>
                <a:schemeClr val="accent2"/>
              </a:buClr>
              <a:buChar char="»"/>
              <a:defRPr sz="1600">
                <a:solidFill>
                  <a:schemeClr val="tx1"/>
                </a:solidFill>
                <a:latin typeface="Arial" panose="020B0604020202020204" pitchFamily="34" charset="0"/>
              </a:defRPr>
            </a:lvl5pPr>
            <a:lvl6pPr marL="25146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6pPr>
            <a:lvl7pPr marL="29718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7pPr>
            <a:lvl8pPr marL="34290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8pPr>
            <a:lvl9pPr marL="3886200" indent="-228600" eaLnBrk="0" fontAlgn="base" hangingPunct="0">
              <a:lnSpc>
                <a:spcPct val="95000"/>
              </a:lnSpc>
              <a:spcBef>
                <a:spcPct val="15000"/>
              </a:spcBef>
              <a:spcAft>
                <a:spcPct val="0"/>
              </a:spcAft>
              <a:buClr>
                <a:schemeClr val="accent2"/>
              </a:buClr>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endParaRPr lang="en-US" sz="1800"/>
          </a:p>
        </p:txBody>
      </p:sp>
      <p:sp>
        <p:nvSpPr>
          <p:cNvPr id="21" name="TextBox 20"/>
          <p:cNvSpPr txBox="1"/>
          <p:nvPr/>
        </p:nvSpPr>
        <p:spPr>
          <a:xfrm>
            <a:off x="8762999" y="6488935"/>
            <a:ext cx="237781" cy="246221"/>
          </a:xfrm>
          <a:prstGeom prst="rect">
            <a:avLst/>
          </a:prstGeom>
          <a:noFill/>
        </p:spPr>
        <p:txBody>
          <a:bodyPr wrap="square" rtlCol="0">
            <a:spAutoFit/>
          </a:bodyPr>
          <a:lstStyle/>
          <a:p>
            <a:r>
              <a:rPr lang="en-US" sz="1000" dirty="0" smtClean="0"/>
              <a:t>8</a:t>
            </a:r>
            <a:endParaRPr lang="en-US" sz="1000" dirty="0"/>
          </a:p>
        </p:txBody>
      </p:sp>
    </p:spTree>
    <p:extLst>
      <p:ext uri="{BB962C8B-B14F-4D97-AF65-F5344CB8AC3E}">
        <p14:creationId xmlns:p14="http://schemas.microsoft.com/office/powerpoint/2010/main" val="1733170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700"/>
                                  </p:stCondLst>
                                  <p:childTnLst>
                                    <p:set>
                                      <p:cBhvr>
                                        <p:cTn id="6" dur="1" fill="hold">
                                          <p:stCondLst>
                                            <p:cond delay="0"/>
                                          </p:stCondLst>
                                        </p:cTn>
                                        <p:tgtEl>
                                          <p:spTgt spid="11"/>
                                        </p:tgtEl>
                                        <p:attrNameLst>
                                          <p:attrName>style.visibility</p:attrName>
                                        </p:attrNameLst>
                                      </p:cBhvr>
                                      <p:to>
                                        <p:strVal val="visible"/>
                                      </p:to>
                                    </p:set>
                                    <p:animEffect transition="in" filter="wipe(right)">
                                      <p:cBhvr>
                                        <p:cTn id="7" dur="500"/>
                                        <p:tgtEl>
                                          <p:spTgt spid="11"/>
                                        </p:tgtEl>
                                      </p:cBhvr>
                                    </p:animEffect>
                                  </p:childTnLst>
                                </p:cTn>
                              </p:par>
                            </p:childTnLst>
                          </p:cTn>
                        </p:par>
                        <p:par>
                          <p:cTn id="8" fill="hold">
                            <p:stCondLst>
                              <p:cond delay="1200"/>
                            </p:stCondLst>
                            <p:childTnLst>
                              <p:par>
                                <p:cTn id="9" presetID="23" presetClass="entr" presetSubtype="16"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
          <p:cNvGraphicFramePr>
            <a:graphicFrameLocks noChangeAspect="1"/>
          </p:cNvGraphicFramePr>
          <p:nvPr>
            <p:extLst>
              <p:ext uri="{D42A27DB-BD31-4B8C-83A1-F6EECF244321}">
                <p14:modId xmlns:p14="http://schemas.microsoft.com/office/powerpoint/2010/main" val="1275013139"/>
              </p:ext>
            </p:extLst>
          </p:nvPr>
        </p:nvGraphicFramePr>
        <p:xfrm>
          <a:off x="252782" y="1148087"/>
          <a:ext cx="8226909" cy="4338313"/>
        </p:xfrm>
        <a:graphic>
          <a:graphicData uri="http://schemas.openxmlformats.org/drawingml/2006/chart">
            <c:chart xmlns:c="http://schemas.openxmlformats.org/drawingml/2006/chart" xmlns:r="http://schemas.openxmlformats.org/officeDocument/2006/relationships" r:id="rId4"/>
          </a:graphicData>
        </a:graphic>
      </p:graphicFrame>
      <p:sp>
        <p:nvSpPr>
          <p:cNvPr id="140297" name="Rectangle 3"/>
          <p:cNvSpPr>
            <a:spLocks noGrp="1" noChangeArrowheads="1"/>
          </p:cNvSpPr>
          <p:nvPr>
            <p:ph type="title"/>
          </p:nvPr>
        </p:nvSpPr>
        <p:spPr>
          <a:xfrm>
            <a:off x="152400" y="16933"/>
            <a:ext cx="8077200" cy="846138"/>
          </a:xfrm>
        </p:spPr>
        <p:txBody>
          <a:bodyPr/>
          <a:lstStyle/>
          <a:p>
            <a:r>
              <a:rPr lang="en-US" altLang="en-US" dirty="0"/>
              <a:t>Net Premium Growth (All P/C Lines</a:t>
            </a:r>
            <a:r>
              <a:rPr lang="en-US" altLang="en-US" dirty="0" smtClean="0"/>
              <a:t>) - - </a:t>
            </a:r>
            <a:r>
              <a:rPr lang="en-US" altLang="en-US" dirty="0"/>
              <a:t/>
            </a:r>
            <a:br>
              <a:rPr lang="en-US" altLang="en-US" dirty="0"/>
            </a:br>
            <a:r>
              <a:rPr lang="en-US" altLang="en-US" dirty="0"/>
              <a:t>Annual Change, 2007-2016</a:t>
            </a:r>
          </a:p>
        </p:txBody>
      </p:sp>
      <p:sp>
        <p:nvSpPr>
          <p:cNvPr id="19" name="PPTShape_1"/>
          <p:cNvSpPr>
            <a:spLocks noChangeArrowheads="1"/>
          </p:cNvSpPr>
          <p:nvPr/>
        </p:nvSpPr>
        <p:spPr bwMode="gray">
          <a:xfrm>
            <a:off x="978876" y="5486400"/>
            <a:ext cx="7526215" cy="633349"/>
          </a:xfrm>
          <a:prstGeom prst="rect">
            <a:avLst/>
          </a:prstGeom>
          <a:solidFill>
            <a:schemeClr val="accent2"/>
          </a:solidFill>
          <a:ln w="28575" algn="ctr">
            <a:noFill/>
            <a:miter lim="800000"/>
            <a:headEnd/>
            <a:tailEnd/>
          </a:ln>
        </p:spPr>
        <p:txBody>
          <a:bodyPr tIns="45720" bIns="45720" anchor="ctr"/>
          <a:lstStyle/>
          <a:p>
            <a:pPr algn="ctr" eaLnBrk="0" fontAlgn="base" hangingPunct="0">
              <a:lnSpc>
                <a:spcPct val="90000"/>
              </a:lnSpc>
              <a:spcAft>
                <a:spcPct val="0"/>
              </a:spcAft>
              <a:buClr>
                <a:srgbClr val="FFFFFF"/>
              </a:buClr>
              <a:buFont typeface="Wingdings" pitchFamily="2" charset="2"/>
              <a:buNone/>
            </a:pPr>
            <a:r>
              <a:rPr lang="en-US" sz="1600" b="1" dirty="0">
                <a:solidFill>
                  <a:schemeClr val="bg1"/>
                </a:solidFill>
                <a:cs typeface="Arial" charset="0"/>
              </a:rPr>
              <a:t>Premium Growth Has Followed Economic </a:t>
            </a:r>
            <a:r>
              <a:rPr lang="en-US" sz="1600" b="1" dirty="0" smtClean="0">
                <a:solidFill>
                  <a:schemeClr val="bg1"/>
                </a:solidFill>
                <a:cs typeface="Arial" charset="0"/>
              </a:rPr>
              <a:t>Growth and Inflation</a:t>
            </a:r>
            <a:r>
              <a:rPr lang="en-US" sz="1600" b="1" dirty="0">
                <a:solidFill>
                  <a:schemeClr val="bg1"/>
                </a:solidFill>
                <a:cs typeface="Arial" charset="0"/>
              </a:rPr>
              <a:t>.</a:t>
            </a:r>
          </a:p>
        </p:txBody>
      </p:sp>
      <p:sp>
        <p:nvSpPr>
          <p:cNvPr id="2" name="TextBox 1"/>
          <p:cNvSpPr txBox="1"/>
          <p:nvPr/>
        </p:nvSpPr>
        <p:spPr>
          <a:xfrm>
            <a:off x="762000" y="6283880"/>
            <a:ext cx="7959969" cy="738664"/>
          </a:xfrm>
          <a:prstGeom prst="rect">
            <a:avLst/>
          </a:prstGeom>
          <a:noFill/>
        </p:spPr>
        <p:txBody>
          <a:bodyPr wrap="square" rtlCol="0">
            <a:spAutoFit/>
          </a:bodyPr>
          <a:lstStyle/>
          <a:p>
            <a:r>
              <a:rPr lang="en-US" sz="1200" dirty="0"/>
              <a:t>SOURCES:  A.M. Best (2007-2013), ISO (2014-16), Federal Reserve Bank of St. Louis (FRED), Insurance Information Institute.</a:t>
            </a:r>
          </a:p>
          <a:p>
            <a:endParaRPr lang="en-US" dirty="0"/>
          </a:p>
        </p:txBody>
      </p:sp>
      <p:sp>
        <p:nvSpPr>
          <p:cNvPr id="6" name="TextBox 5"/>
          <p:cNvSpPr txBox="1"/>
          <p:nvPr/>
        </p:nvSpPr>
        <p:spPr>
          <a:xfrm>
            <a:off x="8610601" y="6488935"/>
            <a:ext cx="390180" cy="246221"/>
          </a:xfrm>
          <a:prstGeom prst="rect">
            <a:avLst/>
          </a:prstGeom>
          <a:noFill/>
        </p:spPr>
        <p:txBody>
          <a:bodyPr wrap="square" rtlCol="0">
            <a:spAutoFit/>
          </a:bodyPr>
          <a:lstStyle/>
          <a:p>
            <a:r>
              <a:rPr lang="en-US" sz="1000" dirty="0"/>
              <a:t>9</a:t>
            </a:r>
          </a:p>
        </p:txBody>
      </p:sp>
    </p:spTree>
    <p:custDataLst>
      <p:tags r:id="rId1"/>
    </p:custDataLst>
    <p:extLst>
      <p:ext uri="{BB962C8B-B14F-4D97-AF65-F5344CB8AC3E}">
        <p14:creationId xmlns:p14="http://schemas.microsoft.com/office/powerpoint/2010/main" val="4072510888"/>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Glass design templat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Glass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objectDefaults>
  <a:extraClrSchemeLst>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ass design 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CC66"/>
        </a:folHlink>
      </a:clrScheme>
      <a:clrMap bg1="lt1" tx1="dk1" bg2="lt2" tx2="dk2" accent1="accent1" accent2="accent2" accent3="accent3" accent4="accent4" accent5="accent5" accent6="accent6" hlink="hlink" folHlink="folHlink"/>
    </a:extraClrScheme>
    <a:extraClrScheme>
      <a:clrScheme name="Glass desig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lass desig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lass desig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lass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lass desig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lass desig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lass desig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lass desig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lass desig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lass desig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lass desig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lass desig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lass design template 13">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lass design template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FFCC66"/>
        </a:folHlink>
      </a:clrScheme>
      <a:clrMap bg1="lt1" tx1="dk1" bg2="lt2" tx2="dk2" accent1="accent1" accent2="accent2" accent3="accent3" accent4="accent4" accent5="accent5" accent6="accent6" hlink="hlink" folHlink="folHlink"/>
    </a:extraClrScheme>
    <a:extraClrScheme>
      <a:clrScheme name="Glass design template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2E6DC3ED99DC443A20E49EB6B299606" ma:contentTypeVersion="2" ma:contentTypeDescription="Create a new document." ma:contentTypeScope="" ma:versionID="2fb7566b2811cb705bb11e2b9761e0dd">
  <xsd:schema xmlns:xsd="http://www.w3.org/2001/XMLSchema" xmlns:xs="http://www.w3.org/2001/XMLSchema" xmlns:p="http://schemas.microsoft.com/office/2006/metadata/properties" xmlns:ns1="http://schemas.microsoft.com/sharepoint/v3" targetNamespace="http://schemas.microsoft.com/office/2006/metadata/properties" ma:root="true" ma:fieldsID="6f9746fe128b0ca74698fd9d7c13d39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A32CE98-5197-4167-AA75-5D7D071F025C}"/>
</file>

<file path=customXml/itemProps2.xml><?xml version="1.0" encoding="utf-8"?>
<ds:datastoreItem xmlns:ds="http://schemas.openxmlformats.org/officeDocument/2006/customXml" ds:itemID="{B6A1C132-FC71-48C2-A0AF-3F4D9DAD6523}"/>
</file>

<file path=customXml/itemProps3.xml><?xml version="1.0" encoding="utf-8"?>
<ds:datastoreItem xmlns:ds="http://schemas.openxmlformats.org/officeDocument/2006/customXml" ds:itemID="{F9BF8661-A28E-499D-8738-883F9C119B3A}"/>
</file>

<file path=docProps/app.xml><?xml version="1.0" encoding="utf-8"?>
<Properties xmlns="http://schemas.openxmlformats.org/officeDocument/2006/extended-properties" xmlns:vt="http://schemas.openxmlformats.org/officeDocument/2006/docPropsVTypes">
  <Template/>
  <TotalTime>20732</TotalTime>
  <Words>4087</Words>
  <Application>Microsoft Office PowerPoint</Application>
  <PresentationFormat>On-screen Show (4:3)</PresentationFormat>
  <Paragraphs>411</Paragraphs>
  <Slides>46</Slides>
  <Notes>37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6" baseType="lpstr">
      <vt:lpstr>Arial</vt:lpstr>
      <vt:lpstr>Arial Narrow</vt:lpstr>
      <vt:lpstr>Calibri</vt:lpstr>
      <vt:lpstr>Century Gothic</vt:lpstr>
      <vt:lpstr>Helvetica Neue</vt:lpstr>
      <vt:lpstr>Times New Roman</vt:lpstr>
      <vt:lpstr>Wingdings</vt:lpstr>
      <vt:lpstr>Wingdings 3</vt:lpstr>
      <vt:lpstr>Glass design template</vt:lpstr>
      <vt:lpstr>Chart</vt:lpstr>
      <vt:lpstr>PowerPoint Presentation</vt:lpstr>
      <vt:lpstr>Presentation Overview</vt:lpstr>
      <vt:lpstr>Highlights</vt:lpstr>
      <vt:lpstr>Property/Casualty Industry Performance</vt:lpstr>
      <vt:lpstr>Commercial Insurance Prices in the U.S. Remain Flat During the Second Quarter</vt:lpstr>
      <vt:lpstr>P/C Industry Net Income After Taxes*,  1st Quarters of Each Year, 2007-2017</vt:lpstr>
      <vt:lpstr>Property/Casualty Insurance Industry Investment Income: 2000–2016:Q1</vt:lpstr>
      <vt:lpstr>Policyholder Surplus, Quarterly, 2006:Q4–2017:Q1</vt:lpstr>
      <vt:lpstr>Net Premium Growth (All P/C Lines) - -  Annual Change, 2007-2016</vt:lpstr>
      <vt:lpstr>P/C Insurance Industry  Combined Ratio, 2001-2017*</vt:lpstr>
      <vt:lpstr>Workers Comp Private Carrier Combined Ratio, 2001-2016*</vt:lpstr>
      <vt:lpstr>Cyber Security &amp; Data Breaches</vt:lpstr>
      <vt:lpstr>Large Data Breaches in Headlines</vt:lpstr>
      <vt:lpstr>U.S. number of Data Breach Events  by Industry, 2005-17</vt:lpstr>
      <vt:lpstr>Data Breaches 2007-2016, by Number  of Breaches and Records Exposed</vt:lpstr>
      <vt:lpstr>Data Breaches and Cyber Attacks are Increasing in Costs and Frequency</vt:lpstr>
      <vt:lpstr>Impact of Natural Catastrophes</vt:lpstr>
      <vt:lpstr>U.S. Insured Catastrophe Losses</vt:lpstr>
      <vt:lpstr>Loss Events Worldwide 2016</vt:lpstr>
      <vt:lpstr>Severe Weather</vt:lpstr>
      <vt:lpstr>Hurricanes </vt:lpstr>
      <vt:lpstr>Wildfires</vt:lpstr>
      <vt:lpstr>Earthquakes</vt:lpstr>
      <vt:lpstr>Emergency Readiness</vt:lpstr>
      <vt:lpstr>PowerPoint Presentation</vt:lpstr>
      <vt:lpstr>The First 72 Hours  - What needs to happen</vt:lpstr>
      <vt:lpstr>The First 72 Hours  - What needs to happen (Continued)</vt:lpstr>
      <vt:lpstr>The First 72 Hours  - What needs to happen (Continued)</vt:lpstr>
      <vt:lpstr>New &amp; Evolving Risks</vt:lpstr>
      <vt:lpstr>NEW: Disruption</vt:lpstr>
      <vt:lpstr>NEW: Disruption (continued)</vt:lpstr>
      <vt:lpstr>NEW: Hate Speech</vt:lpstr>
      <vt:lpstr>NEW: Hate Speech (continued)</vt:lpstr>
      <vt:lpstr>EVOLVING: Active Shooter</vt:lpstr>
      <vt:lpstr>EVOLVING: It’s a Bird, It’s a Plane . . . .</vt:lpstr>
      <vt:lpstr>Drones &amp; Emergency Operations</vt:lpstr>
      <vt:lpstr>Risks Related To Public Entity Use Of Drones      </vt:lpstr>
      <vt:lpstr>Risk Management Considerations</vt:lpstr>
      <vt:lpstr>UAS Rules for Government Entities</vt:lpstr>
      <vt:lpstr>Evolving: Autonomous Vehicles   Looking At The Future</vt:lpstr>
      <vt:lpstr>MITIGATING RISK </vt:lpstr>
      <vt:lpstr>EXPANDING: Employee Theft;   Let’s Do the Numbers</vt:lpstr>
      <vt:lpstr>EXPANDING: Impersonation Fraud Coverage </vt:lpstr>
      <vt:lpstr>Toward the Future</vt:lpstr>
      <vt:lpstr>Looking Ahead </vt:lpstr>
      <vt:lpstr>PowerPoint Presentation</vt:lpstr>
    </vt:vector>
  </TitlesOfParts>
  <Company>Alliant Insurance Services,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G.5. State of the Insurance Market 2018 - Broker Copy 103117 MB</dc:title>
  <dc:subject>State of the Insurance Market 2017</dc:subject>
  <dc:creator>mleavell@alliant.com</dc:creator>
  <cp:lastModifiedBy>Marcus Beverly</cp:lastModifiedBy>
  <cp:revision>746</cp:revision>
  <cp:lastPrinted>2017-10-13T20:38:25Z</cp:lastPrinted>
  <dcterms:created xsi:type="dcterms:W3CDTF">2014-02-07T18:53:26Z</dcterms:created>
  <dcterms:modified xsi:type="dcterms:W3CDTF">2017-10-30T16:07:33Z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0x01010062E6DC3ED99DC443A20E49EB6B299606</vt:lpwstr>
  </property>
</Properties>
</file>