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notesMasterIdLst>
    <p:notesMasterId r:id="rId15"/>
  </p:notesMasterIdLst>
  <p:sldIdLst>
    <p:sldId id="277" r:id="rId5"/>
    <p:sldId id="280" r:id="rId6"/>
    <p:sldId id="272" r:id="rId7"/>
    <p:sldId id="271" r:id="rId8"/>
    <p:sldId id="274" r:id="rId9"/>
    <p:sldId id="275" r:id="rId10"/>
    <p:sldId id="281" r:id="rId11"/>
    <p:sldId id="283" r:id="rId12"/>
    <p:sldId id="278" r:id="rId13"/>
    <p:sldId id="279" r:id="rId14"/>
  </p:sldIdLst>
  <p:sldSz cx="9144000" cy="6858000" type="screen4x3"/>
  <p:notesSz cx="7007225" cy="9293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008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599" autoAdjust="0"/>
  </p:normalViewPr>
  <p:slideViewPr>
    <p:cSldViewPr>
      <p:cViewPr>
        <p:scale>
          <a:sx n="94" d="100"/>
          <a:sy n="94" d="100"/>
        </p:scale>
        <p:origin x="-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ClientDocs\SCORE%20-%203621%20WC,%203623%20Liability\Special%20Reports\SCORE%20data%20for%20trending%2013-1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ClientDocs\SCORE%20-%203621%20WC,%203623%20Liability\Special%20Reports\SCORE%20data%20for%20trending%2013-1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ClientDocs\SCORE%20-%203621%20WC,%203623%20Liability\Special%20Reports\SCORE%20data%20for%20trending%2013-18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ClientDocs\SCORE%20-%203621%20WC,%203623%20Liability\Special%20Reports\SCORE%20data%20for%20trending%2013-18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ClientDocs\SCORE%20-%203621%20WC,%203623%20Liability\Special%20Reports\SCORE%20data%20for%20trending%2013-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ClientDocs\SCORE%20-%203621%20WC,%203623%20Liability\Special%20Reports\SCORE%20data%20for%20trending%2013-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ClientDocs\SCORE%20-%203621%20WC,%203623%20Liability\Special%20Reports\SCORE%20data%20for%20trending%2013-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ClientDocs\SCORE%20-%203621%20WC,%203623%20Liability\Special%20Reports\SCORE%20data%20for%20trending%2013-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UMWALT\Desktop\Modesto%20data%2009-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ClientDocs\SCORE%20-%203621%20WC,%203623%20Liability\Special%20Reports\SCORE%20data%20for%20trending%2013-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ClientDocs\SCORE%20-%203621%20WC,%203623%20Liability\Special%20Reports\SCORE%20data%20for%20trending%2013-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ClientDocs\SCORE%20-%203621%20WC,%203623%20Liability\Special%20Reports\SCORE%20data%20for%20trending%2013-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ClientDocs\SCORE%20-%203621%20WC,%203623%20Liability\Special%20Reports\SCORE%20data%20for%20trending%2013-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Claim Type by Fiscal Year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Charts!$B$8</c:f>
              <c:strCache>
                <c:ptCount val="1"/>
                <c:pt idx="0">
                  <c:v>First Aid</c:v>
                </c:pt>
              </c:strCache>
            </c:strRef>
          </c:tx>
          <c:invertIfNegative val="0"/>
          <c:cat>
            <c:strRef>
              <c:f>Charts!$A$9:$A$13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Charts!$B$9:$B$13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Charts!$C$8</c:f>
              <c:strCache>
                <c:ptCount val="1"/>
                <c:pt idx="0">
                  <c:v>Indemnity</c:v>
                </c:pt>
              </c:strCache>
            </c:strRef>
          </c:tx>
          <c:invertIfNegative val="0"/>
          <c:cat>
            <c:strRef>
              <c:f>Charts!$A$9:$A$13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Charts!$C$9:$C$13</c:f>
              <c:numCache>
                <c:formatCode>General</c:formatCode>
                <c:ptCount val="5"/>
                <c:pt idx="0">
                  <c:v>18</c:v>
                </c:pt>
                <c:pt idx="1">
                  <c:v>12</c:v>
                </c:pt>
                <c:pt idx="2">
                  <c:v>20</c:v>
                </c:pt>
                <c:pt idx="3">
                  <c:v>20</c:v>
                </c:pt>
                <c:pt idx="4">
                  <c:v>16</c:v>
                </c:pt>
              </c:numCache>
            </c:numRef>
          </c:val>
        </c:ser>
        <c:ser>
          <c:idx val="2"/>
          <c:order val="2"/>
          <c:tx>
            <c:strRef>
              <c:f>Charts!$D$8</c:f>
              <c:strCache>
                <c:ptCount val="1"/>
                <c:pt idx="0">
                  <c:v>Medical Only</c:v>
                </c:pt>
              </c:strCache>
            </c:strRef>
          </c:tx>
          <c:invertIfNegative val="0"/>
          <c:cat>
            <c:strRef>
              <c:f>Charts!$A$9:$A$13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Charts!$D$9:$D$13</c:f>
              <c:numCache>
                <c:formatCode>General</c:formatCode>
                <c:ptCount val="5"/>
                <c:pt idx="0">
                  <c:v>28</c:v>
                </c:pt>
                <c:pt idx="1">
                  <c:v>15</c:v>
                </c:pt>
                <c:pt idx="2">
                  <c:v>15</c:v>
                </c:pt>
                <c:pt idx="3">
                  <c:v>25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573376"/>
        <c:axId val="147579264"/>
      </c:barChart>
      <c:lineChart>
        <c:grouping val="standard"/>
        <c:varyColors val="0"/>
        <c:ser>
          <c:idx val="3"/>
          <c:order val="3"/>
          <c:tx>
            <c:strRef>
              <c:f>Charts!$E$8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Charts!$A$9:$A$13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Charts!$E$9:$E$13</c:f>
              <c:numCache>
                <c:formatCode>General</c:formatCode>
                <c:ptCount val="5"/>
                <c:pt idx="0">
                  <c:v>46</c:v>
                </c:pt>
                <c:pt idx="1">
                  <c:v>27</c:v>
                </c:pt>
                <c:pt idx="2">
                  <c:v>37</c:v>
                </c:pt>
                <c:pt idx="3">
                  <c:v>47</c:v>
                </c:pt>
                <c:pt idx="4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82336"/>
        <c:axId val="147580800"/>
      </c:lineChart>
      <c:catAx>
        <c:axId val="147573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47579264"/>
        <c:crosses val="autoZero"/>
        <c:auto val="1"/>
        <c:lblAlgn val="ctr"/>
        <c:lblOffset val="100"/>
        <c:noMultiLvlLbl val="0"/>
      </c:catAx>
      <c:valAx>
        <c:axId val="14757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573376"/>
        <c:crosses val="autoZero"/>
        <c:crossBetween val="between"/>
      </c:valAx>
      <c:valAx>
        <c:axId val="1475808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47582336"/>
        <c:crosses val="max"/>
        <c:crossBetween val="between"/>
      </c:valAx>
      <c:catAx>
        <c:axId val="147582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475808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Top 6 Nature of Injury FY 2013-2018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FreqSev!$F$17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strRef>
              <c:f>FreqSev!$E$18:$E$23</c:f>
              <c:strCache>
                <c:ptCount val="6"/>
                <c:pt idx="0">
                  <c:v>STRAIN</c:v>
                </c:pt>
                <c:pt idx="1">
                  <c:v>CONTUSION/ LACERATION</c:v>
                </c:pt>
                <c:pt idx="2">
                  <c:v>SPRAIN</c:v>
                </c:pt>
                <c:pt idx="3">
                  <c:v>INFLAMMATION</c:v>
                </c:pt>
                <c:pt idx="4">
                  <c:v>FRACTURE</c:v>
                </c:pt>
                <c:pt idx="5">
                  <c:v>CARPAL TUNNEL SYNDROME</c:v>
                </c:pt>
              </c:strCache>
            </c:strRef>
          </c:cat>
          <c:val>
            <c:numRef>
              <c:f>FreqSev!$F$18:$F$23</c:f>
              <c:numCache>
                <c:formatCode>General</c:formatCode>
                <c:ptCount val="6"/>
                <c:pt idx="0">
                  <c:v>72</c:v>
                </c:pt>
                <c:pt idx="1">
                  <c:v>42</c:v>
                </c:pt>
                <c:pt idx="2">
                  <c:v>14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559360"/>
        <c:axId val="148560896"/>
      </c:barChart>
      <c:lineChart>
        <c:grouping val="standard"/>
        <c:varyColors val="0"/>
        <c:ser>
          <c:idx val="1"/>
          <c:order val="1"/>
          <c:tx>
            <c:strRef>
              <c:f>FreqSev!$G$17</c:f>
              <c:strCache>
                <c:ptCount val="1"/>
                <c:pt idx="0">
                  <c:v>Severity</c:v>
                </c:pt>
              </c:strCache>
            </c:strRef>
          </c:tx>
          <c:marker>
            <c:symbol val="none"/>
          </c:marker>
          <c:cat>
            <c:strRef>
              <c:f>FreqSev!$E$18:$E$23</c:f>
              <c:strCache>
                <c:ptCount val="6"/>
                <c:pt idx="0">
                  <c:v>STRAIN</c:v>
                </c:pt>
                <c:pt idx="1">
                  <c:v>CONTUSION/ LACERATION</c:v>
                </c:pt>
                <c:pt idx="2">
                  <c:v>SPRAIN</c:v>
                </c:pt>
                <c:pt idx="3">
                  <c:v>INFLAMMATION</c:v>
                </c:pt>
                <c:pt idx="4">
                  <c:v>FRACTURE</c:v>
                </c:pt>
                <c:pt idx="5">
                  <c:v>CARPAL TUNNEL SYNDROME</c:v>
                </c:pt>
              </c:strCache>
            </c:strRef>
          </c:cat>
          <c:val>
            <c:numRef>
              <c:f>FreqSev!$G$18:$G$23</c:f>
              <c:numCache>
                <c:formatCode>"$"#,##0</c:formatCode>
                <c:ptCount val="6"/>
                <c:pt idx="0">
                  <c:v>1709646.3799999997</c:v>
                </c:pt>
                <c:pt idx="1">
                  <c:v>26949</c:v>
                </c:pt>
                <c:pt idx="2">
                  <c:v>134650.09</c:v>
                </c:pt>
                <c:pt idx="3">
                  <c:v>246627.8</c:v>
                </c:pt>
                <c:pt idx="4">
                  <c:v>94079.37000000001</c:v>
                </c:pt>
                <c:pt idx="5">
                  <c:v>211174.72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68320"/>
        <c:axId val="148566784"/>
      </c:lineChart>
      <c:catAx>
        <c:axId val="148559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48560896"/>
        <c:crosses val="autoZero"/>
        <c:auto val="1"/>
        <c:lblAlgn val="ctr"/>
        <c:lblOffset val="100"/>
        <c:noMultiLvlLbl val="0"/>
      </c:catAx>
      <c:valAx>
        <c:axId val="14856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559360"/>
        <c:crosses val="autoZero"/>
        <c:crossBetween val="between"/>
      </c:valAx>
      <c:valAx>
        <c:axId val="148566784"/>
        <c:scaling>
          <c:orientation val="minMax"/>
        </c:scaling>
        <c:delete val="0"/>
        <c:axPos val="r"/>
        <c:numFmt formatCode="&quot;$&quot;#,##0" sourceLinked="1"/>
        <c:majorTickMark val="out"/>
        <c:minorTickMark val="none"/>
        <c:tickLblPos val="nextTo"/>
        <c:crossAx val="148568320"/>
        <c:crosses val="max"/>
        <c:crossBetween val="between"/>
      </c:valAx>
      <c:catAx>
        <c:axId val="148568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485667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Top 5 Occupation of Injury FY 2013-2018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FreqSev!$F$25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strRef>
              <c:f>FreqSev!$E$26:$E$30</c:f>
              <c:strCache>
                <c:ptCount val="5"/>
                <c:pt idx="0">
                  <c:v>Police Officer</c:v>
                </c:pt>
                <c:pt idx="1">
                  <c:v>Maint Worker</c:v>
                </c:pt>
                <c:pt idx="2">
                  <c:v>Fire Fighter</c:v>
                </c:pt>
                <c:pt idx="3">
                  <c:v>Police Sgt</c:v>
                </c:pt>
                <c:pt idx="4">
                  <c:v>Dispatcher</c:v>
                </c:pt>
              </c:strCache>
            </c:strRef>
          </c:cat>
          <c:val>
            <c:numRef>
              <c:f>FreqSev!$F$26:$F$30</c:f>
              <c:numCache>
                <c:formatCode>General</c:formatCode>
                <c:ptCount val="5"/>
                <c:pt idx="0">
                  <c:v>45</c:v>
                </c:pt>
                <c:pt idx="1">
                  <c:v>38</c:v>
                </c:pt>
                <c:pt idx="2">
                  <c:v>17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89024"/>
        <c:axId val="148290560"/>
      </c:barChart>
      <c:lineChart>
        <c:grouping val="standard"/>
        <c:varyColors val="0"/>
        <c:ser>
          <c:idx val="1"/>
          <c:order val="1"/>
          <c:tx>
            <c:strRef>
              <c:f>FreqSev!$G$25</c:f>
              <c:strCache>
                <c:ptCount val="1"/>
                <c:pt idx="0">
                  <c:v>Severity</c:v>
                </c:pt>
              </c:strCache>
            </c:strRef>
          </c:tx>
          <c:marker>
            <c:symbol val="none"/>
          </c:marker>
          <c:cat>
            <c:strRef>
              <c:f>FreqSev!$E$26:$E$30</c:f>
              <c:strCache>
                <c:ptCount val="5"/>
                <c:pt idx="0">
                  <c:v>Police Officer</c:v>
                </c:pt>
                <c:pt idx="1">
                  <c:v>Maint Worker</c:v>
                </c:pt>
                <c:pt idx="2">
                  <c:v>Fire Fighter</c:v>
                </c:pt>
                <c:pt idx="3">
                  <c:v>Police Sgt</c:v>
                </c:pt>
                <c:pt idx="4">
                  <c:v>Dispatcher</c:v>
                </c:pt>
              </c:strCache>
            </c:strRef>
          </c:cat>
          <c:val>
            <c:numRef>
              <c:f>FreqSev!$G$26:$G$30</c:f>
              <c:numCache>
                <c:formatCode>"$"#,##0</c:formatCode>
                <c:ptCount val="5"/>
                <c:pt idx="0">
                  <c:v>295746.53000000009</c:v>
                </c:pt>
                <c:pt idx="1">
                  <c:v>451543</c:v>
                </c:pt>
                <c:pt idx="2">
                  <c:v>160244</c:v>
                </c:pt>
                <c:pt idx="3">
                  <c:v>239690.83000000002</c:v>
                </c:pt>
                <c:pt idx="4">
                  <c:v>70531.009999999995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97984"/>
        <c:axId val="148296448"/>
      </c:lineChart>
      <c:catAx>
        <c:axId val="148289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8290560"/>
        <c:crosses val="autoZero"/>
        <c:auto val="1"/>
        <c:lblAlgn val="ctr"/>
        <c:lblOffset val="100"/>
        <c:noMultiLvlLbl val="0"/>
      </c:catAx>
      <c:valAx>
        <c:axId val="14829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289024"/>
        <c:crosses val="autoZero"/>
        <c:crossBetween val="between"/>
      </c:valAx>
      <c:valAx>
        <c:axId val="148296448"/>
        <c:scaling>
          <c:orientation val="minMax"/>
        </c:scaling>
        <c:delete val="0"/>
        <c:axPos val="r"/>
        <c:numFmt formatCode="&quot;$&quot;#,##0" sourceLinked="1"/>
        <c:majorTickMark val="out"/>
        <c:minorTickMark val="none"/>
        <c:tickLblPos val="nextTo"/>
        <c:crossAx val="148297984"/>
        <c:crosses val="max"/>
        <c:crossBetween val="between"/>
      </c:valAx>
      <c:catAx>
        <c:axId val="148297984"/>
        <c:scaling>
          <c:orientation val="minMax"/>
        </c:scaling>
        <c:delete val="1"/>
        <c:axPos val="b"/>
        <c:majorTickMark val="out"/>
        <c:minorTickMark val="none"/>
        <c:tickLblPos val="nextTo"/>
        <c:crossAx val="14829644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Frequency and Severity by Department FY 2013-2018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FreqSev!$F$32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strRef>
              <c:f>FreqSev!$E$33:$E$41</c:f>
              <c:strCache>
                <c:ptCount val="9"/>
                <c:pt idx="0">
                  <c:v>POLICE</c:v>
                </c:pt>
                <c:pt idx="1">
                  <c:v>PUBLIC WORKS</c:v>
                </c:pt>
                <c:pt idx="2">
                  <c:v>FIRE</c:v>
                </c:pt>
                <c:pt idx="3">
                  <c:v>BLDG/MAINT/INSP</c:v>
                </c:pt>
                <c:pt idx="4">
                  <c:v>ADMIN/FINANCE</c:v>
                </c:pt>
                <c:pt idx="5">
                  <c:v>STREETS</c:v>
                </c:pt>
                <c:pt idx="6">
                  <c:v>PARK &amp; REC</c:v>
                </c:pt>
                <c:pt idx="7">
                  <c:v>ELECTRIC UTILITIES</c:v>
                </c:pt>
                <c:pt idx="8">
                  <c:v>WATER</c:v>
                </c:pt>
              </c:strCache>
            </c:strRef>
          </c:cat>
          <c:val>
            <c:numRef>
              <c:f>FreqSev!$F$33:$F$41</c:f>
              <c:numCache>
                <c:formatCode>General</c:formatCode>
                <c:ptCount val="9"/>
                <c:pt idx="0">
                  <c:v>65</c:v>
                </c:pt>
                <c:pt idx="1">
                  <c:v>32</c:v>
                </c:pt>
                <c:pt idx="2">
                  <c:v>16</c:v>
                </c:pt>
                <c:pt idx="3">
                  <c:v>10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318464"/>
        <c:axId val="148324352"/>
      </c:barChart>
      <c:lineChart>
        <c:grouping val="standard"/>
        <c:varyColors val="0"/>
        <c:ser>
          <c:idx val="1"/>
          <c:order val="1"/>
          <c:tx>
            <c:strRef>
              <c:f>FreqSev!$G$32</c:f>
              <c:strCache>
                <c:ptCount val="1"/>
                <c:pt idx="0">
                  <c:v>Severity</c:v>
                </c:pt>
              </c:strCache>
            </c:strRef>
          </c:tx>
          <c:marker>
            <c:symbol val="none"/>
          </c:marker>
          <c:cat>
            <c:strRef>
              <c:f>FreqSev!$E$33:$E$41</c:f>
              <c:strCache>
                <c:ptCount val="9"/>
                <c:pt idx="0">
                  <c:v>POLICE</c:v>
                </c:pt>
                <c:pt idx="1">
                  <c:v>PUBLIC WORKS</c:v>
                </c:pt>
                <c:pt idx="2">
                  <c:v>FIRE</c:v>
                </c:pt>
                <c:pt idx="3">
                  <c:v>BLDG/MAINT/INSP</c:v>
                </c:pt>
                <c:pt idx="4">
                  <c:v>ADMIN/FINANCE</c:v>
                </c:pt>
                <c:pt idx="5">
                  <c:v>STREETS</c:v>
                </c:pt>
                <c:pt idx="6">
                  <c:v>PARK &amp; REC</c:v>
                </c:pt>
                <c:pt idx="7">
                  <c:v>ELECTRIC UTILITIES</c:v>
                </c:pt>
                <c:pt idx="8">
                  <c:v>WATER</c:v>
                </c:pt>
              </c:strCache>
            </c:strRef>
          </c:cat>
          <c:val>
            <c:numRef>
              <c:f>FreqSev!$G$33:$G$41</c:f>
              <c:numCache>
                <c:formatCode>"$"#,##0</c:formatCode>
                <c:ptCount val="9"/>
                <c:pt idx="0">
                  <c:v>972747.87999999966</c:v>
                </c:pt>
                <c:pt idx="1">
                  <c:v>556831.28</c:v>
                </c:pt>
                <c:pt idx="2">
                  <c:v>432272.75</c:v>
                </c:pt>
                <c:pt idx="3">
                  <c:v>69311.73000000001</c:v>
                </c:pt>
                <c:pt idx="4">
                  <c:v>103848.74999999999</c:v>
                </c:pt>
                <c:pt idx="5">
                  <c:v>33683.86</c:v>
                </c:pt>
                <c:pt idx="6">
                  <c:v>2963.34</c:v>
                </c:pt>
                <c:pt idx="7">
                  <c:v>44943.68</c:v>
                </c:pt>
                <c:pt idx="8">
                  <c:v>55137.07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327424"/>
        <c:axId val="148325888"/>
      </c:lineChart>
      <c:catAx>
        <c:axId val="148318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8324352"/>
        <c:crosses val="autoZero"/>
        <c:auto val="1"/>
        <c:lblAlgn val="ctr"/>
        <c:lblOffset val="100"/>
        <c:noMultiLvlLbl val="0"/>
      </c:catAx>
      <c:valAx>
        <c:axId val="14832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318464"/>
        <c:crosses val="autoZero"/>
        <c:crossBetween val="between"/>
      </c:valAx>
      <c:valAx>
        <c:axId val="148325888"/>
        <c:scaling>
          <c:orientation val="minMax"/>
        </c:scaling>
        <c:delete val="0"/>
        <c:axPos val="r"/>
        <c:numFmt formatCode="&quot;$&quot;#,##0" sourceLinked="1"/>
        <c:majorTickMark val="out"/>
        <c:minorTickMark val="none"/>
        <c:tickLblPos val="nextTo"/>
        <c:crossAx val="148327424"/>
        <c:crosses val="max"/>
        <c:crossBetween val="between"/>
      </c:valAx>
      <c:catAx>
        <c:axId val="148327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483258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Settlement by Type Fiscal Years 2013-2018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Charts!$J$1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Charts!$I$2:$I$3</c:f>
              <c:strCache>
                <c:ptCount val="2"/>
                <c:pt idx="0">
                  <c:v>Stipulation with Request for Award</c:v>
                </c:pt>
                <c:pt idx="1">
                  <c:v>Compromise and Release</c:v>
                </c:pt>
              </c:strCache>
            </c:strRef>
          </c:cat>
          <c:val>
            <c:numRef>
              <c:f>Charts!$J$2:$J$3</c:f>
              <c:numCache>
                <c:formatCode>General</c:formatCode>
                <c:ptCount val="2"/>
                <c:pt idx="0">
                  <c:v>10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28224"/>
        <c:axId val="143029760"/>
      </c:barChart>
      <c:catAx>
        <c:axId val="143028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3029760"/>
        <c:crosses val="autoZero"/>
        <c:auto val="1"/>
        <c:lblAlgn val="ctr"/>
        <c:lblOffset val="100"/>
        <c:noMultiLvlLbl val="0"/>
      </c:catAx>
      <c:valAx>
        <c:axId val="14302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02822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Total Paid and Incurred by Fiscal Year for Injuries within Fiscal Year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Charts!$B$1</c:f>
              <c:strCache>
                <c:ptCount val="1"/>
                <c:pt idx="0">
                  <c:v>Total Paid</c:v>
                </c:pt>
              </c:strCache>
            </c:strRef>
          </c:tx>
          <c:invertIfNegative val="0"/>
          <c:cat>
            <c:strRef>
              <c:f>Charts!$A$2:$A$6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Charts!$B$2:$B$6</c:f>
              <c:numCache>
                <c:formatCode>"$"#,##0</c:formatCode>
                <c:ptCount val="5"/>
                <c:pt idx="0">
                  <c:v>79080</c:v>
                </c:pt>
                <c:pt idx="1">
                  <c:v>107830</c:v>
                </c:pt>
                <c:pt idx="2">
                  <c:v>74935</c:v>
                </c:pt>
                <c:pt idx="3">
                  <c:v>215042</c:v>
                </c:pt>
                <c:pt idx="4">
                  <c:v>215197</c:v>
                </c:pt>
              </c:numCache>
            </c:numRef>
          </c:val>
        </c:ser>
        <c:ser>
          <c:idx val="1"/>
          <c:order val="1"/>
          <c:tx>
            <c:strRef>
              <c:f>Charts!$C$1</c:f>
              <c:strCache>
                <c:ptCount val="1"/>
                <c:pt idx="0">
                  <c:v>Incurred</c:v>
                </c:pt>
              </c:strCache>
            </c:strRef>
          </c:tx>
          <c:invertIfNegative val="0"/>
          <c:cat>
            <c:strRef>
              <c:f>Charts!$A$2:$A$6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Charts!$C$2:$C$6</c:f>
              <c:numCache>
                <c:formatCode>"$"#,##0</c:formatCode>
                <c:ptCount val="5"/>
                <c:pt idx="0">
                  <c:v>492109</c:v>
                </c:pt>
                <c:pt idx="1">
                  <c:v>457817</c:v>
                </c:pt>
                <c:pt idx="2">
                  <c:v>203618</c:v>
                </c:pt>
                <c:pt idx="3">
                  <c:v>642020</c:v>
                </c:pt>
                <c:pt idx="4">
                  <c:v>398167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73152"/>
        <c:axId val="147874944"/>
      </c:barChart>
      <c:lineChart>
        <c:grouping val="standard"/>
        <c:varyColors val="0"/>
        <c:ser>
          <c:idx val="2"/>
          <c:order val="2"/>
          <c:tx>
            <c:strRef>
              <c:f>Charts!$D$1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Charts!$A$2:$A$6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Charts!$D$2:$D$6</c:f>
              <c:numCache>
                <c:formatCode>General</c:formatCode>
                <c:ptCount val="5"/>
                <c:pt idx="0">
                  <c:v>46</c:v>
                </c:pt>
                <c:pt idx="1">
                  <c:v>27</c:v>
                </c:pt>
                <c:pt idx="2">
                  <c:v>37</c:v>
                </c:pt>
                <c:pt idx="3">
                  <c:v>47</c:v>
                </c:pt>
                <c:pt idx="4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82368"/>
        <c:axId val="147876480"/>
      </c:lineChart>
      <c:catAx>
        <c:axId val="14787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7874944"/>
        <c:crosses val="autoZero"/>
        <c:auto val="1"/>
        <c:lblAlgn val="ctr"/>
        <c:lblOffset val="100"/>
        <c:noMultiLvlLbl val="0"/>
      </c:catAx>
      <c:valAx>
        <c:axId val="147874944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47873152"/>
        <c:crosses val="autoZero"/>
        <c:crossBetween val="between"/>
      </c:valAx>
      <c:valAx>
        <c:axId val="1478764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47882368"/>
        <c:crosses val="max"/>
        <c:crossBetween val="between"/>
      </c:valAx>
      <c:catAx>
        <c:axId val="147882368"/>
        <c:scaling>
          <c:orientation val="minMax"/>
        </c:scaling>
        <c:delete val="1"/>
        <c:axPos val="b"/>
        <c:majorTickMark val="out"/>
        <c:minorTickMark val="none"/>
        <c:tickLblPos val="nextTo"/>
        <c:crossAx val="1478764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Paid by Fiscal Year Regardless of Injury Date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Totals!$A$2</c:f>
              <c:strCache>
                <c:ptCount val="1"/>
                <c:pt idx="0">
                  <c:v>Expense Payment</c:v>
                </c:pt>
              </c:strCache>
            </c:strRef>
          </c:tx>
          <c:invertIfNegative val="0"/>
          <c:cat>
            <c:strRef>
              <c:f>Totals!$B$1:$F$1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Totals!$B$2:$F$2</c:f>
              <c:numCache>
                <c:formatCode>"$"#,##0</c:formatCode>
                <c:ptCount val="5"/>
                <c:pt idx="0">
                  <c:v>129536</c:v>
                </c:pt>
                <c:pt idx="1">
                  <c:v>147947</c:v>
                </c:pt>
                <c:pt idx="2">
                  <c:v>139190</c:v>
                </c:pt>
                <c:pt idx="3">
                  <c:v>163759</c:v>
                </c:pt>
                <c:pt idx="4">
                  <c:v>154850</c:v>
                </c:pt>
              </c:numCache>
            </c:numRef>
          </c:val>
        </c:ser>
        <c:ser>
          <c:idx val="1"/>
          <c:order val="1"/>
          <c:tx>
            <c:strRef>
              <c:f>Totals!$A$3</c:f>
              <c:strCache>
                <c:ptCount val="1"/>
                <c:pt idx="0">
                  <c:v>Indemnity Payment</c:v>
                </c:pt>
              </c:strCache>
            </c:strRef>
          </c:tx>
          <c:invertIfNegative val="0"/>
          <c:cat>
            <c:strRef>
              <c:f>Totals!$B$1:$F$1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Totals!$B$3:$F$3</c:f>
              <c:numCache>
                <c:formatCode>"$"#,##0</c:formatCode>
                <c:ptCount val="5"/>
                <c:pt idx="0">
                  <c:v>504539</c:v>
                </c:pt>
                <c:pt idx="1">
                  <c:v>280076</c:v>
                </c:pt>
                <c:pt idx="2">
                  <c:v>275384</c:v>
                </c:pt>
                <c:pt idx="3">
                  <c:v>294526</c:v>
                </c:pt>
                <c:pt idx="4">
                  <c:v>317987</c:v>
                </c:pt>
              </c:numCache>
            </c:numRef>
          </c:val>
        </c:ser>
        <c:ser>
          <c:idx val="2"/>
          <c:order val="2"/>
          <c:tx>
            <c:strRef>
              <c:f>Totals!$A$4</c:f>
              <c:strCache>
                <c:ptCount val="1"/>
                <c:pt idx="0">
                  <c:v>Medical Payment</c:v>
                </c:pt>
              </c:strCache>
            </c:strRef>
          </c:tx>
          <c:invertIfNegative val="0"/>
          <c:cat>
            <c:strRef>
              <c:f>Totals!$B$1:$F$1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Totals!$B$4:$F$4</c:f>
              <c:numCache>
                <c:formatCode>"$"#,##0</c:formatCode>
                <c:ptCount val="5"/>
                <c:pt idx="0">
                  <c:v>789399</c:v>
                </c:pt>
                <c:pt idx="1">
                  <c:v>621174</c:v>
                </c:pt>
                <c:pt idx="2">
                  <c:v>404494</c:v>
                </c:pt>
                <c:pt idx="3">
                  <c:v>847668</c:v>
                </c:pt>
                <c:pt idx="4">
                  <c:v>590306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931520"/>
        <c:axId val="147933056"/>
      </c:barChart>
      <c:catAx>
        <c:axId val="147931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7933056"/>
        <c:crosses val="autoZero"/>
        <c:auto val="1"/>
        <c:lblAlgn val="ctr"/>
        <c:lblOffset val="100"/>
        <c:noMultiLvlLbl val="0"/>
      </c:catAx>
      <c:valAx>
        <c:axId val="147933056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479315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Recoveries Received During Fiscal Year Regardless of Date of Injury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Charts!$G$1</c:f>
              <c:strCache>
                <c:ptCount val="1"/>
                <c:pt idx="0">
                  <c:v>Recoveries</c:v>
                </c:pt>
              </c:strCache>
            </c:strRef>
          </c:tx>
          <c:invertIfNegative val="0"/>
          <c:cat>
            <c:strRef>
              <c:f>Charts!$F$2:$F$6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Charts!$G$2:$G$6</c:f>
              <c:numCache>
                <c:formatCode>"$"#,##0</c:formatCode>
                <c:ptCount val="5"/>
                <c:pt idx="0">
                  <c:v>240441</c:v>
                </c:pt>
                <c:pt idx="1">
                  <c:v>275559</c:v>
                </c:pt>
                <c:pt idx="2">
                  <c:v>285312</c:v>
                </c:pt>
                <c:pt idx="3">
                  <c:v>314181</c:v>
                </c:pt>
                <c:pt idx="4">
                  <c:v>196609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954688"/>
        <c:axId val="147964672"/>
      </c:barChart>
      <c:catAx>
        <c:axId val="147954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47964672"/>
        <c:crosses val="autoZero"/>
        <c:auto val="1"/>
        <c:lblAlgn val="ctr"/>
        <c:lblOffset val="100"/>
        <c:noMultiLvlLbl val="0"/>
      </c:catAx>
      <c:valAx>
        <c:axId val="147964672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47954688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Loss Days for </a:t>
            </a:r>
            <a:r>
              <a:rPr lang="en-US" dirty="0" smtClean="0"/>
              <a:t>Dates of Injuries</a:t>
            </a:r>
            <a:r>
              <a:rPr lang="en-US" baseline="0" dirty="0" smtClean="0"/>
              <a:t> </a:t>
            </a:r>
            <a:r>
              <a:rPr lang="en-US" baseline="0" dirty="0"/>
              <a:t>within Fiscal Year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969152"/>
        <c:axId val="148079360"/>
      </c:barChart>
      <c:catAx>
        <c:axId val="147969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8079360"/>
        <c:crosses val="autoZero"/>
        <c:auto val="1"/>
        <c:lblAlgn val="ctr"/>
        <c:lblOffset val="100"/>
        <c:noMultiLvlLbl val="0"/>
      </c:catAx>
      <c:valAx>
        <c:axId val="14807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96915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Closing Ratio by Fiscal Year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Charts!$H$8</c:f>
              <c:strCache>
                <c:ptCount val="1"/>
                <c:pt idx="0">
                  <c:v>Open</c:v>
                </c:pt>
              </c:strCache>
            </c:strRef>
          </c:tx>
          <c:invertIfNegative val="0"/>
          <c:cat>
            <c:strRef>
              <c:f>Charts!$G$9:$G$13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Charts!$H$9:$H$13</c:f>
              <c:numCache>
                <c:formatCode>General</c:formatCode>
                <c:ptCount val="5"/>
                <c:pt idx="0">
                  <c:v>46</c:v>
                </c:pt>
                <c:pt idx="1">
                  <c:v>27</c:v>
                </c:pt>
                <c:pt idx="2">
                  <c:v>37</c:v>
                </c:pt>
                <c:pt idx="3">
                  <c:v>47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strRef>
              <c:f>Charts!$I$8</c:f>
              <c:strCache>
                <c:ptCount val="1"/>
                <c:pt idx="0">
                  <c:v>Closed</c:v>
                </c:pt>
              </c:strCache>
            </c:strRef>
          </c:tx>
          <c:invertIfNegative val="0"/>
          <c:cat>
            <c:strRef>
              <c:f>Charts!$G$9:$G$13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Charts!$I$9:$I$13</c:f>
              <c:numCache>
                <c:formatCode>General</c:formatCode>
                <c:ptCount val="5"/>
                <c:pt idx="0">
                  <c:v>49</c:v>
                </c:pt>
                <c:pt idx="1">
                  <c:v>54</c:v>
                </c:pt>
                <c:pt idx="2">
                  <c:v>43</c:v>
                </c:pt>
                <c:pt idx="3">
                  <c:v>55</c:v>
                </c:pt>
                <c:pt idx="4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99840"/>
        <c:axId val="148101376"/>
      </c:barChart>
      <c:lineChart>
        <c:grouping val="standard"/>
        <c:varyColors val="0"/>
        <c:ser>
          <c:idx val="2"/>
          <c:order val="2"/>
          <c:tx>
            <c:strRef>
              <c:f>Charts!$J$8</c:f>
              <c:strCache>
                <c:ptCount val="1"/>
                <c:pt idx="0">
                  <c:v>Ratio</c:v>
                </c:pt>
              </c:strCache>
            </c:strRef>
          </c:tx>
          <c:marker>
            <c:symbol val="none"/>
          </c:marker>
          <c:cat>
            <c:strRef>
              <c:f>Charts!$G$9:$G$13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Charts!$J$9:$J$13</c:f>
              <c:numCache>
                <c:formatCode>0%</c:formatCode>
                <c:ptCount val="5"/>
                <c:pt idx="0">
                  <c:v>1.0652173913043479</c:v>
                </c:pt>
                <c:pt idx="1">
                  <c:v>2</c:v>
                </c:pt>
                <c:pt idx="2">
                  <c:v>1.1621621621621621</c:v>
                </c:pt>
                <c:pt idx="3">
                  <c:v>1.1702127659574468</c:v>
                </c:pt>
                <c:pt idx="4">
                  <c:v>1.34375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29280"/>
        <c:axId val="148127744"/>
      </c:lineChart>
      <c:catAx>
        <c:axId val="148099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48101376"/>
        <c:crosses val="autoZero"/>
        <c:auto val="1"/>
        <c:lblAlgn val="ctr"/>
        <c:lblOffset val="100"/>
        <c:noMultiLvlLbl val="0"/>
      </c:catAx>
      <c:valAx>
        <c:axId val="14810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099840"/>
        <c:crosses val="autoZero"/>
        <c:crossBetween val="between"/>
      </c:valAx>
      <c:valAx>
        <c:axId val="14812774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48129280"/>
        <c:crosses val="max"/>
        <c:crossBetween val="between"/>
      </c:valAx>
      <c:catAx>
        <c:axId val="148129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481277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Total Ending Open Inventory by Fiscal Year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Totals!$A$7</c:f>
              <c:strCache>
                <c:ptCount val="1"/>
                <c:pt idx="0">
                  <c:v>Medical Only</c:v>
                </c:pt>
              </c:strCache>
            </c:strRef>
          </c:tx>
          <c:invertIfNegative val="0"/>
          <c:cat>
            <c:strRef>
              <c:f>Totals!$B$6:$F$6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Totals!$B$7:$F$7</c:f>
              <c:numCache>
                <c:formatCode>0</c:formatCode>
                <c:ptCount val="5"/>
                <c:pt idx="0">
                  <c:v>14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 formatCode="General">
                  <c:v>4</c:v>
                </c:pt>
              </c:numCache>
            </c:numRef>
          </c:val>
        </c:ser>
        <c:ser>
          <c:idx val="1"/>
          <c:order val="1"/>
          <c:tx>
            <c:strRef>
              <c:f>Totals!$A$8</c:f>
              <c:strCache>
                <c:ptCount val="1"/>
                <c:pt idx="0">
                  <c:v>Indemnity</c:v>
                </c:pt>
              </c:strCache>
            </c:strRef>
          </c:tx>
          <c:invertIfNegative val="0"/>
          <c:cat>
            <c:strRef>
              <c:f>Totals!$B$6:$F$6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Totals!$B$8:$F$8</c:f>
              <c:numCache>
                <c:formatCode>0</c:formatCode>
                <c:ptCount val="5"/>
                <c:pt idx="0">
                  <c:v>36</c:v>
                </c:pt>
                <c:pt idx="1">
                  <c:v>21</c:v>
                </c:pt>
                <c:pt idx="2">
                  <c:v>29</c:v>
                </c:pt>
                <c:pt idx="3">
                  <c:v>31</c:v>
                </c:pt>
                <c:pt idx="4" formatCode="General">
                  <c:v>31</c:v>
                </c:pt>
              </c:numCache>
            </c:numRef>
          </c:val>
        </c:ser>
        <c:ser>
          <c:idx val="2"/>
          <c:order val="2"/>
          <c:tx>
            <c:strRef>
              <c:f>Totals!$A$9</c:f>
              <c:strCache>
                <c:ptCount val="1"/>
                <c:pt idx="0">
                  <c:v>Future Medical</c:v>
                </c:pt>
              </c:strCache>
            </c:strRef>
          </c:tx>
          <c:invertIfNegative val="0"/>
          <c:cat>
            <c:strRef>
              <c:f>Totals!$B$6:$F$6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Totals!$B$9:$F$9</c:f>
              <c:numCache>
                <c:formatCode>0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37</c:v>
                </c:pt>
                <c:pt idx="3">
                  <c:v>30</c:v>
                </c:pt>
                <c:pt idx="4" formatCode="General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154624"/>
        <c:axId val="148164608"/>
      </c:barChart>
      <c:lineChart>
        <c:grouping val="standard"/>
        <c:varyColors val="0"/>
        <c:ser>
          <c:idx val="3"/>
          <c:order val="3"/>
          <c:tx>
            <c:strRef>
              <c:f>Totals!$A$10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Totals!$B$6:$F$6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Totals!$B$10:$F$10</c:f>
              <c:numCache>
                <c:formatCode>0</c:formatCode>
                <c:ptCount val="5"/>
                <c:pt idx="0">
                  <c:v>94</c:v>
                </c:pt>
                <c:pt idx="1">
                  <c:v>69</c:v>
                </c:pt>
                <c:pt idx="2">
                  <c:v>69</c:v>
                </c:pt>
                <c:pt idx="3">
                  <c:v>68</c:v>
                </c:pt>
                <c:pt idx="4">
                  <c:v>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67680"/>
        <c:axId val="148166144"/>
      </c:lineChart>
      <c:catAx>
        <c:axId val="148154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8164608"/>
        <c:crosses val="autoZero"/>
        <c:auto val="1"/>
        <c:lblAlgn val="ctr"/>
        <c:lblOffset val="100"/>
        <c:noMultiLvlLbl val="0"/>
      </c:catAx>
      <c:valAx>
        <c:axId val="14816460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8154624"/>
        <c:crosses val="autoZero"/>
        <c:crossBetween val="between"/>
      </c:valAx>
      <c:valAx>
        <c:axId val="148166144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148167680"/>
        <c:crosses val="max"/>
        <c:crossBetween val="between"/>
      </c:valAx>
      <c:catAx>
        <c:axId val="148167680"/>
        <c:scaling>
          <c:orientation val="minMax"/>
        </c:scaling>
        <c:delete val="1"/>
        <c:axPos val="b"/>
        <c:majorTickMark val="out"/>
        <c:minorTickMark val="none"/>
        <c:tickLblPos val="nextTo"/>
        <c:crossAx val="1481661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Top 6 Cause of Injury FY 2013-2018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FreqSev!$F$2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strRef>
              <c:f>FreqSev!$E$3:$E$8</c:f>
              <c:strCache>
                <c:ptCount val="6"/>
                <c:pt idx="0">
                  <c:v>LIFTING</c:v>
                </c:pt>
                <c:pt idx="1">
                  <c:v>FALL, SLIP OR TRIP</c:v>
                </c:pt>
                <c:pt idx="2">
                  <c:v>ANIMAL</c:v>
                </c:pt>
                <c:pt idx="3">
                  <c:v>PERSON IN ACT OF CRIME</c:v>
                </c:pt>
                <c:pt idx="4">
                  <c:v>CUMULATIVE TRAUMA</c:v>
                </c:pt>
                <c:pt idx="5">
                  <c:v>REPETITIVE MOTION</c:v>
                </c:pt>
              </c:strCache>
            </c:strRef>
          </c:cat>
          <c:val>
            <c:numRef>
              <c:f>FreqSev!$F$3:$F$8</c:f>
              <c:numCache>
                <c:formatCode>General</c:formatCode>
                <c:ptCount val="6"/>
                <c:pt idx="0">
                  <c:v>28</c:v>
                </c:pt>
                <c:pt idx="1">
                  <c:v>21</c:v>
                </c:pt>
                <c:pt idx="2">
                  <c:v>16</c:v>
                </c:pt>
                <c:pt idx="3">
                  <c:v>13</c:v>
                </c:pt>
                <c:pt idx="4">
                  <c:v>10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18624"/>
        <c:axId val="148220160"/>
      </c:barChart>
      <c:lineChart>
        <c:grouping val="standard"/>
        <c:varyColors val="0"/>
        <c:ser>
          <c:idx val="1"/>
          <c:order val="1"/>
          <c:tx>
            <c:strRef>
              <c:f>FreqSev!$G$2</c:f>
              <c:strCache>
                <c:ptCount val="1"/>
                <c:pt idx="0">
                  <c:v>Severity</c:v>
                </c:pt>
              </c:strCache>
            </c:strRef>
          </c:tx>
          <c:marker>
            <c:symbol val="none"/>
          </c:marker>
          <c:cat>
            <c:strRef>
              <c:f>FreqSev!$E$3:$E$8</c:f>
              <c:strCache>
                <c:ptCount val="6"/>
                <c:pt idx="0">
                  <c:v>LIFTING</c:v>
                </c:pt>
                <c:pt idx="1">
                  <c:v>FALL, SLIP OR TRIP</c:v>
                </c:pt>
                <c:pt idx="2">
                  <c:v>ANIMAL</c:v>
                </c:pt>
                <c:pt idx="3">
                  <c:v>PERSON IN ACT OF CRIME</c:v>
                </c:pt>
                <c:pt idx="4">
                  <c:v>CUMULATIVE TRAUMA</c:v>
                </c:pt>
                <c:pt idx="5">
                  <c:v>REPETITIVE MOTION</c:v>
                </c:pt>
              </c:strCache>
            </c:strRef>
          </c:cat>
          <c:val>
            <c:numRef>
              <c:f>FreqSev!$G$3:$G$8</c:f>
              <c:numCache>
                <c:formatCode>"$"#,##0</c:formatCode>
                <c:ptCount val="6"/>
                <c:pt idx="0">
                  <c:v>423091</c:v>
                </c:pt>
                <c:pt idx="1">
                  <c:v>381205</c:v>
                </c:pt>
                <c:pt idx="2">
                  <c:v>62451.25</c:v>
                </c:pt>
                <c:pt idx="3">
                  <c:v>223694.38999999998</c:v>
                </c:pt>
                <c:pt idx="4">
                  <c:v>580315.31999999995</c:v>
                </c:pt>
                <c:pt idx="5">
                  <c:v>231089.76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23488"/>
        <c:axId val="148221952"/>
      </c:lineChart>
      <c:catAx>
        <c:axId val="14821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8220160"/>
        <c:crosses val="autoZero"/>
        <c:auto val="1"/>
        <c:lblAlgn val="ctr"/>
        <c:lblOffset val="100"/>
        <c:noMultiLvlLbl val="0"/>
      </c:catAx>
      <c:valAx>
        <c:axId val="1482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218624"/>
        <c:crosses val="autoZero"/>
        <c:crossBetween val="between"/>
      </c:valAx>
      <c:valAx>
        <c:axId val="148221952"/>
        <c:scaling>
          <c:orientation val="minMax"/>
        </c:scaling>
        <c:delete val="0"/>
        <c:axPos val="r"/>
        <c:numFmt formatCode="&quot;$&quot;#,##0" sourceLinked="1"/>
        <c:majorTickMark val="out"/>
        <c:minorTickMark val="none"/>
        <c:tickLblPos val="nextTo"/>
        <c:crossAx val="148223488"/>
        <c:crosses val="max"/>
        <c:crossBetween val="between"/>
      </c:valAx>
      <c:catAx>
        <c:axId val="148223488"/>
        <c:scaling>
          <c:orientation val="minMax"/>
        </c:scaling>
        <c:delete val="1"/>
        <c:axPos val="b"/>
        <c:majorTickMark val="out"/>
        <c:minorTickMark val="none"/>
        <c:tickLblPos val="nextTo"/>
        <c:crossAx val="1482219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Top 5 Body Parts Injured FY 2013-2018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FreqSev!$F$10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strRef>
              <c:f>FreqSev!$E$11:$E$15</c:f>
              <c:strCache>
                <c:ptCount val="5"/>
                <c:pt idx="0">
                  <c:v>HAND</c:v>
                </c:pt>
                <c:pt idx="1">
                  <c:v>KNEE</c:v>
                </c:pt>
                <c:pt idx="2">
                  <c:v>MULTIPLE BODY PARTS</c:v>
                </c:pt>
                <c:pt idx="3">
                  <c:v>LOWER BACK</c:v>
                </c:pt>
                <c:pt idx="4">
                  <c:v>SHOULDER(S)</c:v>
                </c:pt>
              </c:strCache>
            </c:strRef>
          </c:cat>
          <c:val>
            <c:numRef>
              <c:f>FreqSev!$F$11:$F$15</c:f>
              <c:numCache>
                <c:formatCode>General</c:formatCode>
                <c:ptCount val="5"/>
                <c:pt idx="0">
                  <c:v>24</c:v>
                </c:pt>
                <c:pt idx="1">
                  <c:v>21</c:v>
                </c:pt>
                <c:pt idx="2">
                  <c:v>20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509440"/>
        <c:axId val="148510976"/>
      </c:barChart>
      <c:lineChart>
        <c:grouping val="standard"/>
        <c:varyColors val="0"/>
        <c:ser>
          <c:idx val="1"/>
          <c:order val="1"/>
          <c:tx>
            <c:strRef>
              <c:f>FreqSev!$G$10</c:f>
              <c:strCache>
                <c:ptCount val="1"/>
                <c:pt idx="0">
                  <c:v>Severity</c:v>
                </c:pt>
              </c:strCache>
            </c:strRef>
          </c:tx>
          <c:marker>
            <c:symbol val="none"/>
          </c:marker>
          <c:cat>
            <c:strRef>
              <c:f>FreqSev!$E$11:$E$15</c:f>
              <c:strCache>
                <c:ptCount val="5"/>
                <c:pt idx="0">
                  <c:v>HAND</c:v>
                </c:pt>
                <c:pt idx="1">
                  <c:v>KNEE</c:v>
                </c:pt>
                <c:pt idx="2">
                  <c:v>MULTIPLE BODY PARTS</c:v>
                </c:pt>
                <c:pt idx="3">
                  <c:v>LOWER BACK</c:v>
                </c:pt>
                <c:pt idx="4">
                  <c:v>SHOULDER(S)</c:v>
                </c:pt>
              </c:strCache>
            </c:strRef>
          </c:cat>
          <c:val>
            <c:numRef>
              <c:f>FreqSev!$G$11:$G$15</c:f>
              <c:numCache>
                <c:formatCode>"$"#,##0</c:formatCode>
                <c:ptCount val="5"/>
                <c:pt idx="0">
                  <c:v>231036.5</c:v>
                </c:pt>
                <c:pt idx="1">
                  <c:v>275996.61</c:v>
                </c:pt>
                <c:pt idx="2">
                  <c:v>708564.10999999987</c:v>
                </c:pt>
                <c:pt idx="3">
                  <c:v>245358</c:v>
                </c:pt>
                <c:pt idx="4">
                  <c:v>447636.25000000012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22496"/>
        <c:axId val="148520960"/>
      </c:lineChart>
      <c:catAx>
        <c:axId val="148509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48510976"/>
        <c:crosses val="autoZero"/>
        <c:auto val="1"/>
        <c:lblAlgn val="ctr"/>
        <c:lblOffset val="100"/>
        <c:noMultiLvlLbl val="0"/>
      </c:catAx>
      <c:valAx>
        <c:axId val="14851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509440"/>
        <c:crosses val="autoZero"/>
        <c:crossBetween val="between"/>
      </c:valAx>
      <c:valAx>
        <c:axId val="148520960"/>
        <c:scaling>
          <c:orientation val="minMax"/>
        </c:scaling>
        <c:delete val="0"/>
        <c:axPos val="r"/>
        <c:numFmt formatCode="&quot;$&quot;#,##0" sourceLinked="1"/>
        <c:majorTickMark val="out"/>
        <c:minorTickMark val="none"/>
        <c:tickLblPos val="nextTo"/>
        <c:crossAx val="148522496"/>
        <c:crosses val="max"/>
        <c:crossBetween val="between"/>
      </c:valAx>
      <c:catAx>
        <c:axId val="148522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4852096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354E-EB14-4DA5-8D65-F0670B0DDA29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50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750" y="882650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EEFC-CE41-42D8-9900-6D104FC79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EEFC-CE41-42D8-9900-6D104FC792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2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EEFC-CE41-42D8-9900-6D104FC792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7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EEFC-CE41-42D8-9900-6D104FC79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7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47FA3C0-E354-4B24-B252-D9EFA8BB92F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E4D37E1-2302-41BD-B344-07EE7F41C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334962"/>
          </a:xfrm>
          <a:prstGeom prst="rect">
            <a:avLst/>
          </a:prstGeom>
        </p:spPr>
        <p:txBody>
          <a:bodyPr/>
          <a:lstStyle>
            <a:lvl1pPr algn="l">
              <a:defRPr sz="1600" b="1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en-US" sz="1200" b="1" spc="100" dirty="0" smtClean="0">
              <a:solidFill>
                <a:srgbClr val="0082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219200"/>
            <a:ext cx="8077200" cy="304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baseline="0">
                <a:solidFill>
                  <a:srgbClr val="008AC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100" dirty="0" smtClean="0">
                <a:solidFill>
                  <a:srgbClr val="0082C8"/>
                </a:solidFill>
                <a:latin typeface="Arial" pitchFamily="34" charset="0"/>
                <a:cs typeface="Arial" pitchFamily="34" charset="0"/>
              </a:rPr>
              <a:t>SUB-TITLE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-corporat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746718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Workers’ Compensation</a:t>
            </a:r>
          </a:p>
          <a:p>
            <a:pPr algn="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Trending Report for SCORE</a:t>
            </a:r>
          </a:p>
          <a:p>
            <a:pPr algn="r"/>
            <a:r>
              <a:rPr lang="en-US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November 2018</a:t>
            </a:r>
            <a:endParaRPr lang="en-US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259080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82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Workers’ Compensation Trending Report: SCORE 2013-2018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604730"/>
              </p:ext>
            </p:extLst>
          </p:nvPr>
        </p:nvGraphicFramePr>
        <p:xfrm>
          <a:off x="990600" y="1600199"/>
          <a:ext cx="7162800" cy="457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488568">
                <a:tc>
                  <a:txBody>
                    <a:bodyPr/>
                    <a:lstStyle/>
                    <a:p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</a:tr>
              <a:tr h="453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Montague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$254,007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$84,669</a:t>
                      </a:r>
                    </a:p>
                  </a:txBody>
                  <a:tcPr marL="9525" marR="9525" marT="9525" marB="0" anchor="b"/>
                </a:tc>
              </a:tr>
              <a:tr h="453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Mt. Shasta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$526,460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$18,802</a:t>
                      </a:r>
                    </a:p>
                  </a:txBody>
                  <a:tcPr marL="9525" marR="9525" marT="9525" marB="0" anchor="b"/>
                </a:tc>
              </a:tr>
              <a:tr h="453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Portola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$61,560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$2,677</a:t>
                      </a:r>
                    </a:p>
                  </a:txBody>
                  <a:tcPr marL="9525" marR="9525" marT="9525" marB="0" anchor="b"/>
                </a:tc>
              </a:tr>
              <a:tr h="453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Rio Dell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$62,440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$4,803</a:t>
                      </a:r>
                    </a:p>
                  </a:txBody>
                  <a:tcPr marL="9525" marR="9525" marT="9525" marB="0" anchor="b"/>
                </a:tc>
              </a:tr>
              <a:tr h="453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Shasta Lake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$127,907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$18,272</a:t>
                      </a:r>
                    </a:p>
                  </a:txBody>
                  <a:tcPr marL="9525" marR="9525" marT="9525" marB="0" anchor="b"/>
                </a:tc>
              </a:tr>
              <a:tr h="453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Susanville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$733,157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$14,663</a:t>
                      </a:r>
                    </a:p>
                  </a:txBody>
                  <a:tcPr marL="9525" marR="9525" marT="9525" marB="0" anchor="b"/>
                </a:tc>
              </a:tr>
              <a:tr h="453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+mj-lt"/>
                        </a:rPr>
                        <a:t>City of Tule Lake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</a:tr>
              <a:tr h="453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Weed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$136,510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$8,532</a:t>
                      </a:r>
                    </a:p>
                  </a:txBody>
                  <a:tcPr marL="9525" marR="9525" marT="9525" marB="0" anchor="b"/>
                </a:tc>
              </a:tr>
              <a:tr h="453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Yreka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$766,864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$22,555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1066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SCORE </a:t>
            </a:r>
            <a:r>
              <a:rPr lang="en-US" dirty="0" smtClean="0"/>
              <a:t>Workers’ Compensation Members </a:t>
            </a:r>
            <a:r>
              <a:rPr lang="en-US" dirty="0"/>
              <a:t>FY </a:t>
            </a:r>
            <a:r>
              <a:rPr lang="en-US" dirty="0" smtClean="0"/>
              <a:t>2013-2018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7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Workers’ Compensation Trending </a:t>
            </a:r>
            <a:r>
              <a:rPr lang="en-US" sz="1400" dirty="0"/>
              <a:t>Report: SCORE </a:t>
            </a:r>
            <a:r>
              <a:rPr lang="en-US" sz="1400" dirty="0" smtClean="0"/>
              <a:t>2013-2018</a:t>
            </a:r>
            <a:endParaRPr lang="en-US" sz="1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116395"/>
              </p:ext>
            </p:extLst>
          </p:nvPr>
        </p:nvGraphicFramePr>
        <p:xfrm>
          <a:off x="990600" y="990600"/>
          <a:ext cx="7315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229799"/>
              </p:ext>
            </p:extLst>
          </p:nvPr>
        </p:nvGraphicFramePr>
        <p:xfrm>
          <a:off x="1143000" y="3657600"/>
          <a:ext cx="7162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609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Workers’ Compensation Trending Report: SCORE 2013-2018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169412"/>
              </p:ext>
            </p:extLst>
          </p:nvPr>
        </p:nvGraphicFramePr>
        <p:xfrm>
          <a:off x="838200" y="990600"/>
          <a:ext cx="7315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021053"/>
              </p:ext>
            </p:extLst>
          </p:nvPr>
        </p:nvGraphicFramePr>
        <p:xfrm>
          <a:off x="1371600" y="3657600"/>
          <a:ext cx="6781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183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Workers’ Compensation Trending Report: SCORE 2013-2018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343920"/>
              </p:ext>
            </p:extLst>
          </p:nvPr>
        </p:nvGraphicFramePr>
        <p:xfrm>
          <a:off x="304800" y="990600"/>
          <a:ext cx="3962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55074"/>
              </p:ext>
            </p:extLst>
          </p:nvPr>
        </p:nvGraphicFramePr>
        <p:xfrm>
          <a:off x="990600" y="990600"/>
          <a:ext cx="7162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424496"/>
              </p:ext>
            </p:extLst>
          </p:nvPr>
        </p:nvGraphicFramePr>
        <p:xfrm>
          <a:off x="533400" y="3733800"/>
          <a:ext cx="7543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9080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Workers’ Compensation Trending Report: SCORE 2013-2018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035645"/>
              </p:ext>
            </p:extLst>
          </p:nvPr>
        </p:nvGraphicFramePr>
        <p:xfrm>
          <a:off x="838200" y="990600"/>
          <a:ext cx="7315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37458"/>
              </p:ext>
            </p:extLst>
          </p:nvPr>
        </p:nvGraphicFramePr>
        <p:xfrm>
          <a:off x="838200" y="3581400"/>
          <a:ext cx="7315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574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Workers’ Compensation Trending Report: SCORE 2013-2018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561164"/>
              </p:ext>
            </p:extLst>
          </p:nvPr>
        </p:nvGraphicFramePr>
        <p:xfrm>
          <a:off x="838200" y="990600"/>
          <a:ext cx="7543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90577"/>
              </p:ext>
            </p:extLst>
          </p:nvPr>
        </p:nvGraphicFramePr>
        <p:xfrm>
          <a:off x="838200" y="3429000"/>
          <a:ext cx="746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63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Workers’ Compensation Trending Report: SCORE 2013-2018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570439"/>
              </p:ext>
            </p:extLst>
          </p:nvPr>
        </p:nvGraphicFramePr>
        <p:xfrm>
          <a:off x="762000" y="990600"/>
          <a:ext cx="7696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179681"/>
              </p:ext>
            </p:extLst>
          </p:nvPr>
        </p:nvGraphicFramePr>
        <p:xfrm>
          <a:off x="914400" y="3886200"/>
          <a:ext cx="7239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513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Workers’ Compensation Trending Report: SCORE 2013-2018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066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Top 10 Claims FY 2013-2018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96710"/>
              </p:ext>
            </p:extLst>
          </p:nvPr>
        </p:nvGraphicFramePr>
        <p:xfrm>
          <a:off x="457199" y="1524000"/>
          <a:ext cx="8305803" cy="46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/>
                <a:gridCol w="1038225"/>
                <a:gridCol w="865189"/>
                <a:gridCol w="2595563"/>
                <a:gridCol w="865189"/>
                <a:gridCol w="865189"/>
                <a:gridCol w="1038223"/>
              </a:tblGrid>
              <a:tr h="6168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SCORE Member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Claim Number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Loss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Incurred</a:t>
                      </a:r>
                      <a:endParaRPr lang="en-US" sz="1600" dirty="0"/>
                    </a:p>
                  </a:txBody>
                  <a:tcPr/>
                </a:tc>
              </a:tr>
              <a:tr h="38430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Montague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SCWA-555908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7/11/2014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Cumulative trauma injury to left knee from regular job duties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$148,538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$243,467 </a:t>
                      </a:r>
                    </a:p>
                  </a:txBody>
                  <a:tcPr marL="9525" marR="9525" marT="9525" marB="0"/>
                </a:tc>
              </a:tr>
              <a:tr h="5726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Yreka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SCWA-555937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12/21/2014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 elbow, right hip and face (chemical exposure) while involved in a physical altercation with a suspect during an arrest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$112,153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$238,954 </a:t>
                      </a:r>
                    </a:p>
                  </a:txBody>
                  <a:tcPr marL="9525" marR="9525" marT="9525" marB="0"/>
                </a:tc>
              </a:tr>
              <a:tr h="38430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Yreka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SCWA-555997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10/20/2016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Shoulder injury while arresting a combative suspect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$123,348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$182,609 </a:t>
                      </a:r>
                    </a:p>
                  </a:txBody>
                  <a:tcPr marL="9525" marR="9525" marT="9525" marB="0"/>
                </a:tc>
              </a:tr>
              <a:tr h="38430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Susanville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SCWA-555866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10/21/2013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Neck, left shoulder and arm injured from motor vehicle accident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$157,141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$157,141 </a:t>
                      </a:r>
                    </a:p>
                  </a:txBody>
                  <a:tcPr marL="9525" marR="9525" marT="9525" marB="0"/>
                </a:tc>
              </a:tr>
              <a:tr h="38430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Dunsmuir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SCWA-556018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3/29/2017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Heart attack during training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$37,960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$149,393 </a:t>
                      </a:r>
                    </a:p>
                  </a:txBody>
                  <a:tcPr marL="9525" marR="9525" marT="9525" marB="0"/>
                </a:tc>
              </a:tr>
              <a:tr h="38430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Susanville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SCWA-556013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2/14/2017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Back and left leg pain after falling from a ladder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$110,178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$149,165 </a:t>
                      </a:r>
                    </a:p>
                  </a:txBody>
                  <a:tcPr marL="9525" marR="9525" marT="9525" marB="0"/>
                </a:tc>
              </a:tr>
              <a:tr h="38430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Mt. Shasta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SCWA-555898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5/19/2014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Back strain from digging a trench for a water line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$140,549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$140,549 </a:t>
                      </a:r>
                    </a:p>
                  </a:txBody>
                  <a:tcPr marL="9525" marR="9525" marT="9525" marB="0"/>
                </a:tc>
              </a:tr>
              <a:tr h="38430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Yreka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SCWA-556037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7/2/2017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Shoulder injured after slip and fall from wet grass clippings and uneven ground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$86,505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$103,375 </a:t>
                      </a:r>
                    </a:p>
                  </a:txBody>
                  <a:tcPr marL="9525" marR="9525" marT="9525" marB="0"/>
                </a:tc>
              </a:tr>
              <a:tr h="38430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Mt. Shasta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SCWA-555863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9/13/2013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Cumulative trauma to low back, arms, and hands from jack hammer use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$48,214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$77,785 </a:t>
                      </a:r>
                    </a:p>
                  </a:txBody>
                  <a:tcPr marL="9525" marR="9525" marT="9525" marB="0"/>
                </a:tc>
              </a:tr>
              <a:tr h="38430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Susanville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SCWA-556045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9/6/2017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 knee pain while hiking up a bulldozer trail during a fire      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$22,773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$73,815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99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Workers’ Compensation Trending Report: SCORE 2013-2018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1571"/>
              </p:ext>
            </p:extLst>
          </p:nvPr>
        </p:nvGraphicFramePr>
        <p:xfrm>
          <a:off x="990600" y="1600200"/>
          <a:ext cx="7239000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24313">
                <a:tc>
                  <a:txBody>
                    <a:bodyPr/>
                    <a:lstStyle/>
                    <a:p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</a:tr>
              <a:tr h="48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Biggs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$573</a:t>
                      </a:r>
                    </a:p>
                  </a:txBody>
                  <a:tcPr marL="9525" marR="9525" marT="9525" marB="0" anchor="b"/>
                </a:tc>
              </a:tr>
              <a:tr h="48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Colfax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$5,971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$1,493</a:t>
                      </a:r>
                    </a:p>
                  </a:txBody>
                  <a:tcPr marL="9525" marR="9525" marT="9525" marB="0" anchor="b"/>
                </a:tc>
              </a:tr>
              <a:tr h="48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Dorris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$142</a:t>
                      </a:r>
                    </a:p>
                  </a:txBody>
                  <a:tcPr marL="9525" marR="9525" marT="9525" marB="0" anchor="b"/>
                </a:tc>
              </a:tr>
              <a:tr h="48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Dunsmuir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$219,617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$27,452</a:t>
                      </a:r>
                    </a:p>
                  </a:txBody>
                  <a:tcPr marL="9525" marR="9525" marT="9525" marB="0" anchor="b"/>
                </a:tc>
              </a:tr>
              <a:tr h="48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City of Etna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$38,428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$19,214</a:t>
                      </a:r>
                    </a:p>
                  </a:txBody>
                  <a:tcPr marL="9525" marR="9525" marT="9525" marB="0" anchor="b"/>
                </a:tc>
              </a:tr>
              <a:tr h="48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Town of Ft. Jones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$4,867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$1,622</a:t>
                      </a:r>
                    </a:p>
                  </a:txBody>
                  <a:tcPr marL="9525" marR="9525" marT="9525" marB="0" anchor="b"/>
                </a:tc>
              </a:tr>
              <a:tr h="48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Live Oak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$2,956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$739</a:t>
                      </a:r>
                    </a:p>
                  </a:txBody>
                  <a:tcPr marL="9525" marR="9525" marT="9525" marB="0" anchor="b"/>
                </a:tc>
              </a:tr>
              <a:tr h="48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City of Loyalton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$1,304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$652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107188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SCORE Workers’ Compensation Members FY 2013-2018</a:t>
            </a:r>
          </a:p>
        </p:txBody>
      </p:sp>
    </p:spTree>
    <p:extLst>
      <p:ext uri="{BB962C8B-B14F-4D97-AF65-F5344CB8AC3E}">
        <p14:creationId xmlns:p14="http://schemas.microsoft.com/office/powerpoint/2010/main" val="3896650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6DC3ED99DC443A20E49EB6B299606" ma:contentTypeVersion="2" ma:contentTypeDescription="Create a new document." ma:contentTypeScope="" ma:versionID="2fb7566b2811cb705bb11e2b9761e0d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E2BEB2-2F2C-468A-9529-BD342AA55900}"/>
</file>

<file path=customXml/itemProps2.xml><?xml version="1.0" encoding="utf-8"?>
<ds:datastoreItem xmlns:ds="http://schemas.openxmlformats.org/officeDocument/2006/customXml" ds:itemID="{FB48F980-FDAE-416E-87D1-FF0A3A034319}"/>
</file>

<file path=customXml/itemProps3.xml><?xml version="1.0" encoding="utf-8"?>
<ds:datastoreItem xmlns:ds="http://schemas.openxmlformats.org/officeDocument/2006/customXml" ds:itemID="{7DD7C597-F208-4EE8-9F11-4B7023D825E5}"/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581</Words>
  <Application>Microsoft Office PowerPoint</Application>
  <PresentationFormat>On-screen Show (4:3)</PresentationFormat>
  <Paragraphs>184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Workers’ Compensation Trending Report: SCORE 2013-2018</vt:lpstr>
      <vt:lpstr>Workers’ Compensation Trending Report: SCORE 2013-2018</vt:lpstr>
      <vt:lpstr>Workers’ Compensation Trending Report: SCORE 2013-2018</vt:lpstr>
      <vt:lpstr>Workers’ Compensation Trending Report: SCORE 2013-2018</vt:lpstr>
      <vt:lpstr>Workers’ Compensation Trending Report: SCORE 2013-2018</vt:lpstr>
      <vt:lpstr>Workers’ Compensation Trending Report: SCORE 2013-2018</vt:lpstr>
      <vt:lpstr>Workers’ Compensation Trending Report: SCORE 2013-2018</vt:lpstr>
      <vt:lpstr>Workers’ Compensation Trending Report: SCORE 2013-2018</vt:lpstr>
      <vt:lpstr>Workers’ Compensation Trending Report: SCORE 2013-2018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SCORE Claims Trending Report SCORE 13-18</dc:title>
  <dc:creator>Cory.Jones</dc:creator>
  <cp:lastModifiedBy>Zumwalt, Dorienne</cp:lastModifiedBy>
  <cp:revision>109</cp:revision>
  <dcterms:created xsi:type="dcterms:W3CDTF">2012-03-07T20:26:54Z</dcterms:created>
  <dcterms:modified xsi:type="dcterms:W3CDTF">2018-10-18T15:19:16Z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0x01010062E6DC3ED99DC443A20E49EB6B299606</vt:lpwstr>
  </property>
</Properties>
</file>