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diagrams/data1.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3.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2.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slideMasters/slideMaster1.xml" ContentType="application/vnd.openxmlformats-officedocument.presentationml.slideMaster+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Masters/slideMaster2.xml" ContentType="application/vnd.openxmlformats-officedocument.presentationml.slideMaster+xml"/>
  <Override PartName="/ppt/notesSlides/notesSlide44.xml" ContentType="application/vnd.openxmlformats-officedocument.presentationml.notesSlide+xml"/>
  <Override PartName="/ppt/notesSlides/notesSlide47.xml" ContentType="application/vnd.openxmlformats-officedocument.presentationml.notesSlide+xml"/>
  <Override PartName="/ppt/notesSlides/notesSlide4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38.xml" ContentType="application/vnd.openxmlformats-officedocument.presentationml.notesSlide+xml"/>
  <Override PartName="/ppt/notesSlides/notesSlide34.xml" ContentType="application/vnd.openxmlformats-officedocument.presentationml.notesSlide+xml"/>
  <Override PartName="/ppt/notesSlides/notesSlide3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40.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8" r:id="rId2"/>
  </p:sldMasterIdLst>
  <p:notesMasterIdLst>
    <p:notesMasterId r:id="rId54"/>
  </p:notesMasterIdLst>
  <p:handoutMasterIdLst>
    <p:handoutMasterId r:id="rId55"/>
  </p:handoutMasterIdLst>
  <p:sldIdLst>
    <p:sldId id="361" r:id="rId3"/>
    <p:sldId id="517" r:id="rId4"/>
    <p:sldId id="520" r:id="rId5"/>
    <p:sldId id="519" r:id="rId6"/>
    <p:sldId id="468" r:id="rId7"/>
    <p:sldId id="516" r:id="rId8"/>
    <p:sldId id="512" r:id="rId9"/>
    <p:sldId id="513" r:id="rId10"/>
    <p:sldId id="515" r:id="rId11"/>
    <p:sldId id="518" r:id="rId12"/>
    <p:sldId id="514" r:id="rId13"/>
    <p:sldId id="502" r:id="rId14"/>
    <p:sldId id="485" r:id="rId15"/>
    <p:sldId id="501" r:id="rId16"/>
    <p:sldId id="471" r:id="rId17"/>
    <p:sldId id="506" r:id="rId18"/>
    <p:sldId id="470" r:id="rId19"/>
    <p:sldId id="507" r:id="rId20"/>
    <p:sldId id="472" r:id="rId21"/>
    <p:sldId id="497" r:id="rId22"/>
    <p:sldId id="473" r:id="rId23"/>
    <p:sldId id="508" r:id="rId24"/>
    <p:sldId id="474" r:id="rId25"/>
    <p:sldId id="498" r:id="rId26"/>
    <p:sldId id="491" r:id="rId27"/>
    <p:sldId id="503" r:id="rId28"/>
    <p:sldId id="488" r:id="rId29"/>
    <p:sldId id="504" r:id="rId30"/>
    <p:sldId id="493" r:id="rId31"/>
    <p:sldId id="505" r:id="rId32"/>
    <p:sldId id="490" r:id="rId33"/>
    <p:sldId id="510" r:id="rId34"/>
    <p:sldId id="489" r:id="rId35"/>
    <p:sldId id="467" r:id="rId36"/>
    <p:sldId id="494" r:id="rId37"/>
    <p:sldId id="521" r:id="rId38"/>
    <p:sldId id="495" r:id="rId39"/>
    <p:sldId id="509" r:id="rId40"/>
    <p:sldId id="492" r:id="rId41"/>
    <p:sldId id="523" r:id="rId42"/>
    <p:sldId id="476" r:id="rId43"/>
    <p:sldId id="499" r:id="rId44"/>
    <p:sldId id="477" r:id="rId45"/>
    <p:sldId id="500" r:id="rId46"/>
    <p:sldId id="480" r:id="rId47"/>
    <p:sldId id="511" r:id="rId48"/>
    <p:sldId id="482" r:id="rId49"/>
    <p:sldId id="522" r:id="rId50"/>
    <p:sldId id="487" r:id="rId51"/>
    <p:sldId id="496" r:id="rId52"/>
    <p:sldId id="405" r:id="rId53"/>
  </p:sldIdLst>
  <p:sldSz cx="9144000" cy="6858000" type="screen4x3"/>
  <p:notesSz cx="6918325" cy="9223375"/>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CCCCFF"/>
    <a:srgbClr val="99FFCC"/>
    <a:srgbClr val="000000"/>
    <a:srgbClr val="A80000"/>
    <a:srgbClr val="FF00FF"/>
    <a:srgbClr val="FF66FF"/>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5" autoAdjust="0"/>
    <p:restoredTop sz="94660"/>
  </p:normalViewPr>
  <p:slideViewPr>
    <p:cSldViewPr>
      <p:cViewPr>
        <p:scale>
          <a:sx n="100" d="100"/>
          <a:sy n="100" d="100"/>
        </p:scale>
        <p:origin x="-384" y="-1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B9498-BE98-4FFA-AC2C-F7ABEE2DA85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6D6E7E2-BE7A-4B88-8738-86D4A9CF2E78}">
      <dgm:prSet phldrT="[Text]"/>
      <dgm:spPr>
        <a:solidFill>
          <a:schemeClr val="tx2">
            <a:lumMod val="50000"/>
          </a:schemeClr>
        </a:solidFill>
        <a:ln>
          <a:solidFill>
            <a:schemeClr val="bg1"/>
          </a:solidFill>
        </a:ln>
      </dgm:spPr>
      <dgm:t>
        <a:bodyPr/>
        <a:lstStyle/>
        <a:p>
          <a:r>
            <a:rPr lang="en-US" b="1" i="0" dirty="0" smtClean="0">
              <a:solidFill>
                <a:srgbClr val="FFFFFF"/>
              </a:solidFill>
            </a:rPr>
            <a:t>JPA </a:t>
          </a:r>
          <a:r>
            <a:rPr lang="en-US" b="1" i="0" baseline="0" dirty="0" smtClean="0">
              <a:solidFill>
                <a:srgbClr val="FFFFFF"/>
              </a:solidFill>
            </a:rPr>
            <a:t>Administration</a:t>
          </a:r>
        </a:p>
        <a:p>
          <a:r>
            <a:rPr lang="en-US" b="1" i="0" dirty="0" smtClean="0">
              <a:solidFill>
                <a:srgbClr val="FFFFFF"/>
              </a:solidFill>
            </a:rPr>
            <a:t>(Alliant)</a:t>
          </a:r>
          <a:endParaRPr lang="en-US" b="1" i="0" dirty="0">
            <a:solidFill>
              <a:srgbClr val="FFFFFF"/>
            </a:solidFill>
          </a:endParaRPr>
        </a:p>
      </dgm:t>
    </dgm:pt>
    <dgm:pt modelId="{D7203909-F887-4765-B707-B130FB543D71}" type="parTrans" cxnId="{AFD993CE-223E-48C7-9D2B-62B13521EA45}">
      <dgm:prSet/>
      <dgm:spPr/>
      <dgm:t>
        <a:bodyPr/>
        <a:lstStyle/>
        <a:p>
          <a:endParaRPr lang="en-US"/>
        </a:p>
      </dgm:t>
    </dgm:pt>
    <dgm:pt modelId="{C24EB7A1-BC2E-4676-9521-1B5112035BC9}" type="sibTrans" cxnId="{AFD993CE-223E-48C7-9D2B-62B13521EA45}">
      <dgm:prSet/>
      <dgm:spPr/>
      <dgm:t>
        <a:bodyPr/>
        <a:lstStyle/>
        <a:p>
          <a:endParaRPr lang="en-US"/>
        </a:p>
      </dgm:t>
    </dgm:pt>
    <dgm:pt modelId="{ADF9350C-67A2-4436-8B0B-589FC7F684D2}">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Works directly with CSU ORM</a:t>
          </a:r>
          <a:endParaRPr lang="en-US" dirty="0">
            <a:solidFill>
              <a:schemeClr val="bg1"/>
            </a:solidFill>
          </a:endParaRPr>
        </a:p>
      </dgm:t>
    </dgm:pt>
    <dgm:pt modelId="{41BCD55F-9A0D-434F-AD89-9F2B478F37DA}" type="parTrans" cxnId="{B7581153-D7CF-4DB6-9BA0-5C3200745248}">
      <dgm:prSet/>
      <dgm:spPr/>
      <dgm:t>
        <a:bodyPr/>
        <a:lstStyle/>
        <a:p>
          <a:endParaRPr lang="en-US"/>
        </a:p>
      </dgm:t>
    </dgm:pt>
    <dgm:pt modelId="{8F4CD013-3CE5-4EC4-9AFC-797DCDE2FBC4}" type="sibTrans" cxnId="{B7581153-D7CF-4DB6-9BA0-5C3200745248}">
      <dgm:prSet/>
      <dgm:spPr/>
      <dgm:t>
        <a:bodyPr/>
        <a:lstStyle/>
        <a:p>
          <a:endParaRPr lang="en-US"/>
        </a:p>
      </dgm:t>
    </dgm:pt>
    <dgm:pt modelId="{FD0E0997-D7B2-4C3A-A00A-6762C65A838A}">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Meeting Agendas</a:t>
          </a:r>
          <a:endParaRPr lang="en-US" dirty="0">
            <a:solidFill>
              <a:schemeClr val="bg1"/>
            </a:solidFill>
          </a:endParaRPr>
        </a:p>
      </dgm:t>
    </dgm:pt>
    <dgm:pt modelId="{B564613A-9B45-4ED8-8669-AD9ED4A8BDAE}" type="parTrans" cxnId="{AF0E5A3E-DA31-46BE-8C7F-57C424053425}">
      <dgm:prSet/>
      <dgm:spPr/>
      <dgm:t>
        <a:bodyPr/>
        <a:lstStyle/>
        <a:p>
          <a:endParaRPr lang="en-US"/>
        </a:p>
      </dgm:t>
    </dgm:pt>
    <dgm:pt modelId="{B777E65B-E48F-49FC-AF4F-750695A92A39}" type="sibTrans" cxnId="{AF0E5A3E-DA31-46BE-8C7F-57C424053425}">
      <dgm:prSet/>
      <dgm:spPr/>
      <dgm:t>
        <a:bodyPr/>
        <a:lstStyle/>
        <a:p>
          <a:endParaRPr lang="en-US"/>
        </a:p>
      </dgm:t>
    </dgm:pt>
    <dgm:pt modelId="{6ACDEEF3-B3BE-4C63-853C-239B684D02AC}">
      <dgm:prSet phldrT="[Text]"/>
      <dgm:spPr>
        <a:solidFill>
          <a:srgbClr val="002060"/>
        </a:solidFill>
        <a:ln>
          <a:solidFill>
            <a:schemeClr val="bg1"/>
          </a:solidFill>
        </a:ln>
      </dgm:spPr>
      <dgm:t>
        <a:bodyPr/>
        <a:lstStyle/>
        <a:p>
          <a:r>
            <a:rPr lang="en-US" b="1" i="0" baseline="0" dirty="0" smtClean="0">
              <a:solidFill>
                <a:srgbClr val="FFFFFF"/>
              </a:solidFill>
            </a:rPr>
            <a:t>Insurance</a:t>
          </a:r>
          <a:r>
            <a:rPr lang="en-US" dirty="0" smtClean="0"/>
            <a:t> </a:t>
          </a:r>
          <a:r>
            <a:rPr lang="en-US" b="1" i="0" baseline="0" dirty="0" smtClean="0">
              <a:solidFill>
                <a:srgbClr val="FFFFFF"/>
              </a:solidFill>
            </a:rPr>
            <a:t>Brokerage</a:t>
          </a:r>
        </a:p>
        <a:p>
          <a:r>
            <a:rPr lang="en-US" b="1" i="0" baseline="0" dirty="0" smtClean="0">
              <a:solidFill>
                <a:srgbClr val="FFFFFF"/>
              </a:solidFill>
            </a:rPr>
            <a:t>(Alliant)</a:t>
          </a:r>
          <a:endParaRPr lang="en-US" b="1" i="0" baseline="0" dirty="0">
            <a:solidFill>
              <a:srgbClr val="FFFFFF"/>
            </a:solidFill>
          </a:endParaRPr>
        </a:p>
      </dgm:t>
    </dgm:pt>
    <dgm:pt modelId="{1EDD0F94-C911-4216-BBD3-91B82D71FA67}" type="parTrans" cxnId="{B3F2D8B2-6F65-471F-9877-FCEE00AA7CDB}">
      <dgm:prSet/>
      <dgm:spPr/>
      <dgm:t>
        <a:bodyPr/>
        <a:lstStyle/>
        <a:p>
          <a:endParaRPr lang="en-US"/>
        </a:p>
      </dgm:t>
    </dgm:pt>
    <dgm:pt modelId="{03251264-A49C-49F8-9566-3AA87BFC8388}" type="sibTrans" cxnId="{B3F2D8B2-6F65-471F-9877-FCEE00AA7CDB}">
      <dgm:prSet/>
      <dgm:spPr/>
      <dgm:t>
        <a:bodyPr/>
        <a:lstStyle/>
        <a:p>
          <a:endParaRPr lang="en-US"/>
        </a:p>
      </dgm:t>
    </dgm:pt>
    <dgm:pt modelId="{A54F45AC-1BEA-4D4C-BDEC-C2F855EE3525}">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Risk Financing Model Development</a:t>
          </a:r>
          <a:endParaRPr lang="en-US" dirty="0">
            <a:solidFill>
              <a:schemeClr val="bg1"/>
            </a:solidFill>
          </a:endParaRPr>
        </a:p>
      </dgm:t>
    </dgm:pt>
    <dgm:pt modelId="{283B05E2-F7AF-4DA3-96D3-4B10E13BAE2E}" type="parTrans" cxnId="{8DF1273C-A6D0-47FF-B16C-81BECC2497A8}">
      <dgm:prSet/>
      <dgm:spPr/>
      <dgm:t>
        <a:bodyPr/>
        <a:lstStyle/>
        <a:p>
          <a:endParaRPr lang="en-US"/>
        </a:p>
      </dgm:t>
    </dgm:pt>
    <dgm:pt modelId="{F7DFC14B-9F3A-448B-91CD-D0BCFB2EA7F5}" type="sibTrans" cxnId="{8DF1273C-A6D0-47FF-B16C-81BECC2497A8}">
      <dgm:prSet/>
      <dgm:spPr/>
      <dgm:t>
        <a:bodyPr/>
        <a:lstStyle/>
        <a:p>
          <a:endParaRPr lang="en-US"/>
        </a:p>
      </dgm:t>
    </dgm:pt>
    <dgm:pt modelId="{F20D7D50-5F9C-42FC-AD3B-BF234EF26DF1}">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Designs and </a:t>
          </a:r>
          <a:br>
            <a:rPr lang="en-US" dirty="0" smtClean="0">
              <a:solidFill>
                <a:schemeClr val="bg1"/>
              </a:solidFill>
            </a:rPr>
          </a:br>
          <a:r>
            <a:rPr lang="en-US" dirty="0" smtClean="0">
              <a:solidFill>
                <a:schemeClr val="bg1"/>
              </a:solidFill>
            </a:rPr>
            <a:t>Reviews all Coverage Wording</a:t>
          </a:r>
          <a:endParaRPr lang="en-US" dirty="0">
            <a:solidFill>
              <a:schemeClr val="bg1"/>
            </a:solidFill>
          </a:endParaRPr>
        </a:p>
      </dgm:t>
    </dgm:pt>
    <dgm:pt modelId="{283D6B32-F29E-4460-AFE4-F518CD7AE9D7}" type="parTrans" cxnId="{3AE1B6BC-F481-4235-A50D-33C6BB3D5E3A}">
      <dgm:prSet/>
      <dgm:spPr/>
      <dgm:t>
        <a:bodyPr/>
        <a:lstStyle/>
        <a:p>
          <a:endParaRPr lang="en-US"/>
        </a:p>
      </dgm:t>
    </dgm:pt>
    <dgm:pt modelId="{CED8EE22-0899-4E1C-9080-7F2B48B9D63E}" type="sibTrans" cxnId="{3AE1B6BC-F481-4235-A50D-33C6BB3D5E3A}">
      <dgm:prSet/>
      <dgm:spPr/>
      <dgm:t>
        <a:bodyPr/>
        <a:lstStyle/>
        <a:p>
          <a:endParaRPr lang="en-US"/>
        </a:p>
      </dgm:t>
    </dgm:pt>
    <dgm:pt modelId="{499220C7-96AA-4311-A78E-856AC1E6FC13}">
      <dgm:prSet phldrT="[Text]"/>
      <dgm:spPr>
        <a:solidFill>
          <a:srgbClr val="00B050"/>
        </a:solidFill>
        <a:ln>
          <a:solidFill>
            <a:schemeClr val="bg1"/>
          </a:solidFill>
        </a:ln>
      </dgm:spPr>
      <dgm:t>
        <a:bodyPr/>
        <a:lstStyle/>
        <a:p>
          <a:r>
            <a:rPr lang="en-US" b="1" i="0" baseline="0" dirty="0" smtClean="0">
              <a:solidFill>
                <a:srgbClr val="FFFFFF"/>
              </a:solidFill>
            </a:rPr>
            <a:t>Claims Administration (Various)</a:t>
          </a:r>
          <a:endParaRPr lang="en-US" b="1" i="0" baseline="0" dirty="0">
            <a:solidFill>
              <a:srgbClr val="FFFFFF"/>
            </a:solidFill>
          </a:endParaRPr>
        </a:p>
      </dgm:t>
    </dgm:pt>
    <dgm:pt modelId="{AA2E9A4A-573D-4D8F-8906-0E6D48AA02E0}" type="parTrans" cxnId="{1CC736F8-8D77-4539-BB7F-D762D92A614B}">
      <dgm:prSet/>
      <dgm:spPr/>
      <dgm:t>
        <a:bodyPr/>
        <a:lstStyle/>
        <a:p>
          <a:endParaRPr lang="en-US"/>
        </a:p>
      </dgm:t>
    </dgm:pt>
    <dgm:pt modelId="{44A197CD-4CD0-4A84-BCD0-64394DEBA1D7}" type="sibTrans" cxnId="{1CC736F8-8D77-4539-BB7F-D762D92A614B}">
      <dgm:prSet/>
      <dgm:spPr/>
      <dgm:t>
        <a:bodyPr/>
        <a:lstStyle/>
        <a:p>
          <a:endParaRPr lang="en-US"/>
        </a:p>
      </dgm:t>
    </dgm:pt>
    <dgm:pt modelId="{5FDC09C3-06D5-4C49-A0E5-0A896596E791}">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Liability (Carl Warren and Company)</a:t>
          </a:r>
          <a:endParaRPr lang="en-US" dirty="0">
            <a:solidFill>
              <a:schemeClr val="bg1"/>
            </a:solidFill>
          </a:endParaRPr>
        </a:p>
      </dgm:t>
    </dgm:pt>
    <dgm:pt modelId="{94B8544B-CF37-4246-AD4C-A0277997D3C5}" type="parTrans" cxnId="{33EFE6FD-19CD-49A4-9456-952116384615}">
      <dgm:prSet/>
      <dgm:spPr/>
      <dgm:t>
        <a:bodyPr/>
        <a:lstStyle/>
        <a:p>
          <a:endParaRPr lang="en-US"/>
        </a:p>
      </dgm:t>
    </dgm:pt>
    <dgm:pt modelId="{CCF6AD39-CACB-4640-80FA-9057C6993312}" type="sibTrans" cxnId="{33EFE6FD-19CD-49A4-9456-952116384615}">
      <dgm:prSet/>
      <dgm:spPr/>
      <dgm:t>
        <a:bodyPr/>
        <a:lstStyle/>
        <a:p>
          <a:endParaRPr lang="en-US"/>
        </a:p>
      </dgm:t>
    </dgm:pt>
    <dgm:pt modelId="{73E139B5-B6D5-491A-A2C1-4B0E1ADC632C}">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Meeting Minutes</a:t>
          </a:r>
          <a:endParaRPr lang="en-US" dirty="0">
            <a:solidFill>
              <a:schemeClr val="bg1"/>
            </a:solidFill>
          </a:endParaRPr>
        </a:p>
      </dgm:t>
    </dgm:pt>
    <dgm:pt modelId="{27B6B047-A2BB-4290-B57F-6F02024AF53C}" type="parTrans" cxnId="{2286417A-07BD-498D-BB49-477F419127FA}">
      <dgm:prSet/>
      <dgm:spPr/>
      <dgm:t>
        <a:bodyPr/>
        <a:lstStyle/>
        <a:p>
          <a:endParaRPr lang="en-US"/>
        </a:p>
      </dgm:t>
    </dgm:pt>
    <dgm:pt modelId="{0CF4BEF5-3110-4E24-B83C-9B8D51870785}" type="sibTrans" cxnId="{2286417A-07BD-498D-BB49-477F419127FA}">
      <dgm:prSet/>
      <dgm:spPr/>
      <dgm:t>
        <a:bodyPr/>
        <a:lstStyle/>
        <a:p>
          <a:endParaRPr lang="en-US"/>
        </a:p>
      </dgm:t>
    </dgm:pt>
    <dgm:pt modelId="{99D7CD4E-E91E-4636-9404-BFB77294A817}">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Program Manuals</a:t>
          </a:r>
          <a:endParaRPr lang="en-US" dirty="0">
            <a:solidFill>
              <a:schemeClr val="bg1"/>
            </a:solidFill>
          </a:endParaRPr>
        </a:p>
      </dgm:t>
    </dgm:pt>
    <dgm:pt modelId="{4E6A9FD9-C336-49F7-AC61-419081EECBD6}" type="parTrans" cxnId="{C8D94878-DCC7-4595-AC42-A93A4701FFE3}">
      <dgm:prSet/>
      <dgm:spPr/>
      <dgm:t>
        <a:bodyPr/>
        <a:lstStyle/>
        <a:p>
          <a:endParaRPr lang="en-US"/>
        </a:p>
      </dgm:t>
    </dgm:pt>
    <dgm:pt modelId="{97FBED76-572A-40A5-90E1-F51B066A21C0}" type="sibTrans" cxnId="{C8D94878-DCC7-4595-AC42-A93A4701FFE3}">
      <dgm:prSet/>
      <dgm:spPr/>
      <dgm:t>
        <a:bodyPr/>
        <a:lstStyle/>
        <a:p>
          <a:endParaRPr lang="en-US"/>
        </a:p>
      </dgm:t>
    </dgm:pt>
    <dgm:pt modelId="{B495180A-B5D6-4AA9-8981-522ABDD53294}">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Website</a:t>
          </a:r>
          <a:endParaRPr lang="en-US" dirty="0">
            <a:solidFill>
              <a:schemeClr val="bg1"/>
            </a:solidFill>
          </a:endParaRPr>
        </a:p>
      </dgm:t>
    </dgm:pt>
    <dgm:pt modelId="{7CD275E8-E8B0-44EA-B3F9-205D5A8F8E72}" type="parTrans" cxnId="{B8C0FDDD-9FE9-4B92-9062-54C2B4D2DC2E}">
      <dgm:prSet/>
      <dgm:spPr/>
      <dgm:t>
        <a:bodyPr/>
        <a:lstStyle/>
        <a:p>
          <a:endParaRPr lang="en-US"/>
        </a:p>
      </dgm:t>
    </dgm:pt>
    <dgm:pt modelId="{8EE25356-0D38-405C-95E2-69875A1C8059}" type="sibTrans" cxnId="{B8C0FDDD-9FE9-4B92-9062-54C2B4D2DC2E}">
      <dgm:prSet/>
      <dgm:spPr/>
      <dgm:t>
        <a:bodyPr/>
        <a:lstStyle/>
        <a:p>
          <a:endParaRPr lang="en-US"/>
        </a:p>
      </dgm:t>
    </dgm:pt>
    <dgm:pt modelId="{9FCCC54D-5B6E-4DDB-BFDE-BDE964D3B87E}">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Annual Budget</a:t>
          </a:r>
          <a:endParaRPr lang="en-US" dirty="0">
            <a:solidFill>
              <a:schemeClr val="bg1"/>
            </a:solidFill>
          </a:endParaRPr>
        </a:p>
      </dgm:t>
    </dgm:pt>
    <dgm:pt modelId="{1F739A9B-5F92-470C-A32F-4BE11D80BD20}" type="parTrans" cxnId="{D510209D-7EF8-4AAC-92A1-858932BB65F6}">
      <dgm:prSet/>
      <dgm:spPr/>
      <dgm:t>
        <a:bodyPr/>
        <a:lstStyle/>
        <a:p>
          <a:endParaRPr lang="en-US"/>
        </a:p>
      </dgm:t>
    </dgm:pt>
    <dgm:pt modelId="{4ED0A4FD-740A-485D-8B69-C4A376D8D527}" type="sibTrans" cxnId="{D510209D-7EF8-4AAC-92A1-858932BB65F6}">
      <dgm:prSet/>
      <dgm:spPr/>
      <dgm:t>
        <a:bodyPr/>
        <a:lstStyle/>
        <a:p>
          <a:endParaRPr lang="en-US"/>
        </a:p>
      </dgm:t>
    </dgm:pt>
    <dgm:pt modelId="{08A706AE-686D-4254-95E7-63A24994841E}">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Dividend Calculations</a:t>
          </a:r>
          <a:endParaRPr lang="en-US" dirty="0">
            <a:solidFill>
              <a:schemeClr val="bg1"/>
            </a:solidFill>
          </a:endParaRPr>
        </a:p>
      </dgm:t>
    </dgm:pt>
    <dgm:pt modelId="{16023AB6-1CF2-4039-B181-FFF8B6CC4162}" type="parTrans" cxnId="{CF2A1149-3C0D-4F10-9802-67ABBB450A0A}">
      <dgm:prSet/>
      <dgm:spPr/>
      <dgm:t>
        <a:bodyPr/>
        <a:lstStyle/>
        <a:p>
          <a:endParaRPr lang="en-US"/>
        </a:p>
      </dgm:t>
    </dgm:pt>
    <dgm:pt modelId="{F796EFD5-B2D9-44E0-9AD0-8BAF99B13BEB}" type="sibTrans" cxnId="{CF2A1149-3C0D-4F10-9802-67ABBB450A0A}">
      <dgm:prSet/>
      <dgm:spPr/>
      <dgm:t>
        <a:bodyPr/>
        <a:lstStyle/>
        <a:p>
          <a:endParaRPr lang="en-US"/>
        </a:p>
      </dgm:t>
    </dgm:pt>
    <dgm:pt modelId="{16C4351C-2770-4DC8-AC14-AF3E9F82F832}">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Program Cost Allocations</a:t>
          </a:r>
          <a:endParaRPr lang="en-US" dirty="0">
            <a:solidFill>
              <a:schemeClr val="bg1"/>
            </a:solidFill>
          </a:endParaRPr>
        </a:p>
      </dgm:t>
    </dgm:pt>
    <dgm:pt modelId="{FCF90635-BAA4-45F5-8A1F-773EC093E73F}" type="parTrans" cxnId="{4244E616-6FBD-4FA1-9647-8CADA00C371C}">
      <dgm:prSet/>
      <dgm:spPr/>
      <dgm:t>
        <a:bodyPr/>
        <a:lstStyle/>
        <a:p>
          <a:endParaRPr lang="en-US"/>
        </a:p>
      </dgm:t>
    </dgm:pt>
    <dgm:pt modelId="{4B3492B6-F978-4AA3-92FB-530421777FFC}" type="sibTrans" cxnId="{4244E616-6FBD-4FA1-9647-8CADA00C371C}">
      <dgm:prSet/>
      <dgm:spPr/>
      <dgm:t>
        <a:bodyPr/>
        <a:lstStyle/>
        <a:p>
          <a:endParaRPr lang="en-US"/>
        </a:p>
      </dgm:t>
    </dgm:pt>
    <dgm:pt modelId="{00EFA06E-F39F-4FD5-A55E-D4A3DE354C8F}">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Policies and Procedures</a:t>
          </a:r>
          <a:endParaRPr lang="en-US" dirty="0">
            <a:solidFill>
              <a:schemeClr val="bg1"/>
            </a:solidFill>
          </a:endParaRPr>
        </a:p>
      </dgm:t>
    </dgm:pt>
    <dgm:pt modelId="{CCF407F4-890F-4418-AD69-D56DFFBBE36A}" type="parTrans" cxnId="{9E6893D8-F18C-48D0-B704-14D0848E8EDD}">
      <dgm:prSet/>
      <dgm:spPr/>
      <dgm:t>
        <a:bodyPr/>
        <a:lstStyle/>
        <a:p>
          <a:endParaRPr lang="en-US"/>
        </a:p>
      </dgm:t>
    </dgm:pt>
    <dgm:pt modelId="{5C5805BB-2419-4A80-87D3-E46E39DA29CB}" type="sibTrans" cxnId="{9E6893D8-F18C-48D0-B704-14D0848E8EDD}">
      <dgm:prSet/>
      <dgm:spPr/>
      <dgm:t>
        <a:bodyPr/>
        <a:lstStyle/>
        <a:p>
          <a:endParaRPr lang="en-US"/>
        </a:p>
      </dgm:t>
    </dgm:pt>
    <dgm:pt modelId="{F1CAFAE9-8B85-49F1-9575-D5C6009FB3A4}">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Resolutions</a:t>
          </a:r>
          <a:endParaRPr lang="en-US" dirty="0">
            <a:solidFill>
              <a:schemeClr val="bg1"/>
            </a:solidFill>
          </a:endParaRPr>
        </a:p>
      </dgm:t>
    </dgm:pt>
    <dgm:pt modelId="{E51BC3E9-DA72-4F33-8B68-EC540DF76678}" type="parTrans" cxnId="{70AF6752-0BFB-456F-89AB-D35FBD1D92B8}">
      <dgm:prSet/>
      <dgm:spPr/>
      <dgm:t>
        <a:bodyPr/>
        <a:lstStyle/>
        <a:p>
          <a:endParaRPr lang="en-US"/>
        </a:p>
      </dgm:t>
    </dgm:pt>
    <dgm:pt modelId="{742FE1BE-BFE1-41A7-9CAC-D536BB24A51B}" type="sibTrans" cxnId="{70AF6752-0BFB-456F-89AB-D35FBD1D92B8}">
      <dgm:prSet/>
      <dgm:spPr/>
      <dgm:t>
        <a:bodyPr/>
        <a:lstStyle/>
        <a:p>
          <a:endParaRPr lang="en-US"/>
        </a:p>
      </dgm:t>
    </dgm:pt>
    <dgm:pt modelId="{4D069760-7A99-485F-B184-01AC9E5B29A7}">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Loss Control Contracts</a:t>
          </a:r>
          <a:endParaRPr lang="en-US" dirty="0">
            <a:solidFill>
              <a:schemeClr val="bg1"/>
            </a:solidFill>
          </a:endParaRPr>
        </a:p>
      </dgm:t>
    </dgm:pt>
    <dgm:pt modelId="{A39F7F25-10D8-4A82-8E08-D6731EDCEEFF}" type="parTrans" cxnId="{9D3DB8FE-08C5-4746-8694-48F77028CDC2}">
      <dgm:prSet/>
      <dgm:spPr/>
      <dgm:t>
        <a:bodyPr/>
        <a:lstStyle/>
        <a:p>
          <a:endParaRPr lang="en-US"/>
        </a:p>
      </dgm:t>
    </dgm:pt>
    <dgm:pt modelId="{FAB5BDBB-98AA-4407-AA3C-072E009F3433}" type="sibTrans" cxnId="{9D3DB8FE-08C5-4746-8694-48F77028CDC2}">
      <dgm:prSet/>
      <dgm:spPr/>
      <dgm:t>
        <a:bodyPr/>
        <a:lstStyle/>
        <a:p>
          <a:endParaRPr lang="en-US"/>
        </a:p>
      </dgm:t>
    </dgm:pt>
    <dgm:pt modelId="{BEDA5C58-0865-4E1A-A94C-D4D5DB6566CA}">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Actuarial Reviews</a:t>
          </a:r>
          <a:endParaRPr lang="en-US" dirty="0">
            <a:solidFill>
              <a:schemeClr val="bg1"/>
            </a:solidFill>
          </a:endParaRPr>
        </a:p>
      </dgm:t>
    </dgm:pt>
    <dgm:pt modelId="{F59B6ED8-E141-4DB0-9D0F-1804CED395CF}" type="parTrans" cxnId="{FE543593-E2A6-48A6-883D-10B768A1C0F4}">
      <dgm:prSet/>
      <dgm:spPr/>
      <dgm:t>
        <a:bodyPr/>
        <a:lstStyle/>
        <a:p>
          <a:endParaRPr lang="en-US"/>
        </a:p>
      </dgm:t>
    </dgm:pt>
    <dgm:pt modelId="{57F246F5-777D-4E51-9A84-3250ADCEB03E}" type="sibTrans" cxnId="{FE543593-E2A6-48A6-883D-10B768A1C0F4}">
      <dgm:prSet/>
      <dgm:spPr/>
      <dgm:t>
        <a:bodyPr/>
        <a:lstStyle/>
        <a:p>
          <a:endParaRPr lang="en-US"/>
        </a:p>
      </dgm:t>
    </dgm:pt>
    <dgm:pt modelId="{DE81DD6E-0E3B-414B-8670-11762116CD79}">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Plus 29 additional tasks</a:t>
          </a:r>
          <a:endParaRPr lang="en-US" dirty="0">
            <a:solidFill>
              <a:schemeClr val="bg1"/>
            </a:solidFill>
          </a:endParaRPr>
        </a:p>
      </dgm:t>
    </dgm:pt>
    <dgm:pt modelId="{15749A6B-0A61-493D-A141-6A9DFB55EA77}" type="parTrans" cxnId="{DC91433F-E35A-4189-8146-FBF3ED83D9FB}">
      <dgm:prSet/>
      <dgm:spPr/>
      <dgm:t>
        <a:bodyPr/>
        <a:lstStyle/>
        <a:p>
          <a:endParaRPr lang="en-US"/>
        </a:p>
      </dgm:t>
    </dgm:pt>
    <dgm:pt modelId="{E5A4348E-0631-4D4F-A5A0-F44F35930009}" type="sibTrans" cxnId="{DC91433F-E35A-4189-8146-FBF3ED83D9FB}">
      <dgm:prSet/>
      <dgm:spPr/>
      <dgm:t>
        <a:bodyPr/>
        <a:lstStyle/>
        <a:p>
          <a:endParaRPr lang="en-US"/>
        </a:p>
      </dgm:t>
    </dgm:pt>
    <dgm:pt modelId="{8CDCE7C8-623A-432B-8D2F-8DEB26928610}">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Program Development</a:t>
          </a:r>
          <a:endParaRPr lang="en-US" dirty="0">
            <a:solidFill>
              <a:schemeClr val="bg1"/>
            </a:solidFill>
          </a:endParaRPr>
        </a:p>
      </dgm:t>
    </dgm:pt>
    <dgm:pt modelId="{C6FC7E27-5455-4C90-B01B-62365299C5F7}" type="parTrans" cxnId="{2263BCF3-25E5-4236-854F-E72E60B03E99}">
      <dgm:prSet/>
      <dgm:spPr/>
      <dgm:t>
        <a:bodyPr/>
        <a:lstStyle/>
        <a:p>
          <a:endParaRPr lang="en-US"/>
        </a:p>
      </dgm:t>
    </dgm:pt>
    <dgm:pt modelId="{93FD3E52-D6E4-4712-A07D-8E0C491966E9}" type="sibTrans" cxnId="{2263BCF3-25E5-4236-854F-E72E60B03E99}">
      <dgm:prSet/>
      <dgm:spPr/>
      <dgm:t>
        <a:bodyPr/>
        <a:lstStyle/>
        <a:p>
          <a:endParaRPr lang="en-US"/>
        </a:p>
      </dgm:t>
    </dgm:pt>
    <dgm:pt modelId="{32F4AE17-B8A9-4A82-9C98-93C6FC99CB03}">
      <dgm:prSet phldrT="[Text]"/>
      <dgm:spPr>
        <a:solidFill>
          <a:schemeClr val="tx1">
            <a:lumMod val="40000"/>
            <a:lumOff val="60000"/>
            <a:alpha val="90000"/>
          </a:schemeClr>
        </a:solidFill>
        <a:ln>
          <a:solidFill>
            <a:schemeClr val="bg1">
              <a:alpha val="90000"/>
            </a:schemeClr>
          </a:solidFill>
        </a:ln>
      </dgm:spPr>
      <dgm:t>
        <a:bodyPr/>
        <a:lstStyle/>
        <a:p>
          <a:endParaRPr lang="en-US" dirty="0"/>
        </a:p>
      </dgm:t>
    </dgm:pt>
    <dgm:pt modelId="{5C7A3B42-39B3-4A85-9723-DE9F4C0DDA77}" type="parTrans" cxnId="{D5BA5E3C-DC37-4591-B9C7-5231D096409F}">
      <dgm:prSet/>
      <dgm:spPr/>
      <dgm:t>
        <a:bodyPr/>
        <a:lstStyle/>
        <a:p>
          <a:endParaRPr lang="en-US"/>
        </a:p>
      </dgm:t>
    </dgm:pt>
    <dgm:pt modelId="{934D680D-BE3F-42D6-BA0F-4B2841C8CE4D}" type="sibTrans" cxnId="{D5BA5E3C-DC37-4591-B9C7-5231D096409F}">
      <dgm:prSet/>
      <dgm:spPr/>
      <dgm:t>
        <a:bodyPr/>
        <a:lstStyle/>
        <a:p>
          <a:endParaRPr lang="en-US"/>
        </a:p>
      </dgm:t>
    </dgm:pt>
    <dgm:pt modelId="{5A77BC7C-456C-486C-A53C-C8FA68E47119}">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Evaluates the Financial Status of all Excess Insurers</a:t>
          </a:r>
          <a:endParaRPr lang="en-US" dirty="0">
            <a:solidFill>
              <a:schemeClr val="bg1"/>
            </a:solidFill>
          </a:endParaRPr>
        </a:p>
      </dgm:t>
    </dgm:pt>
    <dgm:pt modelId="{DD72F4CF-12D0-4505-BF87-718A90590CB8}" type="parTrans" cxnId="{EBADA890-AE11-4BF0-A16A-4B5E4F82899E}">
      <dgm:prSet/>
      <dgm:spPr/>
      <dgm:t>
        <a:bodyPr/>
        <a:lstStyle/>
        <a:p>
          <a:endParaRPr lang="en-US"/>
        </a:p>
      </dgm:t>
    </dgm:pt>
    <dgm:pt modelId="{EBC2DE39-8FAA-4A9C-AC73-5521E211368E}" type="sibTrans" cxnId="{EBADA890-AE11-4BF0-A16A-4B5E4F82899E}">
      <dgm:prSet/>
      <dgm:spPr/>
      <dgm:t>
        <a:bodyPr/>
        <a:lstStyle/>
        <a:p>
          <a:endParaRPr lang="en-US"/>
        </a:p>
      </dgm:t>
    </dgm:pt>
    <dgm:pt modelId="{3FCB459F-02A6-4E9C-839C-572679B0C8A1}">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Purchases Excess Insurance for CSURMA’s Coverage Programs</a:t>
          </a:r>
          <a:endParaRPr lang="en-US" dirty="0">
            <a:solidFill>
              <a:schemeClr val="bg1"/>
            </a:solidFill>
          </a:endParaRPr>
        </a:p>
      </dgm:t>
    </dgm:pt>
    <dgm:pt modelId="{83BD4446-A15F-449B-9413-1D04C32F6F7A}" type="parTrans" cxnId="{8DC911D3-DE03-47EA-8A08-1B2B4B99118C}">
      <dgm:prSet/>
      <dgm:spPr/>
      <dgm:t>
        <a:bodyPr/>
        <a:lstStyle/>
        <a:p>
          <a:endParaRPr lang="en-US"/>
        </a:p>
      </dgm:t>
    </dgm:pt>
    <dgm:pt modelId="{8DFCE303-33C0-49FD-9356-B3B9F8E1248F}" type="sibTrans" cxnId="{8DC911D3-DE03-47EA-8A08-1B2B4B99118C}">
      <dgm:prSet/>
      <dgm:spPr/>
      <dgm:t>
        <a:bodyPr/>
        <a:lstStyle/>
        <a:p>
          <a:endParaRPr lang="en-US"/>
        </a:p>
      </dgm:t>
    </dgm:pt>
    <dgm:pt modelId="{A8A58077-30E1-4538-9B90-E479C8D760A9}">
      <dgm:prSet phldrT="[Text]"/>
      <dgm:spPr>
        <a:solidFill>
          <a:schemeClr val="tx1">
            <a:lumMod val="40000"/>
            <a:lumOff val="60000"/>
            <a:alpha val="90000"/>
          </a:schemeClr>
        </a:solidFill>
        <a:ln>
          <a:solidFill>
            <a:schemeClr val="bg1">
              <a:alpha val="90000"/>
            </a:schemeClr>
          </a:solidFill>
        </a:ln>
      </dgm:spPr>
      <dgm:t>
        <a:bodyPr/>
        <a:lstStyle/>
        <a:p>
          <a:endParaRPr lang="en-US" dirty="0">
            <a:solidFill>
              <a:schemeClr val="bg1"/>
            </a:solidFill>
          </a:endParaRPr>
        </a:p>
      </dgm:t>
    </dgm:pt>
    <dgm:pt modelId="{6D6E8D5D-B66D-4787-8933-6394EE6E0009}" type="parTrans" cxnId="{E28DC052-2E17-46EA-8155-F2C5100A96D2}">
      <dgm:prSet/>
      <dgm:spPr/>
      <dgm:t>
        <a:bodyPr/>
        <a:lstStyle/>
        <a:p>
          <a:endParaRPr lang="en-US"/>
        </a:p>
      </dgm:t>
    </dgm:pt>
    <dgm:pt modelId="{081EE0CF-0E1A-4F8C-9812-EC7E063BC832}" type="sibTrans" cxnId="{E28DC052-2E17-46EA-8155-F2C5100A96D2}">
      <dgm:prSet/>
      <dgm:spPr/>
      <dgm:t>
        <a:bodyPr/>
        <a:lstStyle/>
        <a:p>
          <a:endParaRPr lang="en-US"/>
        </a:p>
      </dgm:t>
    </dgm:pt>
    <dgm:pt modelId="{DB6DC87F-0603-4B27-8921-94893EEDC7ED}">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Workers’ Compensation (Sedgwick)</a:t>
          </a:r>
          <a:endParaRPr lang="en-US" dirty="0">
            <a:solidFill>
              <a:schemeClr val="bg1"/>
            </a:solidFill>
          </a:endParaRPr>
        </a:p>
      </dgm:t>
    </dgm:pt>
    <dgm:pt modelId="{E72D4633-63E9-4229-8BE0-742E82A1F124}" type="parTrans" cxnId="{679D2528-8DDE-4A18-82D8-A665D5F684EE}">
      <dgm:prSet/>
      <dgm:spPr/>
      <dgm:t>
        <a:bodyPr/>
        <a:lstStyle/>
        <a:p>
          <a:endParaRPr lang="en-US"/>
        </a:p>
      </dgm:t>
    </dgm:pt>
    <dgm:pt modelId="{5EE859CC-B5C5-4343-9F51-84CE1ACBD4AC}" type="sibTrans" cxnId="{679D2528-8DDE-4A18-82D8-A665D5F684EE}">
      <dgm:prSet/>
      <dgm:spPr/>
      <dgm:t>
        <a:bodyPr/>
        <a:lstStyle/>
        <a:p>
          <a:endParaRPr lang="en-US"/>
        </a:p>
      </dgm:t>
    </dgm:pt>
    <dgm:pt modelId="{4C72C48A-B0B8-412D-A153-BD858A54A4F6}">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Pollution (Alliant and ACE)</a:t>
          </a:r>
          <a:endParaRPr lang="en-US" dirty="0">
            <a:solidFill>
              <a:schemeClr val="bg1"/>
            </a:solidFill>
          </a:endParaRPr>
        </a:p>
      </dgm:t>
    </dgm:pt>
    <dgm:pt modelId="{2288BD40-B305-44E2-A158-400E1534EE09}" type="parTrans" cxnId="{B89C9AAD-547A-4502-BBB0-62AC301AB3B7}">
      <dgm:prSet/>
      <dgm:spPr/>
      <dgm:t>
        <a:bodyPr/>
        <a:lstStyle/>
        <a:p>
          <a:endParaRPr lang="en-US"/>
        </a:p>
      </dgm:t>
    </dgm:pt>
    <dgm:pt modelId="{E9EFDEA2-803F-412B-B8C1-D9CE22FF0B28}" type="sibTrans" cxnId="{B89C9AAD-547A-4502-BBB0-62AC301AB3B7}">
      <dgm:prSet/>
      <dgm:spPr/>
      <dgm:t>
        <a:bodyPr/>
        <a:lstStyle/>
        <a:p>
          <a:endParaRPr lang="en-US"/>
        </a:p>
      </dgm:t>
    </dgm:pt>
    <dgm:pt modelId="{47698FBA-1A0C-4DB1-8E22-1B905A71F8CE}">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Cyber (Alliant and Beazley)</a:t>
          </a:r>
          <a:endParaRPr lang="en-US" dirty="0">
            <a:solidFill>
              <a:schemeClr val="bg1"/>
            </a:solidFill>
          </a:endParaRPr>
        </a:p>
      </dgm:t>
    </dgm:pt>
    <dgm:pt modelId="{5F9E8C65-2708-458C-8003-78D43A317507}" type="parTrans" cxnId="{6D9DE71E-73AE-47EC-9561-E6FE2BA8AD95}">
      <dgm:prSet/>
      <dgm:spPr/>
      <dgm:t>
        <a:bodyPr/>
        <a:lstStyle/>
        <a:p>
          <a:endParaRPr lang="en-US"/>
        </a:p>
      </dgm:t>
    </dgm:pt>
    <dgm:pt modelId="{A2FAEDF5-66D8-4BFA-AA8D-0ECB0171CE02}" type="sibTrans" cxnId="{6D9DE71E-73AE-47EC-9561-E6FE2BA8AD95}">
      <dgm:prSet/>
      <dgm:spPr/>
      <dgm:t>
        <a:bodyPr/>
        <a:lstStyle/>
        <a:p>
          <a:endParaRPr lang="en-US"/>
        </a:p>
      </dgm:t>
    </dgm:pt>
    <dgm:pt modelId="{7FD4432A-5490-4138-83EB-7DE4FC69F3C5}">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Property (Alliant)</a:t>
          </a:r>
          <a:endParaRPr lang="en-US" dirty="0">
            <a:solidFill>
              <a:schemeClr val="bg1"/>
            </a:solidFill>
          </a:endParaRPr>
        </a:p>
      </dgm:t>
    </dgm:pt>
    <dgm:pt modelId="{F074DC65-A65A-42FC-9E09-2076289EF423}" type="parTrans" cxnId="{01604B29-85FF-4635-99C0-5BFE81C5A7BA}">
      <dgm:prSet/>
      <dgm:spPr/>
      <dgm:t>
        <a:bodyPr/>
        <a:lstStyle/>
        <a:p>
          <a:endParaRPr lang="en-US"/>
        </a:p>
      </dgm:t>
    </dgm:pt>
    <dgm:pt modelId="{AF0FD47A-84F5-402D-84E2-D98FE3772DFA}" type="sibTrans" cxnId="{01604B29-85FF-4635-99C0-5BFE81C5A7BA}">
      <dgm:prSet/>
      <dgm:spPr/>
      <dgm:t>
        <a:bodyPr/>
        <a:lstStyle/>
        <a:p>
          <a:endParaRPr lang="en-US"/>
        </a:p>
      </dgm:t>
    </dgm:pt>
    <dgm:pt modelId="{EC8DC066-55D6-41F7-A11F-BFCC941837F0}">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PAI (HSR)</a:t>
          </a:r>
          <a:endParaRPr lang="en-US" dirty="0">
            <a:solidFill>
              <a:schemeClr val="bg1"/>
            </a:solidFill>
          </a:endParaRPr>
        </a:p>
      </dgm:t>
    </dgm:pt>
    <dgm:pt modelId="{75F9C414-4145-45AF-912A-5A1990C53788}" type="parTrans" cxnId="{189775B7-E7B3-42F2-ACD6-C3FA6A07397A}">
      <dgm:prSet/>
      <dgm:spPr/>
      <dgm:t>
        <a:bodyPr/>
        <a:lstStyle/>
        <a:p>
          <a:endParaRPr lang="en-US"/>
        </a:p>
      </dgm:t>
    </dgm:pt>
    <dgm:pt modelId="{3E250288-F8C3-4C8F-82EF-BC1740DE84A9}" type="sibTrans" cxnId="{189775B7-E7B3-42F2-ACD6-C3FA6A07397A}">
      <dgm:prSet/>
      <dgm:spPr/>
      <dgm:t>
        <a:bodyPr/>
        <a:lstStyle/>
        <a:p>
          <a:endParaRPr lang="en-US"/>
        </a:p>
      </dgm:t>
    </dgm:pt>
    <dgm:pt modelId="{FA445406-BCD9-486B-9ADB-354E9B77D750}">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Unemployment Insurance (Employers Edge)</a:t>
          </a:r>
          <a:endParaRPr lang="en-US" dirty="0">
            <a:solidFill>
              <a:schemeClr val="bg1"/>
            </a:solidFill>
          </a:endParaRPr>
        </a:p>
      </dgm:t>
    </dgm:pt>
    <dgm:pt modelId="{C59AE4D6-92C6-45BD-8746-FB847CD99DEC}" type="parTrans" cxnId="{5891F369-A1BB-4600-96CC-3153D6CB96E2}">
      <dgm:prSet/>
      <dgm:spPr/>
      <dgm:t>
        <a:bodyPr/>
        <a:lstStyle/>
        <a:p>
          <a:endParaRPr lang="en-US"/>
        </a:p>
      </dgm:t>
    </dgm:pt>
    <dgm:pt modelId="{51569A1A-BE78-4097-9025-3DA113BB050D}" type="sibTrans" cxnId="{5891F369-A1BB-4600-96CC-3153D6CB96E2}">
      <dgm:prSet/>
      <dgm:spPr/>
      <dgm:t>
        <a:bodyPr/>
        <a:lstStyle/>
        <a:p>
          <a:endParaRPr lang="en-US"/>
        </a:p>
      </dgm:t>
    </dgm:pt>
    <dgm:pt modelId="{A43694C0-4489-4F40-96B8-AC061B7EE79D}">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Underwriting Information</a:t>
          </a:r>
          <a:endParaRPr lang="en-US" dirty="0">
            <a:solidFill>
              <a:schemeClr val="bg1"/>
            </a:solidFill>
          </a:endParaRPr>
        </a:p>
      </dgm:t>
    </dgm:pt>
    <dgm:pt modelId="{E0434FFB-320B-4DB0-8EAC-A60B0D842474}" type="parTrans" cxnId="{D8FFAB74-BAAE-4C4C-A531-00DBC5A87738}">
      <dgm:prSet/>
      <dgm:spPr/>
    </dgm:pt>
    <dgm:pt modelId="{BBCE0370-7266-4340-BC85-8484BB1C72B3}" type="sibTrans" cxnId="{D8FFAB74-BAAE-4C4C-A531-00DBC5A87738}">
      <dgm:prSet/>
      <dgm:spPr/>
    </dgm:pt>
    <dgm:pt modelId="{C3E96D8A-C73F-4F61-9A26-7FDBD6F0E9EA}" type="pres">
      <dgm:prSet presAssocID="{1D4B9498-BE98-4FFA-AC2C-F7ABEE2DA853}" presName="Name0" presStyleCnt="0">
        <dgm:presLayoutVars>
          <dgm:dir/>
          <dgm:animLvl val="lvl"/>
          <dgm:resizeHandles val="exact"/>
        </dgm:presLayoutVars>
      </dgm:prSet>
      <dgm:spPr/>
      <dgm:t>
        <a:bodyPr/>
        <a:lstStyle/>
        <a:p>
          <a:endParaRPr lang="en-US"/>
        </a:p>
      </dgm:t>
    </dgm:pt>
    <dgm:pt modelId="{2BD98ECA-9C14-420D-9127-568754F29208}" type="pres">
      <dgm:prSet presAssocID="{B6D6E7E2-BE7A-4B88-8738-86D4A9CF2E78}" presName="composite" presStyleCnt="0"/>
      <dgm:spPr/>
    </dgm:pt>
    <dgm:pt modelId="{4C98C8CE-8E2A-4E7A-A780-F4F7315A991B}" type="pres">
      <dgm:prSet presAssocID="{B6D6E7E2-BE7A-4B88-8738-86D4A9CF2E78}" presName="parTx" presStyleLbl="alignNode1" presStyleIdx="0" presStyleCnt="3">
        <dgm:presLayoutVars>
          <dgm:chMax val="0"/>
          <dgm:chPref val="0"/>
          <dgm:bulletEnabled val="1"/>
        </dgm:presLayoutVars>
      </dgm:prSet>
      <dgm:spPr/>
      <dgm:t>
        <a:bodyPr/>
        <a:lstStyle/>
        <a:p>
          <a:endParaRPr lang="en-US"/>
        </a:p>
      </dgm:t>
    </dgm:pt>
    <dgm:pt modelId="{56023E95-A69F-45A6-9E22-6D27E8D6AA56}" type="pres">
      <dgm:prSet presAssocID="{B6D6E7E2-BE7A-4B88-8738-86D4A9CF2E78}" presName="desTx" presStyleLbl="alignAccFollowNode1" presStyleIdx="0" presStyleCnt="3">
        <dgm:presLayoutVars>
          <dgm:bulletEnabled val="1"/>
        </dgm:presLayoutVars>
      </dgm:prSet>
      <dgm:spPr/>
      <dgm:t>
        <a:bodyPr/>
        <a:lstStyle/>
        <a:p>
          <a:endParaRPr lang="en-US"/>
        </a:p>
      </dgm:t>
    </dgm:pt>
    <dgm:pt modelId="{8324ACD7-333C-451B-9126-FF2633787A34}" type="pres">
      <dgm:prSet presAssocID="{C24EB7A1-BC2E-4676-9521-1B5112035BC9}" presName="space" presStyleCnt="0"/>
      <dgm:spPr/>
    </dgm:pt>
    <dgm:pt modelId="{ED8BD65D-4BB6-40A0-97C1-D8C0246CFF80}" type="pres">
      <dgm:prSet presAssocID="{6ACDEEF3-B3BE-4C63-853C-239B684D02AC}" presName="composite" presStyleCnt="0"/>
      <dgm:spPr/>
    </dgm:pt>
    <dgm:pt modelId="{7795B464-6188-4DDC-B54F-C711D3124759}" type="pres">
      <dgm:prSet presAssocID="{6ACDEEF3-B3BE-4C63-853C-239B684D02AC}" presName="parTx" presStyleLbl="alignNode1" presStyleIdx="1" presStyleCnt="3">
        <dgm:presLayoutVars>
          <dgm:chMax val="0"/>
          <dgm:chPref val="0"/>
          <dgm:bulletEnabled val="1"/>
        </dgm:presLayoutVars>
      </dgm:prSet>
      <dgm:spPr/>
      <dgm:t>
        <a:bodyPr/>
        <a:lstStyle/>
        <a:p>
          <a:endParaRPr lang="en-US"/>
        </a:p>
      </dgm:t>
    </dgm:pt>
    <dgm:pt modelId="{921DAD64-9E13-4A84-9B08-EAC4BF387382}" type="pres">
      <dgm:prSet presAssocID="{6ACDEEF3-B3BE-4C63-853C-239B684D02AC}" presName="desTx" presStyleLbl="alignAccFollowNode1" presStyleIdx="1" presStyleCnt="3">
        <dgm:presLayoutVars>
          <dgm:bulletEnabled val="1"/>
        </dgm:presLayoutVars>
      </dgm:prSet>
      <dgm:spPr/>
      <dgm:t>
        <a:bodyPr/>
        <a:lstStyle/>
        <a:p>
          <a:endParaRPr lang="en-US"/>
        </a:p>
      </dgm:t>
    </dgm:pt>
    <dgm:pt modelId="{23CF8964-480A-44C5-9D62-61F4E58E3E35}" type="pres">
      <dgm:prSet presAssocID="{03251264-A49C-49F8-9566-3AA87BFC8388}" presName="space" presStyleCnt="0"/>
      <dgm:spPr/>
    </dgm:pt>
    <dgm:pt modelId="{348E709A-B0E0-4D22-8E96-5C5C1BE45A03}" type="pres">
      <dgm:prSet presAssocID="{499220C7-96AA-4311-A78E-856AC1E6FC13}" presName="composite" presStyleCnt="0"/>
      <dgm:spPr/>
    </dgm:pt>
    <dgm:pt modelId="{AC929366-3EC2-482D-BDC8-68E331299F9F}" type="pres">
      <dgm:prSet presAssocID="{499220C7-96AA-4311-A78E-856AC1E6FC13}" presName="parTx" presStyleLbl="alignNode1" presStyleIdx="2" presStyleCnt="3">
        <dgm:presLayoutVars>
          <dgm:chMax val="0"/>
          <dgm:chPref val="0"/>
          <dgm:bulletEnabled val="1"/>
        </dgm:presLayoutVars>
      </dgm:prSet>
      <dgm:spPr/>
      <dgm:t>
        <a:bodyPr/>
        <a:lstStyle/>
        <a:p>
          <a:endParaRPr lang="en-US"/>
        </a:p>
      </dgm:t>
    </dgm:pt>
    <dgm:pt modelId="{CA901399-3036-4B57-9E6A-DD29FF84B6C3}" type="pres">
      <dgm:prSet presAssocID="{499220C7-96AA-4311-A78E-856AC1E6FC13}" presName="desTx" presStyleLbl="alignAccFollowNode1" presStyleIdx="2" presStyleCnt="3">
        <dgm:presLayoutVars>
          <dgm:bulletEnabled val="1"/>
        </dgm:presLayoutVars>
      </dgm:prSet>
      <dgm:spPr/>
      <dgm:t>
        <a:bodyPr/>
        <a:lstStyle/>
        <a:p>
          <a:endParaRPr lang="en-US"/>
        </a:p>
      </dgm:t>
    </dgm:pt>
  </dgm:ptLst>
  <dgm:cxnLst>
    <dgm:cxn modelId="{EBADA890-AE11-4BF0-A16A-4B5E4F82899E}" srcId="{6ACDEEF3-B3BE-4C63-853C-239B684D02AC}" destId="{5A77BC7C-456C-486C-A53C-C8FA68E47119}" srcOrd="4" destOrd="0" parTransId="{DD72F4CF-12D0-4505-BF87-718A90590CB8}" sibTransId="{EBC2DE39-8FAA-4A9C-AC73-5521E211368E}"/>
    <dgm:cxn modelId="{F31CA40C-4755-4970-9710-D1B7CF9C99DD}" type="presOf" srcId="{32F4AE17-B8A9-4A82-9C98-93C6FC99CB03}" destId="{921DAD64-9E13-4A84-9B08-EAC4BF387382}" srcOrd="0" destOrd="7" presId="urn:microsoft.com/office/officeart/2005/8/layout/hList1"/>
    <dgm:cxn modelId="{5891F369-A1BB-4600-96CC-3153D6CB96E2}" srcId="{499220C7-96AA-4311-A78E-856AC1E6FC13}" destId="{FA445406-BCD9-486B-9ADB-354E9B77D750}" srcOrd="6" destOrd="0" parTransId="{C59AE4D6-92C6-45BD-8746-FB847CD99DEC}" sibTransId="{51569A1A-BE78-4097-9025-3DA113BB050D}"/>
    <dgm:cxn modelId="{AFD993CE-223E-48C7-9D2B-62B13521EA45}" srcId="{1D4B9498-BE98-4FFA-AC2C-F7ABEE2DA853}" destId="{B6D6E7E2-BE7A-4B88-8738-86D4A9CF2E78}" srcOrd="0" destOrd="0" parTransId="{D7203909-F887-4765-B707-B130FB543D71}" sibTransId="{C24EB7A1-BC2E-4676-9521-1B5112035BC9}"/>
    <dgm:cxn modelId="{0DDD8B4F-72B3-40F5-A73D-490F47045A0B}" type="presOf" srcId="{6ACDEEF3-B3BE-4C63-853C-239B684D02AC}" destId="{7795B464-6188-4DDC-B54F-C711D3124759}" srcOrd="0" destOrd="0" presId="urn:microsoft.com/office/officeart/2005/8/layout/hList1"/>
    <dgm:cxn modelId="{6D9DE71E-73AE-47EC-9561-E6FE2BA8AD95}" srcId="{499220C7-96AA-4311-A78E-856AC1E6FC13}" destId="{47698FBA-1A0C-4DB1-8E22-1B905A71F8CE}" srcOrd="3" destOrd="0" parTransId="{5F9E8C65-2708-458C-8003-78D43A317507}" sibTransId="{A2FAEDF5-66D8-4BFA-AA8D-0ECB0171CE02}"/>
    <dgm:cxn modelId="{C8D94878-DCC7-4595-AC42-A93A4701FFE3}" srcId="{B6D6E7E2-BE7A-4B88-8738-86D4A9CF2E78}" destId="{99D7CD4E-E91E-4636-9404-BFB77294A817}" srcOrd="3" destOrd="0" parTransId="{4E6A9FD9-C336-49F7-AC61-419081EECBD6}" sibTransId="{97FBED76-572A-40A5-90E1-F51B066A21C0}"/>
    <dgm:cxn modelId="{88958393-2065-4F84-89AD-E6EE0ABDE8E4}" type="presOf" srcId="{A8A58077-30E1-4538-9B90-E479C8D760A9}" destId="{921DAD64-9E13-4A84-9B08-EAC4BF387382}" srcOrd="0" destOrd="6" presId="urn:microsoft.com/office/officeart/2005/8/layout/hList1"/>
    <dgm:cxn modelId="{4A4274E2-4C1C-430C-B9F3-32C4C6CCCABA}" type="presOf" srcId="{5A77BC7C-456C-486C-A53C-C8FA68E47119}" destId="{921DAD64-9E13-4A84-9B08-EAC4BF387382}" srcOrd="0" destOrd="4" presId="urn:microsoft.com/office/officeart/2005/8/layout/hList1"/>
    <dgm:cxn modelId="{2263BCF3-25E5-4236-854F-E72E60B03E99}" srcId="{6ACDEEF3-B3BE-4C63-853C-239B684D02AC}" destId="{8CDCE7C8-623A-432B-8D2F-8DEB26928610}" srcOrd="1" destOrd="0" parTransId="{C6FC7E27-5455-4C90-B01B-62365299C5F7}" sibTransId="{93FD3E52-D6E4-4712-A07D-8E0C491966E9}"/>
    <dgm:cxn modelId="{A05776BF-383C-4F92-81CE-5DCC2A826E05}" type="presOf" srcId="{4D069760-7A99-485F-B184-01AC9E5B29A7}" destId="{56023E95-A69F-45A6-9E22-6D27E8D6AA56}" srcOrd="0" destOrd="10" presId="urn:microsoft.com/office/officeart/2005/8/layout/hList1"/>
    <dgm:cxn modelId="{FC30CD53-9942-44B1-A59F-369B7F8FC7DB}" type="presOf" srcId="{EC8DC066-55D6-41F7-A11F-BFCC941837F0}" destId="{CA901399-3036-4B57-9E6A-DD29FF84B6C3}" srcOrd="0" destOrd="5" presId="urn:microsoft.com/office/officeart/2005/8/layout/hList1"/>
    <dgm:cxn modelId="{621C8575-BF3D-413F-9C01-0BF1098D84CF}" type="presOf" srcId="{499220C7-96AA-4311-A78E-856AC1E6FC13}" destId="{AC929366-3EC2-482D-BDC8-68E331299F9F}" srcOrd="0" destOrd="0" presId="urn:microsoft.com/office/officeart/2005/8/layout/hList1"/>
    <dgm:cxn modelId="{49087DF1-9733-41DD-8008-586A3C38CB8D}" type="presOf" srcId="{B495180A-B5D6-4AA9-8981-522ABDD53294}" destId="{56023E95-A69F-45A6-9E22-6D27E8D6AA56}" srcOrd="0" destOrd="4" presId="urn:microsoft.com/office/officeart/2005/8/layout/hList1"/>
    <dgm:cxn modelId="{9E6893D8-F18C-48D0-B704-14D0848E8EDD}" srcId="{B6D6E7E2-BE7A-4B88-8738-86D4A9CF2E78}" destId="{00EFA06E-F39F-4FD5-A55E-D4A3DE354C8F}" srcOrd="8" destOrd="0" parTransId="{CCF407F4-890F-4418-AD69-D56DFFBBE36A}" sibTransId="{5C5805BB-2419-4A80-87D3-E46E39DA29CB}"/>
    <dgm:cxn modelId="{957AE2D3-CA2B-4383-9553-DCFC03C1036F}" type="presOf" srcId="{DB6DC87F-0603-4B27-8921-94893EEDC7ED}" destId="{CA901399-3036-4B57-9E6A-DD29FF84B6C3}" srcOrd="0" destOrd="1" presId="urn:microsoft.com/office/officeart/2005/8/layout/hList1"/>
    <dgm:cxn modelId="{06703390-7FFB-480A-B8E6-DF84E9A8925E}" type="presOf" srcId="{16C4351C-2770-4DC8-AC14-AF3E9F82F832}" destId="{56023E95-A69F-45A6-9E22-6D27E8D6AA56}" srcOrd="0" destOrd="7" presId="urn:microsoft.com/office/officeart/2005/8/layout/hList1"/>
    <dgm:cxn modelId="{C0ECFC4C-AC19-41D2-9AD5-E15EA3D1EEA5}" type="presOf" srcId="{F1CAFAE9-8B85-49F1-9575-D5C6009FB3A4}" destId="{56023E95-A69F-45A6-9E22-6D27E8D6AA56}" srcOrd="0" destOrd="9" presId="urn:microsoft.com/office/officeart/2005/8/layout/hList1"/>
    <dgm:cxn modelId="{70AF6752-0BFB-456F-89AB-D35FBD1D92B8}" srcId="{B6D6E7E2-BE7A-4B88-8738-86D4A9CF2E78}" destId="{F1CAFAE9-8B85-49F1-9575-D5C6009FB3A4}" srcOrd="9" destOrd="0" parTransId="{E51BC3E9-DA72-4F33-8B68-EC540DF76678}" sibTransId="{742FE1BE-BFE1-41A7-9CAC-D536BB24A51B}"/>
    <dgm:cxn modelId="{7B4BFE3E-A4E0-481C-B402-4A751EB9683F}" type="presOf" srcId="{F20D7D50-5F9C-42FC-AD3B-BF234EF26DF1}" destId="{921DAD64-9E13-4A84-9B08-EAC4BF387382}" srcOrd="0" destOrd="3" presId="urn:microsoft.com/office/officeart/2005/8/layout/hList1"/>
    <dgm:cxn modelId="{8DC911D3-DE03-47EA-8A08-1B2B4B99118C}" srcId="{6ACDEEF3-B3BE-4C63-853C-239B684D02AC}" destId="{3FCB459F-02A6-4E9C-839C-572679B0C8A1}" srcOrd="5" destOrd="0" parTransId="{83BD4446-A15F-449B-9413-1D04C32F6F7A}" sibTransId="{8DFCE303-33C0-49FD-9356-B3B9F8E1248F}"/>
    <dgm:cxn modelId="{87C5D31A-2252-40AA-B34F-2E9E9D334927}" type="presOf" srcId="{3FCB459F-02A6-4E9C-839C-572679B0C8A1}" destId="{921DAD64-9E13-4A84-9B08-EAC4BF387382}" srcOrd="0" destOrd="5" presId="urn:microsoft.com/office/officeart/2005/8/layout/hList1"/>
    <dgm:cxn modelId="{4C284829-0A76-4116-927F-9CFCBC131130}" type="presOf" srcId="{ADF9350C-67A2-4436-8B0B-589FC7F684D2}" destId="{56023E95-A69F-45A6-9E22-6D27E8D6AA56}" srcOrd="0" destOrd="0" presId="urn:microsoft.com/office/officeart/2005/8/layout/hList1"/>
    <dgm:cxn modelId="{B8C0FDDD-9FE9-4B92-9062-54C2B4D2DC2E}" srcId="{B6D6E7E2-BE7A-4B88-8738-86D4A9CF2E78}" destId="{B495180A-B5D6-4AA9-8981-522ABDD53294}" srcOrd="4" destOrd="0" parTransId="{7CD275E8-E8B0-44EA-B3F9-205D5A8F8E72}" sibTransId="{8EE25356-0D38-405C-95E2-69875A1C8059}"/>
    <dgm:cxn modelId="{1C076A59-D67C-40D5-89CF-C51D23E2D14D}" type="presOf" srcId="{1D4B9498-BE98-4FFA-AC2C-F7ABEE2DA853}" destId="{C3E96D8A-C73F-4F61-9A26-7FDBD6F0E9EA}" srcOrd="0" destOrd="0" presId="urn:microsoft.com/office/officeart/2005/8/layout/hList1"/>
    <dgm:cxn modelId="{D510209D-7EF8-4AAC-92A1-858932BB65F6}" srcId="{B6D6E7E2-BE7A-4B88-8738-86D4A9CF2E78}" destId="{9FCCC54D-5B6E-4DDB-BFDE-BDE964D3B87E}" srcOrd="5" destOrd="0" parTransId="{1F739A9B-5F92-470C-A32F-4BE11D80BD20}" sibTransId="{4ED0A4FD-740A-485D-8B69-C4A376D8D527}"/>
    <dgm:cxn modelId="{C4B09553-7386-44ED-AB45-558EEB9EDF4B}" type="presOf" srcId="{5FDC09C3-06D5-4C49-A0E5-0A896596E791}" destId="{CA901399-3036-4B57-9E6A-DD29FF84B6C3}" srcOrd="0" destOrd="0" presId="urn:microsoft.com/office/officeart/2005/8/layout/hList1"/>
    <dgm:cxn modelId="{3AE1B6BC-F481-4235-A50D-33C6BB3D5E3A}" srcId="{6ACDEEF3-B3BE-4C63-853C-239B684D02AC}" destId="{F20D7D50-5F9C-42FC-AD3B-BF234EF26DF1}" srcOrd="3" destOrd="0" parTransId="{283D6B32-F29E-4460-AFE4-F518CD7AE9D7}" sibTransId="{CED8EE22-0899-4E1C-9080-7F2B48B9D63E}"/>
    <dgm:cxn modelId="{D5BA5E3C-DC37-4591-B9C7-5231D096409F}" srcId="{6ACDEEF3-B3BE-4C63-853C-239B684D02AC}" destId="{32F4AE17-B8A9-4A82-9C98-93C6FC99CB03}" srcOrd="7" destOrd="0" parTransId="{5C7A3B42-39B3-4A85-9723-DE9F4C0DDA77}" sibTransId="{934D680D-BE3F-42D6-BA0F-4B2841C8CE4D}"/>
    <dgm:cxn modelId="{FE543593-E2A6-48A6-883D-10B768A1C0F4}" srcId="{B6D6E7E2-BE7A-4B88-8738-86D4A9CF2E78}" destId="{BEDA5C58-0865-4E1A-A94C-D4D5DB6566CA}" srcOrd="11" destOrd="0" parTransId="{F59B6ED8-E141-4DB0-9D0F-1804CED395CF}" sibTransId="{57F246F5-777D-4E51-9A84-3250ADCEB03E}"/>
    <dgm:cxn modelId="{A5754331-DC5A-4799-8C8C-50A25F36AFDB}" type="presOf" srcId="{9FCCC54D-5B6E-4DDB-BFDE-BDE964D3B87E}" destId="{56023E95-A69F-45A6-9E22-6D27E8D6AA56}" srcOrd="0" destOrd="5" presId="urn:microsoft.com/office/officeart/2005/8/layout/hList1"/>
    <dgm:cxn modelId="{B2DFEF09-647F-44C4-984B-71F1F0EFA5B9}" type="presOf" srcId="{FD0E0997-D7B2-4C3A-A00A-6762C65A838A}" destId="{56023E95-A69F-45A6-9E22-6D27E8D6AA56}" srcOrd="0" destOrd="1" presId="urn:microsoft.com/office/officeart/2005/8/layout/hList1"/>
    <dgm:cxn modelId="{B7581153-D7CF-4DB6-9BA0-5C3200745248}" srcId="{B6D6E7E2-BE7A-4B88-8738-86D4A9CF2E78}" destId="{ADF9350C-67A2-4436-8B0B-589FC7F684D2}" srcOrd="0" destOrd="0" parTransId="{41BCD55F-9A0D-434F-AD89-9F2B478F37DA}" sibTransId="{8F4CD013-3CE5-4EC4-9AFC-797DCDE2FBC4}"/>
    <dgm:cxn modelId="{CD7C854C-5DD6-4995-8C56-94BCC730A336}" type="presOf" srcId="{A54F45AC-1BEA-4D4C-BDEC-C2F855EE3525}" destId="{921DAD64-9E13-4A84-9B08-EAC4BF387382}" srcOrd="0" destOrd="0" presId="urn:microsoft.com/office/officeart/2005/8/layout/hList1"/>
    <dgm:cxn modelId="{05120EED-6303-4D08-818D-5305B1E46EDB}" type="presOf" srcId="{4C72C48A-B0B8-412D-A153-BD858A54A4F6}" destId="{CA901399-3036-4B57-9E6A-DD29FF84B6C3}" srcOrd="0" destOrd="2" presId="urn:microsoft.com/office/officeart/2005/8/layout/hList1"/>
    <dgm:cxn modelId="{94562C41-E9DE-444B-ADCF-5F60D2B16E2D}" type="presOf" srcId="{DE81DD6E-0E3B-414B-8670-11762116CD79}" destId="{56023E95-A69F-45A6-9E22-6D27E8D6AA56}" srcOrd="0" destOrd="12" presId="urn:microsoft.com/office/officeart/2005/8/layout/hList1"/>
    <dgm:cxn modelId="{B89C9AAD-547A-4502-BBB0-62AC301AB3B7}" srcId="{499220C7-96AA-4311-A78E-856AC1E6FC13}" destId="{4C72C48A-B0B8-412D-A153-BD858A54A4F6}" srcOrd="2" destOrd="0" parTransId="{2288BD40-B305-44E2-A158-400E1534EE09}" sibTransId="{E9EFDEA2-803F-412B-B8C1-D9CE22FF0B28}"/>
    <dgm:cxn modelId="{679D2528-8DDE-4A18-82D8-A665D5F684EE}" srcId="{499220C7-96AA-4311-A78E-856AC1E6FC13}" destId="{DB6DC87F-0603-4B27-8921-94893EEDC7ED}" srcOrd="1" destOrd="0" parTransId="{E72D4633-63E9-4229-8BE0-742E82A1F124}" sibTransId="{5EE859CC-B5C5-4343-9F51-84CE1ACBD4AC}"/>
    <dgm:cxn modelId="{D1757B35-C663-4641-89CE-AF3F85936BBE}" type="presOf" srcId="{00EFA06E-F39F-4FD5-A55E-D4A3DE354C8F}" destId="{56023E95-A69F-45A6-9E22-6D27E8D6AA56}" srcOrd="0" destOrd="8" presId="urn:microsoft.com/office/officeart/2005/8/layout/hList1"/>
    <dgm:cxn modelId="{E28DC052-2E17-46EA-8155-F2C5100A96D2}" srcId="{6ACDEEF3-B3BE-4C63-853C-239B684D02AC}" destId="{A8A58077-30E1-4538-9B90-E479C8D760A9}" srcOrd="6" destOrd="0" parTransId="{6D6E8D5D-B66D-4787-8933-6394EE6E0009}" sibTransId="{081EE0CF-0E1A-4F8C-9812-EC7E063BC832}"/>
    <dgm:cxn modelId="{65903B62-CB54-4C74-ABE3-A51B22ABA96D}" type="presOf" srcId="{08A706AE-686D-4254-95E7-63A24994841E}" destId="{56023E95-A69F-45A6-9E22-6D27E8D6AA56}" srcOrd="0" destOrd="6" presId="urn:microsoft.com/office/officeart/2005/8/layout/hList1"/>
    <dgm:cxn modelId="{44DFA60C-15A6-4005-8CE6-2D2AA273C8CA}" type="presOf" srcId="{B6D6E7E2-BE7A-4B88-8738-86D4A9CF2E78}" destId="{4C98C8CE-8E2A-4E7A-A780-F4F7315A991B}" srcOrd="0" destOrd="0" presId="urn:microsoft.com/office/officeart/2005/8/layout/hList1"/>
    <dgm:cxn modelId="{C69E948D-1030-496E-84BB-226E2941EF6D}" type="presOf" srcId="{A43694C0-4489-4F40-96B8-AC061B7EE79D}" destId="{921DAD64-9E13-4A84-9B08-EAC4BF387382}" srcOrd="0" destOrd="2" presId="urn:microsoft.com/office/officeart/2005/8/layout/hList1"/>
    <dgm:cxn modelId="{865E3142-58B2-48EF-8E89-CD5D60CF1D3D}" type="presOf" srcId="{8CDCE7C8-623A-432B-8D2F-8DEB26928610}" destId="{921DAD64-9E13-4A84-9B08-EAC4BF387382}" srcOrd="0" destOrd="1" presId="urn:microsoft.com/office/officeart/2005/8/layout/hList1"/>
    <dgm:cxn modelId="{98B00831-4544-459B-AD64-57585B827521}" type="presOf" srcId="{99D7CD4E-E91E-4636-9404-BFB77294A817}" destId="{56023E95-A69F-45A6-9E22-6D27E8D6AA56}" srcOrd="0" destOrd="3" presId="urn:microsoft.com/office/officeart/2005/8/layout/hList1"/>
    <dgm:cxn modelId="{B3F2D8B2-6F65-471F-9877-FCEE00AA7CDB}" srcId="{1D4B9498-BE98-4FFA-AC2C-F7ABEE2DA853}" destId="{6ACDEEF3-B3BE-4C63-853C-239B684D02AC}" srcOrd="1" destOrd="0" parTransId="{1EDD0F94-C911-4216-BBD3-91B82D71FA67}" sibTransId="{03251264-A49C-49F8-9566-3AA87BFC8388}"/>
    <dgm:cxn modelId="{4244E616-6FBD-4FA1-9647-8CADA00C371C}" srcId="{B6D6E7E2-BE7A-4B88-8738-86D4A9CF2E78}" destId="{16C4351C-2770-4DC8-AC14-AF3E9F82F832}" srcOrd="7" destOrd="0" parTransId="{FCF90635-BAA4-45F5-8A1F-773EC093E73F}" sibTransId="{4B3492B6-F978-4AA3-92FB-530421777FFC}"/>
    <dgm:cxn modelId="{AF0E5A3E-DA31-46BE-8C7F-57C424053425}" srcId="{B6D6E7E2-BE7A-4B88-8738-86D4A9CF2E78}" destId="{FD0E0997-D7B2-4C3A-A00A-6762C65A838A}" srcOrd="1" destOrd="0" parTransId="{B564613A-9B45-4ED8-8669-AD9ED4A8BDAE}" sibTransId="{B777E65B-E48F-49FC-AF4F-750695A92A39}"/>
    <dgm:cxn modelId="{DEEFB3D6-0F68-41BD-B9F7-00ED852B5318}" type="presOf" srcId="{FA445406-BCD9-486B-9ADB-354E9B77D750}" destId="{CA901399-3036-4B57-9E6A-DD29FF84B6C3}" srcOrd="0" destOrd="6" presId="urn:microsoft.com/office/officeart/2005/8/layout/hList1"/>
    <dgm:cxn modelId="{D1B765EC-B3CB-42C0-BBA8-97A2D3A0E8A6}" type="presOf" srcId="{73E139B5-B6D5-491A-A2C1-4B0E1ADC632C}" destId="{56023E95-A69F-45A6-9E22-6D27E8D6AA56}" srcOrd="0" destOrd="2" presId="urn:microsoft.com/office/officeart/2005/8/layout/hList1"/>
    <dgm:cxn modelId="{1CC736F8-8D77-4539-BB7F-D762D92A614B}" srcId="{1D4B9498-BE98-4FFA-AC2C-F7ABEE2DA853}" destId="{499220C7-96AA-4311-A78E-856AC1E6FC13}" srcOrd="2" destOrd="0" parTransId="{AA2E9A4A-573D-4D8F-8906-0E6D48AA02E0}" sibTransId="{44A197CD-4CD0-4A84-BCD0-64394DEBA1D7}"/>
    <dgm:cxn modelId="{2286417A-07BD-498D-BB49-477F419127FA}" srcId="{B6D6E7E2-BE7A-4B88-8738-86D4A9CF2E78}" destId="{73E139B5-B6D5-491A-A2C1-4B0E1ADC632C}" srcOrd="2" destOrd="0" parTransId="{27B6B047-A2BB-4290-B57F-6F02024AF53C}" sibTransId="{0CF4BEF5-3110-4E24-B83C-9B8D51870785}"/>
    <dgm:cxn modelId="{33EFE6FD-19CD-49A4-9456-952116384615}" srcId="{499220C7-96AA-4311-A78E-856AC1E6FC13}" destId="{5FDC09C3-06D5-4C49-A0E5-0A896596E791}" srcOrd="0" destOrd="0" parTransId="{94B8544B-CF37-4246-AD4C-A0277997D3C5}" sibTransId="{CCF6AD39-CACB-4640-80FA-9057C6993312}"/>
    <dgm:cxn modelId="{9D3DB8FE-08C5-4746-8694-48F77028CDC2}" srcId="{B6D6E7E2-BE7A-4B88-8738-86D4A9CF2E78}" destId="{4D069760-7A99-485F-B184-01AC9E5B29A7}" srcOrd="10" destOrd="0" parTransId="{A39F7F25-10D8-4A82-8E08-D6731EDCEEFF}" sibTransId="{FAB5BDBB-98AA-4407-AA3C-072E009F3433}"/>
    <dgm:cxn modelId="{DC91433F-E35A-4189-8146-FBF3ED83D9FB}" srcId="{B6D6E7E2-BE7A-4B88-8738-86D4A9CF2E78}" destId="{DE81DD6E-0E3B-414B-8670-11762116CD79}" srcOrd="12" destOrd="0" parTransId="{15749A6B-0A61-493D-A141-6A9DFB55EA77}" sibTransId="{E5A4348E-0631-4D4F-A5A0-F44F35930009}"/>
    <dgm:cxn modelId="{CF2A1149-3C0D-4F10-9802-67ABBB450A0A}" srcId="{B6D6E7E2-BE7A-4B88-8738-86D4A9CF2E78}" destId="{08A706AE-686D-4254-95E7-63A24994841E}" srcOrd="6" destOrd="0" parTransId="{16023AB6-1CF2-4039-B181-FFF8B6CC4162}" sibTransId="{F796EFD5-B2D9-44E0-9AD0-8BAF99B13BEB}"/>
    <dgm:cxn modelId="{01604B29-85FF-4635-99C0-5BFE81C5A7BA}" srcId="{499220C7-96AA-4311-A78E-856AC1E6FC13}" destId="{7FD4432A-5490-4138-83EB-7DE4FC69F3C5}" srcOrd="4" destOrd="0" parTransId="{F074DC65-A65A-42FC-9E09-2076289EF423}" sibTransId="{AF0FD47A-84F5-402D-84E2-D98FE3772DFA}"/>
    <dgm:cxn modelId="{189775B7-E7B3-42F2-ACD6-C3FA6A07397A}" srcId="{499220C7-96AA-4311-A78E-856AC1E6FC13}" destId="{EC8DC066-55D6-41F7-A11F-BFCC941837F0}" srcOrd="5" destOrd="0" parTransId="{75F9C414-4145-45AF-912A-5A1990C53788}" sibTransId="{3E250288-F8C3-4C8F-82EF-BC1740DE84A9}"/>
    <dgm:cxn modelId="{8D706ACE-80DF-433C-A2E3-3EC2E88DC797}" type="presOf" srcId="{47698FBA-1A0C-4DB1-8E22-1B905A71F8CE}" destId="{CA901399-3036-4B57-9E6A-DD29FF84B6C3}" srcOrd="0" destOrd="3" presId="urn:microsoft.com/office/officeart/2005/8/layout/hList1"/>
    <dgm:cxn modelId="{D11763D2-D5BB-4F44-9783-78052F31AA07}" type="presOf" srcId="{BEDA5C58-0865-4E1A-A94C-D4D5DB6566CA}" destId="{56023E95-A69F-45A6-9E22-6D27E8D6AA56}" srcOrd="0" destOrd="11" presId="urn:microsoft.com/office/officeart/2005/8/layout/hList1"/>
    <dgm:cxn modelId="{D8FFAB74-BAAE-4C4C-A531-00DBC5A87738}" srcId="{6ACDEEF3-B3BE-4C63-853C-239B684D02AC}" destId="{A43694C0-4489-4F40-96B8-AC061B7EE79D}" srcOrd="2" destOrd="0" parTransId="{E0434FFB-320B-4DB0-8EAC-A60B0D842474}" sibTransId="{BBCE0370-7266-4340-BC85-8484BB1C72B3}"/>
    <dgm:cxn modelId="{8DF1273C-A6D0-47FF-B16C-81BECC2497A8}" srcId="{6ACDEEF3-B3BE-4C63-853C-239B684D02AC}" destId="{A54F45AC-1BEA-4D4C-BDEC-C2F855EE3525}" srcOrd="0" destOrd="0" parTransId="{283B05E2-F7AF-4DA3-96D3-4B10E13BAE2E}" sibTransId="{F7DFC14B-9F3A-448B-91CD-D0BCFB2EA7F5}"/>
    <dgm:cxn modelId="{8EECD3DE-F756-43CB-8107-A851D37326B0}" type="presOf" srcId="{7FD4432A-5490-4138-83EB-7DE4FC69F3C5}" destId="{CA901399-3036-4B57-9E6A-DD29FF84B6C3}" srcOrd="0" destOrd="4" presId="urn:microsoft.com/office/officeart/2005/8/layout/hList1"/>
    <dgm:cxn modelId="{AFB8555E-6AB2-494E-8F60-56B3C286475D}" type="presParOf" srcId="{C3E96D8A-C73F-4F61-9A26-7FDBD6F0E9EA}" destId="{2BD98ECA-9C14-420D-9127-568754F29208}" srcOrd="0" destOrd="0" presId="urn:microsoft.com/office/officeart/2005/8/layout/hList1"/>
    <dgm:cxn modelId="{F37E03C6-D2C9-4327-B57E-E1C1BAE53E66}" type="presParOf" srcId="{2BD98ECA-9C14-420D-9127-568754F29208}" destId="{4C98C8CE-8E2A-4E7A-A780-F4F7315A991B}" srcOrd="0" destOrd="0" presId="urn:microsoft.com/office/officeart/2005/8/layout/hList1"/>
    <dgm:cxn modelId="{F40F8C3F-EDF7-45B3-9ED3-2895846FB55B}" type="presParOf" srcId="{2BD98ECA-9C14-420D-9127-568754F29208}" destId="{56023E95-A69F-45A6-9E22-6D27E8D6AA56}" srcOrd="1" destOrd="0" presId="urn:microsoft.com/office/officeart/2005/8/layout/hList1"/>
    <dgm:cxn modelId="{8E10B3ED-AAFA-4AD6-BEF7-16EC2CAEA758}" type="presParOf" srcId="{C3E96D8A-C73F-4F61-9A26-7FDBD6F0E9EA}" destId="{8324ACD7-333C-451B-9126-FF2633787A34}" srcOrd="1" destOrd="0" presId="urn:microsoft.com/office/officeart/2005/8/layout/hList1"/>
    <dgm:cxn modelId="{10DF335C-F4E7-4005-867A-596E9954A229}" type="presParOf" srcId="{C3E96D8A-C73F-4F61-9A26-7FDBD6F0E9EA}" destId="{ED8BD65D-4BB6-40A0-97C1-D8C0246CFF80}" srcOrd="2" destOrd="0" presId="urn:microsoft.com/office/officeart/2005/8/layout/hList1"/>
    <dgm:cxn modelId="{2937CD1A-C3F9-4869-AF12-C3EE808BC7A2}" type="presParOf" srcId="{ED8BD65D-4BB6-40A0-97C1-D8C0246CFF80}" destId="{7795B464-6188-4DDC-B54F-C711D3124759}" srcOrd="0" destOrd="0" presId="urn:microsoft.com/office/officeart/2005/8/layout/hList1"/>
    <dgm:cxn modelId="{0D14A1F4-D2B4-4C6B-B6D0-76AD433C5552}" type="presParOf" srcId="{ED8BD65D-4BB6-40A0-97C1-D8C0246CFF80}" destId="{921DAD64-9E13-4A84-9B08-EAC4BF387382}" srcOrd="1" destOrd="0" presId="urn:microsoft.com/office/officeart/2005/8/layout/hList1"/>
    <dgm:cxn modelId="{378D72F0-ECA7-4AD4-AEC9-14277FFED522}" type="presParOf" srcId="{C3E96D8A-C73F-4F61-9A26-7FDBD6F0E9EA}" destId="{23CF8964-480A-44C5-9D62-61F4E58E3E35}" srcOrd="3" destOrd="0" presId="urn:microsoft.com/office/officeart/2005/8/layout/hList1"/>
    <dgm:cxn modelId="{923619CB-71AA-42F0-9C7D-5AE184212711}" type="presParOf" srcId="{C3E96D8A-C73F-4F61-9A26-7FDBD6F0E9EA}" destId="{348E709A-B0E0-4D22-8E96-5C5C1BE45A03}" srcOrd="4" destOrd="0" presId="urn:microsoft.com/office/officeart/2005/8/layout/hList1"/>
    <dgm:cxn modelId="{2A697146-E891-4129-B8D1-48AB4ED6F92D}" type="presParOf" srcId="{348E709A-B0E0-4D22-8E96-5C5C1BE45A03}" destId="{AC929366-3EC2-482D-BDC8-68E331299F9F}" srcOrd="0" destOrd="0" presId="urn:microsoft.com/office/officeart/2005/8/layout/hList1"/>
    <dgm:cxn modelId="{F21E8EF2-8B2D-49D9-A903-1B0666640E1B}" type="presParOf" srcId="{348E709A-B0E0-4D22-8E96-5C5C1BE45A03}" destId="{CA901399-3036-4B57-9E6A-DD29FF84B6C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8C8CE-8E2A-4E7A-A780-F4F7315A991B}">
      <dsp:nvSpPr>
        <dsp:cNvPr id="0" name=""/>
        <dsp:cNvSpPr/>
      </dsp:nvSpPr>
      <dsp:spPr>
        <a:xfrm>
          <a:off x="2667" y="220106"/>
          <a:ext cx="2600325" cy="603036"/>
        </a:xfrm>
        <a:prstGeom prst="rect">
          <a:avLst/>
        </a:prstGeom>
        <a:solidFill>
          <a:schemeClr val="tx2">
            <a:lumMod val="5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b="1" i="0" kern="1200" dirty="0" smtClean="0">
              <a:solidFill>
                <a:srgbClr val="FFFFFF"/>
              </a:solidFill>
            </a:rPr>
            <a:t>JPA </a:t>
          </a:r>
          <a:r>
            <a:rPr lang="en-US" sz="1500" b="1" i="0" kern="1200" baseline="0" dirty="0" smtClean="0">
              <a:solidFill>
                <a:srgbClr val="FFFFFF"/>
              </a:solidFill>
            </a:rPr>
            <a:t>Administration</a:t>
          </a:r>
        </a:p>
        <a:p>
          <a:pPr lvl="0" algn="ctr" defTabSz="666750">
            <a:lnSpc>
              <a:spcPct val="90000"/>
            </a:lnSpc>
            <a:spcBef>
              <a:spcPct val="0"/>
            </a:spcBef>
            <a:spcAft>
              <a:spcPct val="35000"/>
            </a:spcAft>
          </a:pPr>
          <a:r>
            <a:rPr lang="en-US" sz="1500" b="1" i="0" kern="1200" dirty="0" smtClean="0">
              <a:solidFill>
                <a:srgbClr val="FFFFFF"/>
              </a:solidFill>
            </a:rPr>
            <a:t>(Alliant)</a:t>
          </a:r>
          <a:endParaRPr lang="en-US" sz="1500" b="1" i="0" kern="1200" dirty="0">
            <a:solidFill>
              <a:srgbClr val="FFFFFF"/>
            </a:solidFill>
          </a:endParaRPr>
        </a:p>
      </dsp:txBody>
      <dsp:txXfrm>
        <a:off x="2667" y="220106"/>
        <a:ext cx="2600325" cy="603036"/>
      </dsp:txXfrm>
    </dsp:sp>
    <dsp:sp modelId="{56023E95-A69F-45A6-9E22-6D27E8D6AA56}">
      <dsp:nvSpPr>
        <dsp:cNvPr id="0" name=""/>
        <dsp:cNvSpPr/>
      </dsp:nvSpPr>
      <dsp:spPr>
        <a:xfrm>
          <a:off x="2667" y="823143"/>
          <a:ext cx="2600325" cy="3376350"/>
        </a:xfrm>
        <a:prstGeom prst="rect">
          <a:avLst/>
        </a:prstGeom>
        <a:solidFill>
          <a:schemeClr val="tx1">
            <a:lumMod val="40000"/>
            <a:lumOff val="6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rPr>
            <a:t>Works directly with CSU ORM</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Meeting Agendas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Meeting Minutes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Program Manuals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Website</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Annual Budget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Dividend Calculations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Program Cost Allocations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Policies and Procedures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Resolutions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Loss Control Contracts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Actuarial Reviews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Plus 29 additional tasks</a:t>
          </a:r>
          <a:endParaRPr lang="en-US" sz="1500" kern="1200" dirty="0">
            <a:solidFill>
              <a:schemeClr val="bg1"/>
            </a:solidFill>
          </a:endParaRPr>
        </a:p>
      </dsp:txBody>
      <dsp:txXfrm>
        <a:off x="2667" y="823143"/>
        <a:ext cx="2600325" cy="3376350"/>
      </dsp:txXfrm>
    </dsp:sp>
    <dsp:sp modelId="{7795B464-6188-4DDC-B54F-C711D3124759}">
      <dsp:nvSpPr>
        <dsp:cNvPr id="0" name=""/>
        <dsp:cNvSpPr/>
      </dsp:nvSpPr>
      <dsp:spPr>
        <a:xfrm>
          <a:off x="2967037" y="220106"/>
          <a:ext cx="2600325" cy="603036"/>
        </a:xfrm>
        <a:prstGeom prst="rect">
          <a:avLst/>
        </a:prstGeom>
        <a:solidFill>
          <a:srgbClr val="00206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b="1" i="0" kern="1200" baseline="0" dirty="0" smtClean="0">
              <a:solidFill>
                <a:srgbClr val="FFFFFF"/>
              </a:solidFill>
            </a:rPr>
            <a:t>Insurance</a:t>
          </a:r>
          <a:r>
            <a:rPr lang="en-US" sz="1500" kern="1200" dirty="0" smtClean="0"/>
            <a:t> </a:t>
          </a:r>
          <a:r>
            <a:rPr lang="en-US" sz="1500" b="1" i="0" kern="1200" baseline="0" dirty="0" smtClean="0">
              <a:solidFill>
                <a:srgbClr val="FFFFFF"/>
              </a:solidFill>
            </a:rPr>
            <a:t>Brokerage</a:t>
          </a:r>
        </a:p>
        <a:p>
          <a:pPr lvl="0" algn="ctr" defTabSz="666750">
            <a:lnSpc>
              <a:spcPct val="90000"/>
            </a:lnSpc>
            <a:spcBef>
              <a:spcPct val="0"/>
            </a:spcBef>
            <a:spcAft>
              <a:spcPct val="35000"/>
            </a:spcAft>
          </a:pPr>
          <a:r>
            <a:rPr lang="en-US" sz="1500" b="1" i="0" kern="1200" baseline="0" dirty="0" smtClean="0">
              <a:solidFill>
                <a:srgbClr val="FFFFFF"/>
              </a:solidFill>
            </a:rPr>
            <a:t>(Alliant)</a:t>
          </a:r>
          <a:endParaRPr lang="en-US" sz="1500" b="1" i="0" kern="1200" baseline="0" dirty="0">
            <a:solidFill>
              <a:srgbClr val="FFFFFF"/>
            </a:solidFill>
          </a:endParaRPr>
        </a:p>
      </dsp:txBody>
      <dsp:txXfrm>
        <a:off x="2967037" y="220106"/>
        <a:ext cx="2600325" cy="603036"/>
      </dsp:txXfrm>
    </dsp:sp>
    <dsp:sp modelId="{921DAD64-9E13-4A84-9B08-EAC4BF387382}">
      <dsp:nvSpPr>
        <dsp:cNvPr id="0" name=""/>
        <dsp:cNvSpPr/>
      </dsp:nvSpPr>
      <dsp:spPr>
        <a:xfrm>
          <a:off x="2967037" y="823143"/>
          <a:ext cx="2600325" cy="3376350"/>
        </a:xfrm>
        <a:prstGeom prst="rect">
          <a:avLst/>
        </a:prstGeom>
        <a:solidFill>
          <a:schemeClr val="tx1">
            <a:lumMod val="40000"/>
            <a:lumOff val="6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rPr>
            <a:t>Risk Financing Model Development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Program Development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Underwriting Information</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Designs and </a:t>
          </a:r>
          <a:br>
            <a:rPr lang="en-US" sz="1500" kern="1200" dirty="0" smtClean="0">
              <a:solidFill>
                <a:schemeClr val="bg1"/>
              </a:solidFill>
            </a:rPr>
          </a:br>
          <a:r>
            <a:rPr lang="en-US" sz="1500" kern="1200" dirty="0" smtClean="0">
              <a:solidFill>
                <a:schemeClr val="bg1"/>
              </a:solidFill>
            </a:rPr>
            <a:t>Reviews all Coverage Wording</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Evaluates the Financial Status of all Excess Insurers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Purchases Excess Insurance for CSURMA’s Coverage Programs</a:t>
          </a:r>
          <a:endParaRPr lang="en-US" sz="1500" kern="1200" dirty="0">
            <a:solidFill>
              <a:schemeClr val="bg1"/>
            </a:solidFill>
          </a:endParaRPr>
        </a:p>
        <a:p>
          <a:pPr marL="114300" lvl="1" indent="-114300" algn="l" defTabSz="666750">
            <a:lnSpc>
              <a:spcPct val="90000"/>
            </a:lnSpc>
            <a:spcBef>
              <a:spcPct val="0"/>
            </a:spcBef>
            <a:spcAft>
              <a:spcPct val="15000"/>
            </a:spcAft>
            <a:buChar char="••"/>
          </a:pPr>
          <a:endParaRPr lang="en-US" sz="1500" kern="1200" dirty="0">
            <a:solidFill>
              <a:schemeClr val="bg1"/>
            </a:solidFill>
          </a:endParaRPr>
        </a:p>
        <a:p>
          <a:pPr marL="114300" lvl="1" indent="-114300" algn="l" defTabSz="666750">
            <a:lnSpc>
              <a:spcPct val="90000"/>
            </a:lnSpc>
            <a:spcBef>
              <a:spcPct val="0"/>
            </a:spcBef>
            <a:spcAft>
              <a:spcPct val="15000"/>
            </a:spcAft>
            <a:buChar char="••"/>
          </a:pPr>
          <a:endParaRPr lang="en-US" sz="1500" kern="1200" dirty="0"/>
        </a:p>
      </dsp:txBody>
      <dsp:txXfrm>
        <a:off x="2967037" y="823143"/>
        <a:ext cx="2600325" cy="3376350"/>
      </dsp:txXfrm>
    </dsp:sp>
    <dsp:sp modelId="{AC929366-3EC2-482D-BDC8-68E331299F9F}">
      <dsp:nvSpPr>
        <dsp:cNvPr id="0" name=""/>
        <dsp:cNvSpPr/>
      </dsp:nvSpPr>
      <dsp:spPr>
        <a:xfrm>
          <a:off x="5931408" y="220106"/>
          <a:ext cx="2600325" cy="603036"/>
        </a:xfrm>
        <a:prstGeom prst="rect">
          <a:avLst/>
        </a:prstGeom>
        <a:solidFill>
          <a:srgbClr val="00B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b="1" i="0" kern="1200" baseline="0" dirty="0" smtClean="0">
              <a:solidFill>
                <a:srgbClr val="FFFFFF"/>
              </a:solidFill>
            </a:rPr>
            <a:t>Claims Administration (Various)</a:t>
          </a:r>
          <a:endParaRPr lang="en-US" sz="1500" b="1" i="0" kern="1200" baseline="0" dirty="0">
            <a:solidFill>
              <a:srgbClr val="FFFFFF"/>
            </a:solidFill>
          </a:endParaRPr>
        </a:p>
      </dsp:txBody>
      <dsp:txXfrm>
        <a:off x="5931408" y="220106"/>
        <a:ext cx="2600325" cy="603036"/>
      </dsp:txXfrm>
    </dsp:sp>
    <dsp:sp modelId="{CA901399-3036-4B57-9E6A-DD29FF84B6C3}">
      <dsp:nvSpPr>
        <dsp:cNvPr id="0" name=""/>
        <dsp:cNvSpPr/>
      </dsp:nvSpPr>
      <dsp:spPr>
        <a:xfrm>
          <a:off x="5931408" y="823143"/>
          <a:ext cx="2600325" cy="3376350"/>
        </a:xfrm>
        <a:prstGeom prst="rect">
          <a:avLst/>
        </a:prstGeom>
        <a:solidFill>
          <a:schemeClr val="tx1">
            <a:lumMod val="40000"/>
            <a:lumOff val="6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rPr>
            <a:t>Liability (Carl Warren and Company)</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Workers’ Compensation (Sedgwick)</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Pollution (Alliant and ACE)</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Cyber (Alliant and Beazley)</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Property (Alliant)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PAI (HSR)</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Unemployment Insurance (Employers Edge)</a:t>
          </a:r>
          <a:endParaRPr lang="en-US" sz="1500" kern="1200" dirty="0">
            <a:solidFill>
              <a:schemeClr val="bg1"/>
            </a:solidFill>
          </a:endParaRPr>
        </a:p>
      </dsp:txBody>
      <dsp:txXfrm>
        <a:off x="5931408" y="823143"/>
        <a:ext cx="2600325" cy="33763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97837" cy="460854"/>
          </a:xfrm>
          <a:prstGeom prst="rect">
            <a:avLst/>
          </a:prstGeom>
        </p:spPr>
        <p:txBody>
          <a:bodyPr vert="horz" lIns="90653" tIns="45326" rIns="90653" bIns="45326" rtlCol="0"/>
          <a:lstStyle>
            <a:lvl1pPr algn="l">
              <a:defRPr sz="1200"/>
            </a:lvl1pPr>
          </a:lstStyle>
          <a:p>
            <a:endParaRPr lang="en-US"/>
          </a:p>
        </p:txBody>
      </p:sp>
      <p:sp>
        <p:nvSpPr>
          <p:cNvPr id="3" name="Date Placeholder 2"/>
          <p:cNvSpPr>
            <a:spLocks noGrp="1"/>
          </p:cNvSpPr>
          <p:nvPr>
            <p:ph type="dt" sz="quarter" idx="1"/>
          </p:nvPr>
        </p:nvSpPr>
        <p:spPr>
          <a:xfrm>
            <a:off x="3918924" y="4"/>
            <a:ext cx="2997837" cy="460854"/>
          </a:xfrm>
          <a:prstGeom prst="rect">
            <a:avLst/>
          </a:prstGeom>
        </p:spPr>
        <p:txBody>
          <a:bodyPr vert="horz" lIns="90653" tIns="45326" rIns="90653" bIns="45326" rtlCol="0"/>
          <a:lstStyle>
            <a:lvl1pPr algn="r">
              <a:defRPr sz="1200"/>
            </a:lvl1pPr>
          </a:lstStyle>
          <a:p>
            <a:fld id="{7C94B9D9-AFBF-4510-A511-C939E6AF6765}" type="datetimeFigureOut">
              <a:rPr lang="en-US" smtClean="0"/>
              <a:pPr/>
              <a:t>2/26/2015</a:t>
            </a:fld>
            <a:endParaRPr lang="en-US"/>
          </a:p>
        </p:txBody>
      </p:sp>
      <p:sp>
        <p:nvSpPr>
          <p:cNvPr id="4" name="Footer Placeholder 3"/>
          <p:cNvSpPr>
            <a:spLocks noGrp="1"/>
          </p:cNvSpPr>
          <p:nvPr>
            <p:ph type="ftr" sz="quarter" idx="2"/>
          </p:nvPr>
        </p:nvSpPr>
        <p:spPr>
          <a:xfrm>
            <a:off x="2" y="8760950"/>
            <a:ext cx="2997837" cy="460854"/>
          </a:xfrm>
          <a:prstGeom prst="rect">
            <a:avLst/>
          </a:prstGeom>
        </p:spPr>
        <p:txBody>
          <a:bodyPr vert="horz" lIns="90653" tIns="45326" rIns="90653" bIns="45326" rtlCol="0" anchor="b"/>
          <a:lstStyle>
            <a:lvl1pPr algn="l">
              <a:defRPr sz="1200"/>
            </a:lvl1pPr>
          </a:lstStyle>
          <a:p>
            <a:endParaRPr lang="en-US"/>
          </a:p>
        </p:txBody>
      </p:sp>
      <p:sp>
        <p:nvSpPr>
          <p:cNvPr id="5" name="Slide Number Placeholder 4"/>
          <p:cNvSpPr>
            <a:spLocks noGrp="1"/>
          </p:cNvSpPr>
          <p:nvPr>
            <p:ph type="sldNum" sz="quarter" idx="3"/>
          </p:nvPr>
        </p:nvSpPr>
        <p:spPr>
          <a:xfrm>
            <a:off x="3918924" y="8760950"/>
            <a:ext cx="2997837" cy="460854"/>
          </a:xfrm>
          <a:prstGeom prst="rect">
            <a:avLst/>
          </a:prstGeom>
        </p:spPr>
        <p:txBody>
          <a:bodyPr vert="horz" lIns="90653" tIns="45326" rIns="90653" bIns="45326" rtlCol="0" anchor="b"/>
          <a:lstStyle>
            <a:lvl1pPr algn="r">
              <a:defRPr sz="1200"/>
            </a:lvl1pPr>
          </a:lstStyle>
          <a:p>
            <a:fld id="{F428C581-54B3-4FB3-8ECF-514680EA9C71}" type="slidenum">
              <a:rPr lang="en-US" smtClean="0"/>
              <a:pPr/>
              <a:t>‹#›</a:t>
            </a:fld>
            <a:endParaRPr lang="en-US"/>
          </a:p>
        </p:txBody>
      </p:sp>
    </p:spTree>
    <p:extLst>
      <p:ext uri="{BB962C8B-B14F-4D97-AF65-F5344CB8AC3E}">
        <p14:creationId xmlns:p14="http://schemas.microsoft.com/office/powerpoint/2010/main" val="1079718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97941" cy="461169"/>
          </a:xfrm>
          <a:prstGeom prst="rect">
            <a:avLst/>
          </a:prstGeom>
        </p:spPr>
        <p:txBody>
          <a:bodyPr vert="horz" lIns="92520" tIns="46261" rIns="92520" bIns="46261" rtlCol="0"/>
          <a:lstStyle>
            <a:lvl1pPr algn="l">
              <a:defRPr sz="1200"/>
            </a:lvl1pPr>
          </a:lstStyle>
          <a:p>
            <a:endParaRPr lang="en-US"/>
          </a:p>
        </p:txBody>
      </p:sp>
      <p:sp>
        <p:nvSpPr>
          <p:cNvPr id="3" name="Date Placeholder 2"/>
          <p:cNvSpPr>
            <a:spLocks noGrp="1"/>
          </p:cNvSpPr>
          <p:nvPr>
            <p:ph type="dt" idx="1"/>
          </p:nvPr>
        </p:nvSpPr>
        <p:spPr>
          <a:xfrm>
            <a:off x="3918784" y="2"/>
            <a:ext cx="2997941" cy="461169"/>
          </a:xfrm>
          <a:prstGeom prst="rect">
            <a:avLst/>
          </a:prstGeom>
        </p:spPr>
        <p:txBody>
          <a:bodyPr vert="horz" lIns="92520" tIns="46261" rIns="92520" bIns="46261" rtlCol="0"/>
          <a:lstStyle>
            <a:lvl1pPr algn="r">
              <a:defRPr sz="1200"/>
            </a:lvl1pPr>
          </a:lstStyle>
          <a:p>
            <a:fld id="{A18F7B5A-0D52-4244-8EE7-DE952644C03F}" type="datetimeFigureOut">
              <a:rPr lang="en-US" smtClean="0"/>
              <a:pPr/>
              <a:t>2/26/2015</a:t>
            </a:fld>
            <a:endParaRPr lang="en-US"/>
          </a:p>
        </p:txBody>
      </p:sp>
      <p:sp>
        <p:nvSpPr>
          <p:cNvPr id="4" name="Slide Image Placeholder 3"/>
          <p:cNvSpPr>
            <a:spLocks noGrp="1" noRot="1" noChangeAspect="1"/>
          </p:cNvSpPr>
          <p:nvPr>
            <p:ph type="sldImg" idx="2"/>
          </p:nvPr>
        </p:nvSpPr>
        <p:spPr>
          <a:xfrm>
            <a:off x="1152525" y="692150"/>
            <a:ext cx="4613275" cy="3459163"/>
          </a:xfrm>
          <a:prstGeom prst="rect">
            <a:avLst/>
          </a:prstGeom>
          <a:noFill/>
          <a:ln w="12700">
            <a:solidFill>
              <a:prstClr val="black"/>
            </a:solidFill>
          </a:ln>
        </p:spPr>
        <p:txBody>
          <a:bodyPr vert="horz" lIns="92520" tIns="46261" rIns="92520" bIns="46261" rtlCol="0" anchor="ctr"/>
          <a:lstStyle/>
          <a:p>
            <a:endParaRPr lang="en-US"/>
          </a:p>
        </p:txBody>
      </p:sp>
      <p:sp>
        <p:nvSpPr>
          <p:cNvPr id="5" name="Notes Placeholder 4"/>
          <p:cNvSpPr>
            <a:spLocks noGrp="1"/>
          </p:cNvSpPr>
          <p:nvPr>
            <p:ph type="body" sz="quarter" idx="3"/>
          </p:nvPr>
        </p:nvSpPr>
        <p:spPr>
          <a:xfrm>
            <a:off x="691833" y="4381106"/>
            <a:ext cx="5534660" cy="4150519"/>
          </a:xfrm>
          <a:prstGeom prst="rect">
            <a:avLst/>
          </a:prstGeom>
        </p:spPr>
        <p:txBody>
          <a:bodyPr vert="horz" lIns="92520" tIns="46261" rIns="92520" bIns="4626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760608"/>
            <a:ext cx="2997941" cy="461169"/>
          </a:xfrm>
          <a:prstGeom prst="rect">
            <a:avLst/>
          </a:prstGeom>
        </p:spPr>
        <p:txBody>
          <a:bodyPr vert="horz" lIns="92520" tIns="46261" rIns="92520" bIns="46261" rtlCol="0" anchor="b"/>
          <a:lstStyle>
            <a:lvl1pPr algn="l">
              <a:defRPr sz="1200"/>
            </a:lvl1pPr>
          </a:lstStyle>
          <a:p>
            <a:endParaRPr lang="en-US"/>
          </a:p>
        </p:txBody>
      </p:sp>
      <p:sp>
        <p:nvSpPr>
          <p:cNvPr id="7" name="Slide Number Placeholder 6"/>
          <p:cNvSpPr>
            <a:spLocks noGrp="1"/>
          </p:cNvSpPr>
          <p:nvPr>
            <p:ph type="sldNum" sz="quarter" idx="5"/>
          </p:nvPr>
        </p:nvSpPr>
        <p:spPr>
          <a:xfrm>
            <a:off x="3918784" y="8760608"/>
            <a:ext cx="2997941" cy="461169"/>
          </a:xfrm>
          <a:prstGeom prst="rect">
            <a:avLst/>
          </a:prstGeom>
        </p:spPr>
        <p:txBody>
          <a:bodyPr vert="horz" lIns="92520" tIns="46261" rIns="92520" bIns="46261" rtlCol="0" anchor="b"/>
          <a:lstStyle>
            <a:lvl1pPr algn="r">
              <a:defRPr sz="1200"/>
            </a:lvl1pPr>
          </a:lstStyle>
          <a:p>
            <a:fld id="{2A8F6422-9A90-4DFE-A1AF-06684510B78C}" type="slidenum">
              <a:rPr lang="en-US" smtClean="0"/>
              <a:pPr/>
              <a:t>‹#›</a:t>
            </a:fld>
            <a:endParaRPr lang="en-US"/>
          </a:p>
        </p:txBody>
      </p:sp>
    </p:spTree>
    <p:extLst>
      <p:ext uri="{BB962C8B-B14F-4D97-AF65-F5344CB8AC3E}">
        <p14:creationId xmlns:p14="http://schemas.microsoft.com/office/powerpoint/2010/main" val="747096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2F89685-551D-43F7-8182-D115725852B3}" type="slidenum">
              <a:rPr lang="en-US" smtClean="0"/>
              <a:pPr/>
              <a:t>1</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692464" y="4381738"/>
            <a:ext cx="5533407" cy="4150205"/>
          </a:xfrm>
          <a:noFill/>
          <a:ln/>
        </p:spPr>
        <p:txBody>
          <a:bodyPr/>
          <a:lstStyle/>
          <a:p>
            <a:pPr eaLnBrk="1" hangingPunct="1"/>
            <a:endParaRPr lang="en-US" b="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If no laws exist</a:t>
            </a:r>
            <a:r>
              <a:rPr lang="en-US" b="1" baseline="0" dirty="0" smtClean="0"/>
              <a:t> that govern the remediation of the mold in the jurisdiction of covered location,  necessary remediation costs may be established by securing a recommendation from a </a:t>
            </a:r>
            <a:r>
              <a:rPr lang="en-US" b="1" dirty="0" smtClean="0"/>
              <a:t>Certified</a:t>
            </a:r>
            <a:r>
              <a:rPr lang="en-US" b="1" baseline="0" dirty="0" smtClean="0"/>
              <a:t> Industrial Hygienist</a:t>
            </a:r>
            <a:endParaRPr lang="en-US" b="1"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14</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Lead Based</a:t>
            </a:r>
            <a:r>
              <a:rPr lang="en-US" b="1" baseline="0" dirty="0" smtClean="0"/>
              <a:t> Paint and </a:t>
            </a:r>
            <a:r>
              <a:rPr lang="en-US" b="1" dirty="0" smtClean="0"/>
              <a:t>Asbestos – Third party claims only.  Remediation from soil</a:t>
            </a:r>
            <a:r>
              <a:rPr lang="en-US" b="1" baseline="0" dirty="0" smtClean="0"/>
              <a:t> or groundwater only.</a:t>
            </a:r>
            <a:endParaRPr lang="en-US" b="1"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15</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20</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21</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24</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25</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29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30</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31</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34</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35</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r>
              <a:rPr lang="en-US" sz="1200" kern="1200" dirty="0" smtClean="0">
                <a:solidFill>
                  <a:schemeClr val="tx1"/>
                </a:solidFill>
                <a:effectLst/>
                <a:latin typeface="+mn-lt"/>
                <a:ea typeface="+mn-ea"/>
                <a:cs typeface="+mn-cs"/>
              </a:rPr>
              <a:t>Malware or Phishing, Human Error, Third Party, Stolen Laptops/Thumb Drives, Rogue Students/Employees</a:t>
            </a:r>
          </a:p>
          <a:p>
            <a:r>
              <a:rPr lang="en-US" sz="1200" kern="1200" dirty="0" smtClean="0">
                <a:solidFill>
                  <a:schemeClr val="tx1"/>
                </a:solidFill>
                <a:effectLst/>
                <a:latin typeface="+mn-lt"/>
                <a:ea typeface="+mn-ea"/>
                <a:cs typeface="+mn-cs"/>
              </a:rPr>
              <a:t> </a:t>
            </a:r>
          </a:p>
          <a:p>
            <a:pPr eaLnBrk="1" hangingPunct="1"/>
            <a:endParaRPr lang="en-US" b="1"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Coverage</a:t>
            </a:r>
            <a:r>
              <a:rPr lang="en-US" b="1" baseline="0" dirty="0" smtClean="0"/>
              <a:t> for animals depends on the cause of loss.  Must be from a covered cause of loss.  $50,000 per animal.  May be more if animal is scheduled. </a:t>
            </a:r>
            <a:endParaRPr lang="en-US" b="1"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40</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41</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44</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45</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50</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F68C0B4-A91D-4A5F-A797-E66489944FEB}" type="slidenum">
              <a:rPr lang="en-US" smtClean="0"/>
              <a:pPr/>
              <a:t>51</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692464" y="4384887"/>
            <a:ext cx="5533407" cy="4147054"/>
          </a:xfrm>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5</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F68C0B4-A91D-4A5F-A797-E66489944FEB}" type="slidenum">
              <a:rPr lang="en-US" smtClean="0"/>
              <a:pPr/>
              <a:t>6</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692466" y="4384888"/>
            <a:ext cx="5533407" cy="4147054"/>
          </a:xfrm>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10</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11</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0" y="4800600"/>
            <a:ext cx="9144000" cy="76200"/>
          </a:xfrm>
          <a:prstGeom prst="rect">
            <a:avLst/>
          </a:prstGeom>
          <a:solidFill>
            <a:schemeClr val="folHlink"/>
          </a:solidFill>
          <a:ln w="9525">
            <a:noFill/>
            <a:miter lim="800000"/>
            <a:headEnd/>
            <a:tailEnd/>
          </a:ln>
          <a:effectLst/>
        </p:spPr>
        <p:txBody>
          <a:bodyPr wrap="none" anchor="ctr"/>
          <a:lstStyle/>
          <a:p>
            <a:pPr>
              <a:defRPr/>
            </a:pPr>
            <a:endParaRPr lang="en-US"/>
          </a:p>
        </p:txBody>
      </p:sp>
      <p:pic>
        <p:nvPicPr>
          <p:cNvPr id="5" name="Picture 26"/>
          <p:cNvPicPr>
            <a:picLocks noChangeAspect="1" noChangeArrowheads="1"/>
          </p:cNvPicPr>
          <p:nvPr userDrawn="1"/>
        </p:nvPicPr>
        <p:blipFill>
          <a:blip r:embed="rId3" cstate="print"/>
          <a:srcRect/>
          <a:stretch>
            <a:fillRect/>
          </a:stretch>
        </p:blipFill>
        <p:spPr bwMode="auto">
          <a:xfrm>
            <a:off x="0" y="2057400"/>
            <a:ext cx="9144000" cy="2743200"/>
          </a:xfrm>
          <a:prstGeom prst="rect">
            <a:avLst/>
          </a:prstGeom>
          <a:noFill/>
          <a:ln w="9525">
            <a:noFill/>
            <a:miter lim="800000"/>
            <a:headEnd/>
            <a:tailEnd/>
          </a:ln>
        </p:spPr>
      </p:pic>
      <p:sp>
        <p:nvSpPr>
          <p:cNvPr id="6" name="Rectangle 27"/>
          <p:cNvSpPr>
            <a:spLocks noChangeArrowheads="1"/>
          </p:cNvSpPr>
          <p:nvPr userDrawn="1"/>
        </p:nvSpPr>
        <p:spPr bwMode="auto">
          <a:xfrm>
            <a:off x="0" y="1981200"/>
            <a:ext cx="9144000" cy="76200"/>
          </a:xfrm>
          <a:prstGeom prst="rect">
            <a:avLst/>
          </a:prstGeom>
          <a:solidFill>
            <a:schemeClr val="folHlink"/>
          </a:solidFill>
          <a:ln w="9525">
            <a:noFill/>
            <a:miter lim="800000"/>
            <a:headEnd/>
            <a:tailEnd/>
          </a:ln>
          <a:effectLst/>
        </p:spPr>
        <p:txBody>
          <a:bodyPr wrap="none" anchor="ctr"/>
          <a:lstStyle/>
          <a:p>
            <a:pPr>
              <a:defRPr/>
            </a:pPr>
            <a:endParaRPr lang="en-US"/>
          </a:p>
        </p:txBody>
      </p:sp>
      <p:grpSp>
        <p:nvGrpSpPr>
          <p:cNvPr id="2" name="Group 31"/>
          <p:cNvGrpSpPr>
            <a:grpSpLocks/>
          </p:cNvGrpSpPr>
          <p:nvPr userDrawn="1"/>
        </p:nvGrpSpPr>
        <p:grpSpPr bwMode="auto">
          <a:xfrm>
            <a:off x="76200" y="5197475"/>
            <a:ext cx="1752600" cy="1660525"/>
            <a:chOff x="48" y="3226"/>
            <a:chExt cx="1104" cy="1046"/>
          </a:xfrm>
        </p:grpSpPr>
        <p:pic>
          <p:nvPicPr>
            <p:cNvPr id="8" name="Picture 32" descr="AOA lazuline"/>
            <p:cNvPicPr>
              <a:picLocks noChangeAspect="1" noChangeArrowheads="1"/>
            </p:cNvPicPr>
            <p:nvPr userDrawn="1"/>
          </p:nvPicPr>
          <p:blipFill>
            <a:blip r:embed="rId4" cstate="print">
              <a:clrChange>
                <a:clrFrom>
                  <a:srgbClr val="F9FBFD"/>
                </a:clrFrom>
                <a:clrTo>
                  <a:srgbClr val="F9FBFD">
                    <a:alpha val="0"/>
                  </a:srgbClr>
                </a:clrTo>
              </a:clrChange>
              <a:lum contrast="90000"/>
            </a:blip>
            <a:srcRect/>
            <a:stretch>
              <a:fillRect/>
            </a:stretch>
          </p:blipFill>
          <p:spPr bwMode="auto">
            <a:xfrm>
              <a:off x="48" y="3226"/>
              <a:ext cx="1056" cy="518"/>
            </a:xfrm>
            <a:prstGeom prst="rect">
              <a:avLst/>
            </a:prstGeom>
            <a:noFill/>
            <a:ln w="9525">
              <a:noFill/>
              <a:miter lim="800000"/>
              <a:headEnd/>
              <a:tailEnd/>
            </a:ln>
          </p:spPr>
        </p:pic>
        <p:graphicFrame>
          <p:nvGraphicFramePr>
            <p:cNvPr id="9" name="Object 33"/>
            <p:cNvGraphicFramePr>
              <a:graphicFrameLocks noChangeAspect="1"/>
            </p:cNvGraphicFramePr>
            <p:nvPr/>
          </p:nvGraphicFramePr>
          <p:xfrm>
            <a:off x="48" y="3801"/>
            <a:ext cx="1104" cy="471"/>
          </p:xfrm>
          <a:graphic>
            <a:graphicData uri="http://schemas.openxmlformats.org/presentationml/2006/ole">
              <mc:AlternateContent xmlns:mc="http://schemas.openxmlformats.org/markup-compatibility/2006">
                <mc:Choice xmlns:v="urn:schemas-microsoft-com:vml" Requires="v">
                  <p:oleObj spid="_x0000_s1190" name="Photo Editor Photo" r:id="rId5" imgW="2142857" imgH="914286" progId="">
                    <p:embed/>
                  </p:oleObj>
                </mc:Choice>
                <mc:Fallback>
                  <p:oleObj name="Photo Editor Photo" r:id="rId5" imgW="2142857" imgH="914286" progId="">
                    <p:embed/>
                    <p:pic>
                      <p:nvPicPr>
                        <p:cNvPr id="0" name="Picture 1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3801"/>
                          <a:ext cx="1104" cy="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2100" name="Rectangle 4"/>
          <p:cNvSpPr>
            <a:spLocks noGrp="1" noChangeArrowheads="1"/>
          </p:cNvSpPr>
          <p:nvPr>
            <p:ph type="subTitle" idx="1"/>
          </p:nvPr>
        </p:nvSpPr>
        <p:spPr>
          <a:xfrm>
            <a:off x="1371600" y="2952750"/>
            <a:ext cx="6400800" cy="1752600"/>
          </a:xfrm>
        </p:spPr>
        <p:txBody>
          <a:bodyPr/>
          <a:lstStyle>
            <a:lvl1pPr marL="0" indent="60325" algn="ctr">
              <a:buFontTx/>
              <a:buNone/>
              <a:defRPr b="0"/>
            </a:lvl1pPr>
          </a:lstStyle>
          <a:p>
            <a:r>
              <a:rPr lang="en-US"/>
              <a:t>Click to edit Master subtitle style</a:t>
            </a:r>
          </a:p>
        </p:txBody>
      </p:sp>
      <p:sp>
        <p:nvSpPr>
          <p:cNvPr id="10" name="Rectangle 5"/>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11" name="Rectangle 6"/>
          <p:cNvSpPr>
            <a:spLocks noGrp="1" noChangeArrowheads="1"/>
          </p:cNvSpPr>
          <p:nvPr>
            <p:ph type="ftr" sz="quarter" idx="11"/>
          </p:nvPr>
        </p:nvSpPr>
        <p:spPr>
          <a:xfrm>
            <a:off x="3124200" y="6245225"/>
            <a:ext cx="2895600" cy="476250"/>
          </a:xfrm>
        </p:spPr>
        <p:txBody>
          <a:bodyPr/>
          <a:lstStyle>
            <a:lvl1pPr>
              <a:defRPr sz="1400" b="0"/>
            </a:lvl1pPr>
          </a:lstStyle>
          <a:p>
            <a:pPr>
              <a:defRPr/>
            </a:pPr>
            <a:r>
              <a:rPr lang="en-US" smtClean="0"/>
              <a:t>‹#›</a:t>
            </a:r>
            <a:endParaRPr lang="en-US"/>
          </a:p>
        </p:txBody>
      </p:sp>
      <p:sp>
        <p:nvSpPr>
          <p:cNvPr id="12" name="Rectangle 7"/>
          <p:cNvSpPr>
            <a:spLocks noGrp="1" noChangeArrowheads="1"/>
          </p:cNvSpPr>
          <p:nvPr>
            <p:ph type="sldNum" sz="quarter" idx="12"/>
          </p:nvPr>
        </p:nvSpPr>
        <p:spPr/>
        <p:txBody>
          <a:bodyPr/>
          <a:lstStyle>
            <a:lvl1pPr>
              <a:defRPr/>
            </a:lvl1pPr>
          </a:lstStyle>
          <a:p>
            <a:pPr>
              <a:defRPr/>
            </a:pPr>
            <a:fld id="{5DAB0CD6-72CB-46D2-A643-97258544F1A3}" type="slidenum">
              <a:rPr lang="en-US"/>
              <a:pPr>
                <a:defRPr/>
              </a:pPr>
              <a:t>‹#›</a:t>
            </a:fld>
            <a:endParaRPr lang="en-US"/>
          </a:p>
        </p:txBody>
      </p:sp>
      <p:pic>
        <p:nvPicPr>
          <p:cNvPr id="13" name="Picture 12" descr="csurma logo lg X"/>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62800" y="228600"/>
            <a:ext cx="1633855" cy="647700"/>
          </a:xfrm>
          <a:prstGeom prst="rect">
            <a:avLst/>
          </a:prstGeom>
          <a:noFill/>
          <a:ln>
            <a:noFill/>
          </a:ln>
        </p:spPr>
      </p:pic>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E0340261-3F76-4785-9DFB-22BAAD56ED77}"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95580ED-6E77-4E0B-B576-658E6261D5B9}"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
            <a:ext cx="22288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6200"/>
            <a:ext cx="65341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50B6CB09-B340-4DAD-8BCB-8C8145E485FC}"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CF218330-BA73-4770-8786-B4CAA2C36969}"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65532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295400"/>
            <a:ext cx="8686800" cy="49530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ABE54C68-B585-47AE-BBCC-1813DD83978D}"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D43632A6-FC0E-4BF2-8CFE-2DAA2CACB46D}"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6553200" cy="990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95400"/>
            <a:ext cx="8686800" cy="49530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861E9C37-867A-45E3-B957-5EFC8C2EFD59}"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051A09E8-EED2-4666-BCC5-1234FCC301B8}"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601663"/>
            <a:ext cx="6788150" cy="8461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52588"/>
            <a:ext cx="3771900" cy="4291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652588"/>
            <a:ext cx="3771900" cy="4291012"/>
          </a:xfrm>
        </p:spPr>
        <p:txBody>
          <a:bodyPr/>
          <a:lstStyle/>
          <a:p>
            <a:pPr lvl="0"/>
            <a:endParaRPr lang="en-US" noProof="0" smtClean="0"/>
          </a:p>
        </p:txBody>
      </p:sp>
      <p:sp>
        <p:nvSpPr>
          <p:cNvPr id="5" name="Rectangle 4"/>
          <p:cNvSpPr>
            <a:spLocks noGrp="1" noChangeArrowheads="1"/>
          </p:cNvSpPr>
          <p:nvPr>
            <p:ph type="sldNum" sz="quarter" idx="10"/>
          </p:nvPr>
        </p:nvSpPr>
        <p:spPr>
          <a:ln/>
        </p:spPr>
        <p:txBody>
          <a:bodyPr/>
          <a:lstStyle>
            <a:lvl1pPr>
              <a:defRPr/>
            </a:lvl1pPr>
          </a:lstStyle>
          <a:p>
            <a:pPr>
              <a:defRPr/>
            </a:pPr>
            <a:fld id="{7DF3BAB7-873F-4517-B607-4EDB50E0ADC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6" name="Rectangle 4"/>
          <p:cNvSpPr>
            <a:spLocks noChangeArrowheads="1"/>
          </p:cNvSpPr>
          <p:nvPr userDrawn="1"/>
        </p:nvSpPr>
        <p:spPr bwMode="auto">
          <a:xfrm>
            <a:off x="0" y="4800600"/>
            <a:ext cx="9144000" cy="76200"/>
          </a:xfrm>
          <a:prstGeom prst="rect">
            <a:avLst/>
          </a:prstGeom>
          <a:solidFill>
            <a:srgbClr val="B3B3B3"/>
          </a:solidFill>
          <a:ln w="9525">
            <a:noFill/>
            <a:miter lim="800000"/>
            <a:headEnd/>
            <a:tailEnd/>
          </a:ln>
          <a:effectLst/>
        </p:spPr>
        <p:txBody>
          <a:bodyPr wrap="none" anchor="ctr"/>
          <a:lstStyle/>
          <a:p>
            <a:pPr fontAlgn="auto">
              <a:spcBef>
                <a:spcPts val="0"/>
              </a:spcBef>
              <a:spcAft>
                <a:spcPts val="0"/>
              </a:spcAft>
            </a:pPr>
            <a:endParaRPr lang="en-US">
              <a:solidFill>
                <a:prstClr val="black"/>
              </a:solidFill>
              <a:latin typeface="Calibri"/>
              <a:cs typeface="+mn-cs"/>
            </a:endParaRPr>
          </a:p>
        </p:txBody>
      </p:sp>
      <p:pic>
        <p:nvPicPr>
          <p:cNvPr id="177168" name="Picture 16"/>
          <p:cNvPicPr>
            <a:picLocks noChangeAspect="1" noChangeArrowheads="1"/>
          </p:cNvPicPr>
          <p:nvPr userDrawn="1"/>
        </p:nvPicPr>
        <p:blipFill>
          <a:blip r:embed="rId2" cstate="print"/>
          <a:srcRect/>
          <a:stretch>
            <a:fillRect/>
          </a:stretch>
        </p:blipFill>
        <p:spPr bwMode="auto">
          <a:xfrm>
            <a:off x="0" y="2057400"/>
            <a:ext cx="9144000" cy="2743200"/>
          </a:xfrm>
          <a:prstGeom prst="rect">
            <a:avLst/>
          </a:prstGeom>
          <a:noFill/>
        </p:spPr>
      </p:pic>
      <p:sp>
        <p:nvSpPr>
          <p:cNvPr id="177170" name="Rectangle 18"/>
          <p:cNvSpPr>
            <a:spLocks noChangeArrowheads="1"/>
          </p:cNvSpPr>
          <p:nvPr userDrawn="1"/>
        </p:nvSpPr>
        <p:spPr bwMode="auto">
          <a:xfrm>
            <a:off x="0" y="1981200"/>
            <a:ext cx="9144000" cy="76200"/>
          </a:xfrm>
          <a:prstGeom prst="rect">
            <a:avLst/>
          </a:prstGeom>
          <a:solidFill>
            <a:srgbClr val="B3B3B3"/>
          </a:solidFill>
          <a:ln w="9525">
            <a:noFill/>
            <a:miter lim="800000"/>
            <a:headEnd/>
            <a:tailEnd/>
          </a:ln>
          <a:effectLst/>
        </p:spPr>
        <p:txBody>
          <a:bodyPr wrap="none" anchor="ctr"/>
          <a:lstStyle/>
          <a:p>
            <a:pPr fontAlgn="auto">
              <a:spcBef>
                <a:spcPts val="0"/>
              </a:spcBef>
              <a:spcAft>
                <a:spcPts val="0"/>
              </a:spcAft>
            </a:pPr>
            <a:endParaRPr lang="en-US">
              <a:solidFill>
                <a:prstClr val="black"/>
              </a:solidFill>
              <a:latin typeface="Calibri"/>
              <a:cs typeface="+mn-cs"/>
            </a:endParaRPr>
          </a:p>
        </p:txBody>
      </p:sp>
      <p:pic>
        <p:nvPicPr>
          <p:cNvPr id="7" name="Picture 19" descr="csurma"/>
          <p:cNvPicPr>
            <a:picLocks noChangeAspect="1" noChangeArrowheads="1"/>
          </p:cNvPicPr>
          <p:nvPr userDrawn="1"/>
        </p:nvPicPr>
        <p:blipFill>
          <a:blip r:embed="rId3" cstate="print"/>
          <a:srcRect/>
          <a:stretch>
            <a:fillRect/>
          </a:stretch>
        </p:blipFill>
        <p:spPr bwMode="auto">
          <a:xfrm>
            <a:off x="6858000" y="270844"/>
            <a:ext cx="2070100" cy="643555"/>
          </a:xfrm>
          <a:prstGeom prst="rect">
            <a:avLst/>
          </a:prstGeom>
          <a:noFill/>
          <a:ln w="9525">
            <a:noFill/>
            <a:miter lim="800000"/>
            <a:headEnd/>
            <a:tailEnd/>
          </a:ln>
        </p:spPr>
      </p:pic>
      <p:pic>
        <p:nvPicPr>
          <p:cNvPr id="8" name="Picture 15"/>
          <p:cNvPicPr>
            <a:picLocks noChangeArrowheads="1"/>
          </p:cNvPicPr>
          <p:nvPr userDrawn="1"/>
        </p:nvPicPr>
        <p:blipFill>
          <a:blip r:embed="rId4" cstate="print"/>
          <a:srcRect/>
          <a:stretch>
            <a:fillRect/>
          </a:stretch>
        </p:blipFill>
        <p:spPr bwMode="auto">
          <a:xfrm>
            <a:off x="0" y="0"/>
            <a:ext cx="9144000" cy="146050"/>
          </a:xfrm>
          <a:prstGeom prst="rect">
            <a:avLst/>
          </a:prstGeom>
          <a:noFill/>
        </p:spPr>
      </p:pic>
    </p:spTree>
    <p:extLst>
      <p:ext uri="{BB962C8B-B14F-4D97-AF65-F5344CB8AC3E}">
        <p14:creationId xmlns:p14="http://schemas.microsoft.com/office/powerpoint/2010/main" val="39264412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4582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A618F13E-32E6-4BB6-B8E8-20AAC4A7AD21}" type="slidenum">
              <a:rPr lang="en-US">
                <a:solidFill>
                  <a:srgbClr val="EEECE1"/>
                </a:solidFill>
              </a:rPr>
              <a:pPr/>
              <a:t>‹#›</a:t>
            </a:fld>
            <a:endParaRPr lang="en-US">
              <a:solidFill>
                <a:srgbClr val="EEECE1"/>
              </a:solidFill>
            </a:endParaRPr>
          </a:p>
        </p:txBody>
      </p:sp>
      <p:sp>
        <p:nvSpPr>
          <p:cNvPr id="7" name="Rectangle 3"/>
          <p:cNvSpPr>
            <a:spLocks noGrp="1" noChangeArrowheads="1"/>
          </p:cNvSpPr>
          <p:nvPr>
            <p:ph type="title"/>
          </p:nvPr>
        </p:nvSpPr>
        <p:spPr bwMode="auto">
          <a:xfrm>
            <a:off x="228600" y="146050"/>
            <a:ext cx="6553200" cy="768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338832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371601"/>
            <a:ext cx="7772400" cy="30353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2DDBF8BD-BFA8-48A6-86CB-49C789587406}"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4145426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62800" cy="762000"/>
          </a:xfrm>
          <a:prstGeom prst="rect">
            <a:avLst/>
          </a:prstGeom>
        </p:spPr>
        <p:txBody>
          <a:bodyPr anchor="ct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4038600" cy="44958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4958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EEECE1"/>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EECE1"/>
              </a:solidFill>
            </a:endParaRPr>
          </a:p>
        </p:txBody>
      </p:sp>
      <p:sp>
        <p:nvSpPr>
          <p:cNvPr id="7" name="Slide Number Placeholder 6"/>
          <p:cNvSpPr>
            <a:spLocks noGrp="1"/>
          </p:cNvSpPr>
          <p:nvPr>
            <p:ph type="sldNum" sz="quarter" idx="12"/>
          </p:nvPr>
        </p:nvSpPr>
        <p:spPr/>
        <p:txBody>
          <a:bodyPr/>
          <a:lstStyle>
            <a:lvl1pPr>
              <a:defRPr/>
            </a:lvl1pPr>
          </a:lstStyle>
          <a:p>
            <a:fld id="{FA70B7AC-4B5F-437B-B519-5979895FCB00}"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2247431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762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399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001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99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EECE1"/>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EECE1"/>
              </a:solidFill>
            </a:endParaRPr>
          </a:p>
        </p:txBody>
      </p:sp>
      <p:sp>
        <p:nvSpPr>
          <p:cNvPr id="9" name="Slide Number Placeholder 8"/>
          <p:cNvSpPr>
            <a:spLocks noGrp="1"/>
          </p:cNvSpPr>
          <p:nvPr>
            <p:ph type="sldNum" sz="quarter" idx="12"/>
          </p:nvPr>
        </p:nvSpPr>
        <p:spPr/>
        <p:txBody>
          <a:bodyPr/>
          <a:lstStyle>
            <a:lvl1pPr>
              <a:defRPr/>
            </a:lvl1pPr>
          </a:lstStyle>
          <a:p>
            <a:fld id="{54B90EF0-8D4F-44FD-A0B1-32A30C5A7A62}"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060134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8A912309-59ED-4B86-B55F-198EDD613DB9}"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B78597D-625D-454D-9888-D0835A237E6D}"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62800" cy="762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EECE1"/>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EECE1"/>
              </a:solidFill>
            </a:endParaRPr>
          </a:p>
        </p:txBody>
      </p:sp>
      <p:sp>
        <p:nvSpPr>
          <p:cNvPr id="5" name="Slide Number Placeholder 4"/>
          <p:cNvSpPr>
            <a:spLocks noGrp="1"/>
          </p:cNvSpPr>
          <p:nvPr>
            <p:ph type="sldNum" sz="quarter" idx="12"/>
          </p:nvPr>
        </p:nvSpPr>
        <p:spPr/>
        <p:txBody>
          <a:bodyPr/>
          <a:lstStyle>
            <a:lvl1pPr>
              <a:defRPr/>
            </a:lvl1pPr>
          </a:lstStyle>
          <a:p>
            <a:fld id="{2B4B7AE1-DD20-410B-A124-D41745B9C9F3}"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1739034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EECE1"/>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EECE1"/>
              </a:solidFill>
            </a:endParaRPr>
          </a:p>
        </p:txBody>
      </p:sp>
      <p:sp>
        <p:nvSpPr>
          <p:cNvPr id="4" name="Slide Number Placeholder 3"/>
          <p:cNvSpPr>
            <a:spLocks noGrp="1"/>
          </p:cNvSpPr>
          <p:nvPr>
            <p:ph type="sldNum" sz="quarter" idx="12"/>
          </p:nvPr>
        </p:nvSpPr>
        <p:spPr/>
        <p:txBody>
          <a:bodyPr/>
          <a:lstStyle>
            <a:lvl1pPr>
              <a:defRPr/>
            </a:lvl1pPr>
          </a:lstStyle>
          <a:p>
            <a:fld id="{561B5AE7-AA74-4BFB-956F-99C1686325FC}"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5181500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EECE1"/>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EECE1"/>
              </a:solidFill>
            </a:endParaRPr>
          </a:p>
        </p:txBody>
      </p:sp>
      <p:sp>
        <p:nvSpPr>
          <p:cNvPr id="7" name="Slide Number Placeholder 6"/>
          <p:cNvSpPr>
            <a:spLocks noGrp="1"/>
          </p:cNvSpPr>
          <p:nvPr>
            <p:ph type="sldNum" sz="quarter" idx="12"/>
          </p:nvPr>
        </p:nvSpPr>
        <p:spPr/>
        <p:txBody>
          <a:bodyPr/>
          <a:lstStyle>
            <a:lvl1pPr>
              <a:defRPr/>
            </a:lvl1pPr>
          </a:lstStyle>
          <a:p>
            <a:fld id="{D1B57276-1E2C-47B4-A54C-3350BDB9CADB}"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407813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EECE1"/>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EECE1"/>
              </a:solidFill>
            </a:endParaRPr>
          </a:p>
        </p:txBody>
      </p:sp>
      <p:sp>
        <p:nvSpPr>
          <p:cNvPr id="7" name="Slide Number Placeholder 6"/>
          <p:cNvSpPr>
            <a:spLocks noGrp="1"/>
          </p:cNvSpPr>
          <p:nvPr>
            <p:ph type="sldNum" sz="quarter" idx="12"/>
          </p:nvPr>
        </p:nvSpPr>
        <p:spPr/>
        <p:txBody>
          <a:bodyPr/>
          <a:lstStyle>
            <a:lvl1pPr>
              <a:defRPr/>
            </a:lvl1pPr>
          </a:lstStyle>
          <a:p>
            <a:fld id="{FC68CA79-F82E-4321-A7D0-569AD25DBD56}"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707276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62800" cy="762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95705BC3-E3BC-4A4A-93FA-649E61D09D1C}"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48880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990600"/>
            <a:ext cx="2114550" cy="48768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990600"/>
            <a:ext cx="619125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B8BF9BDE-81AA-4593-B3E7-884D54274C0E}"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305575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6553200" cy="9906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95400"/>
            <a:ext cx="8686800" cy="49530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EEECE1"/>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fld id="{861E9C37-867A-45E3-B957-5EFC8C2EFD59}" type="slidenum">
              <a:rPr lang="en-US">
                <a:solidFill>
                  <a:srgbClr val="EEECE1"/>
                </a:solidFill>
              </a:rPr>
              <a:pPr>
                <a:defRPr/>
              </a:pPr>
              <a:t>‹#›</a:t>
            </a:fld>
            <a:endParaRPr lang="en-US">
              <a:solidFill>
                <a:srgbClr val="EEECE1"/>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51A09E8-EED2-4666-BCC5-1234FCC301B8}"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427841845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601663"/>
            <a:ext cx="6788150" cy="846137"/>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52588"/>
            <a:ext cx="3771900" cy="4291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652588"/>
            <a:ext cx="3771900" cy="4291012"/>
          </a:xfrm>
        </p:spPr>
        <p:txBody>
          <a:bodyPr/>
          <a:lstStyle/>
          <a:p>
            <a:pPr lvl="0"/>
            <a:endParaRPr lang="en-US" noProof="0" smtClean="0"/>
          </a:p>
        </p:txBody>
      </p:sp>
      <p:sp>
        <p:nvSpPr>
          <p:cNvPr id="5" name="Rectangle 4"/>
          <p:cNvSpPr>
            <a:spLocks noGrp="1" noChangeArrowheads="1"/>
          </p:cNvSpPr>
          <p:nvPr>
            <p:ph type="sldNum" sz="quarter" idx="10"/>
          </p:nvPr>
        </p:nvSpPr>
        <p:spPr>
          <a:ln/>
        </p:spPr>
        <p:txBody>
          <a:bodyPr/>
          <a:lstStyle>
            <a:lvl1pPr>
              <a:defRPr/>
            </a:lvl1pPr>
          </a:lstStyle>
          <a:p>
            <a:pPr>
              <a:defRPr/>
            </a:pPr>
            <a:fld id="{7DF3BAB7-873F-4517-B607-4EDB50E0ADCF}"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1202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2397862A-0B05-455E-BDEA-AE0B1993294D}"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9408FF82-471C-4A5A-8510-4D7B80E9F5EC}"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954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fld id="{D224D420-B341-43B8-92AE-B4D368E30643}" type="slidenum">
              <a:rPr lang="en-US"/>
              <a:pPr>
                <a:defRPr/>
              </a:pPr>
              <a:t>‹#›</a:t>
            </a:fld>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5B4E1BDA-B5C5-4F9A-9DE8-DE4D66791CBC}"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fld id="{0D9835DC-CEFC-46F2-A6D3-C51964D80879}" type="slidenum">
              <a:rPr lang="en-US"/>
              <a:pPr>
                <a:defRPr/>
              </a:pPr>
              <a:t>‹#›</a:t>
            </a:fld>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07478A0D-F46A-435F-8BB8-698E500B16A6}"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fld id="{C4E2786D-9617-49A2-811A-B74E020D5EE8}" type="slidenum">
              <a:rPr lang="en-US"/>
              <a:pPr>
                <a:defRPr/>
              </a:pPr>
              <a:t>‹#›</a:t>
            </a:fld>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E9E88652-5C99-499E-AE03-2B60962ED8DA}"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fld id="{21414906-5444-491D-BA74-3BD5756FCACD}" type="slidenum">
              <a:rPr lang="en-US"/>
              <a:pPr>
                <a:defRPr/>
              </a:pPr>
              <a:t>‹#›</a:t>
            </a:fld>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A87FAACA-B26B-4F9A-BA8E-21AC5E25DBE2}"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fld id="{7669B5AF-8A6E-40F0-A10E-1580386F11C5}" type="slidenum">
              <a:rPr lang="en-US"/>
              <a:pPr>
                <a:defRPr/>
              </a:pPr>
              <a:t>‹#›</a:t>
            </a:fld>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BA1B5D9A-754A-4A3A-A81F-A56A216C7CE9}"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fld id="{DAEA5822-4063-430D-BB70-54077BF7C596}" type="slidenum">
              <a:rPr lang="en-US"/>
              <a:pPr>
                <a:defRPr/>
              </a:pPr>
              <a:t>‹#›</a:t>
            </a:fld>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9BD0A598-A49E-4166-80FF-6F31A8797174}"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228600" y="146050"/>
            <a:ext cx="6553200" cy="844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171" name="Rectangle 4"/>
          <p:cNvSpPr>
            <a:spLocks noGrp="1" noChangeArrowheads="1"/>
          </p:cNvSpPr>
          <p:nvPr>
            <p:ph type="body" idx="1"/>
          </p:nvPr>
        </p:nvSpPr>
        <p:spPr bwMode="auto">
          <a:xfrm>
            <a:off x="228600" y="1295400"/>
            <a:ext cx="8686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1077" name="Rectangle 5"/>
          <p:cNvSpPr>
            <a:spLocks noGrp="1" noChangeArrowheads="1"/>
          </p:cNvSpPr>
          <p:nvPr>
            <p:ph type="dt" sz="half" idx="2"/>
          </p:nvPr>
        </p:nvSpPr>
        <p:spPr bwMode="auto">
          <a:xfrm>
            <a:off x="76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31078" name="Rectangle 6"/>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vl1pPr>
          </a:lstStyle>
          <a:p>
            <a:pPr>
              <a:defRPr/>
            </a:pPr>
            <a:fld id="{50EDAA55-06AD-4DE8-BD70-6F5E09511955}" type="slidenum">
              <a:rPr lang="en-US"/>
              <a:pPr>
                <a:defRPr/>
              </a:pPr>
              <a:t>‹#›</a:t>
            </a:fld>
            <a:endParaRPr lang="en-US"/>
          </a:p>
        </p:txBody>
      </p:sp>
      <p:sp>
        <p:nvSpPr>
          <p:cNvPr id="131090" name="Line 18"/>
          <p:cNvSpPr>
            <a:spLocks noChangeShapeType="1"/>
          </p:cNvSpPr>
          <p:nvPr/>
        </p:nvSpPr>
        <p:spPr bwMode="auto">
          <a:xfrm>
            <a:off x="0" y="990600"/>
            <a:ext cx="9144000" cy="0"/>
          </a:xfrm>
          <a:prstGeom prst="line">
            <a:avLst/>
          </a:prstGeom>
          <a:noFill/>
          <a:ln w="9525">
            <a:solidFill>
              <a:srgbClr val="B3B3B3"/>
            </a:solidFill>
            <a:round/>
            <a:headEnd/>
            <a:tailEnd/>
          </a:ln>
          <a:effectLst/>
        </p:spPr>
        <p:txBody>
          <a:bodyPr wrap="none" anchor="ctr"/>
          <a:lstStyle/>
          <a:p>
            <a:pPr>
              <a:defRPr/>
            </a:pPr>
            <a:endParaRPr lang="en-US"/>
          </a:p>
        </p:txBody>
      </p:sp>
      <p:pic>
        <p:nvPicPr>
          <p:cNvPr id="7176" name="Picture 20"/>
          <p:cNvPicPr>
            <a:picLocks noChangeArrowheads="1"/>
          </p:cNvPicPr>
          <p:nvPr/>
        </p:nvPicPr>
        <p:blipFill>
          <a:blip r:embed="rId16" cstate="print"/>
          <a:srcRect/>
          <a:stretch>
            <a:fillRect/>
          </a:stretch>
        </p:blipFill>
        <p:spPr bwMode="auto">
          <a:xfrm>
            <a:off x="0" y="0"/>
            <a:ext cx="9144000" cy="146050"/>
          </a:xfrm>
          <a:prstGeom prst="rect">
            <a:avLst/>
          </a:prstGeom>
          <a:noFill/>
          <a:ln w="9525">
            <a:noFill/>
            <a:miter lim="800000"/>
            <a:headEnd/>
            <a:tailEnd/>
          </a:ln>
        </p:spPr>
      </p:pic>
      <p:sp>
        <p:nvSpPr>
          <p:cNvPr id="131093" name="Rectangle 2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9AC2B3-0EF0-4D0C-8407-5621554D5941}" type="slidenum">
              <a:rPr lang="en-US"/>
              <a:pPr>
                <a:defRPr/>
              </a:pPr>
              <a:t>‹#›</a:t>
            </a:fld>
            <a:endParaRPr lang="en-US"/>
          </a:p>
        </p:txBody>
      </p:sp>
      <p:pic>
        <p:nvPicPr>
          <p:cNvPr id="10" name="Picture 9" descr="csurma logo lg X"/>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086600" y="228600"/>
            <a:ext cx="1633855" cy="647700"/>
          </a:xfrm>
          <a:prstGeom prst="rect">
            <a:avLst/>
          </a:prstGeom>
          <a:noFill/>
          <a:ln>
            <a:noFill/>
          </a:ln>
        </p:spPr>
      </p:pic>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spd="med">
    <p:fade/>
  </p:transition>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800" b="1">
          <a:solidFill>
            <a:schemeClr val="bg1"/>
          </a:solidFill>
          <a:latin typeface="+mj-lt"/>
          <a:ea typeface="+mj-ea"/>
          <a:cs typeface="+mj-cs"/>
        </a:defRPr>
      </a:lvl1pPr>
      <a:lvl2pPr algn="l" rtl="0" eaLnBrk="0" fontAlgn="base" hangingPunct="0">
        <a:lnSpc>
          <a:spcPct val="85000"/>
        </a:lnSpc>
        <a:spcBef>
          <a:spcPct val="0"/>
        </a:spcBef>
        <a:spcAft>
          <a:spcPct val="0"/>
        </a:spcAft>
        <a:defRPr sz="3200" b="1">
          <a:solidFill>
            <a:schemeClr val="bg1"/>
          </a:solidFill>
          <a:latin typeface="Georgia" pitchFamily="18" charset="0"/>
        </a:defRPr>
      </a:lvl2pPr>
      <a:lvl3pPr algn="l" rtl="0" eaLnBrk="0" fontAlgn="base" hangingPunct="0">
        <a:lnSpc>
          <a:spcPct val="85000"/>
        </a:lnSpc>
        <a:spcBef>
          <a:spcPct val="0"/>
        </a:spcBef>
        <a:spcAft>
          <a:spcPct val="0"/>
        </a:spcAft>
        <a:defRPr sz="3200" b="1">
          <a:solidFill>
            <a:schemeClr val="bg1"/>
          </a:solidFill>
          <a:latin typeface="Georgia" pitchFamily="18" charset="0"/>
        </a:defRPr>
      </a:lvl3pPr>
      <a:lvl4pPr algn="l" rtl="0" eaLnBrk="0" fontAlgn="base" hangingPunct="0">
        <a:lnSpc>
          <a:spcPct val="85000"/>
        </a:lnSpc>
        <a:spcBef>
          <a:spcPct val="0"/>
        </a:spcBef>
        <a:spcAft>
          <a:spcPct val="0"/>
        </a:spcAft>
        <a:defRPr sz="3200" b="1">
          <a:solidFill>
            <a:schemeClr val="bg1"/>
          </a:solidFill>
          <a:latin typeface="Georgia" pitchFamily="18" charset="0"/>
        </a:defRPr>
      </a:lvl4pPr>
      <a:lvl5pPr algn="l" rtl="0" eaLnBrk="0" fontAlgn="base" hangingPunct="0">
        <a:lnSpc>
          <a:spcPct val="85000"/>
        </a:lnSpc>
        <a:spcBef>
          <a:spcPct val="0"/>
        </a:spcBef>
        <a:spcAft>
          <a:spcPct val="0"/>
        </a:spcAft>
        <a:defRPr sz="3200" b="1">
          <a:solidFill>
            <a:schemeClr val="bg1"/>
          </a:solidFill>
          <a:latin typeface="Georgia" pitchFamily="18" charset="0"/>
        </a:defRPr>
      </a:lvl5pPr>
      <a:lvl6pPr marL="457200" algn="l" rtl="0" fontAlgn="base">
        <a:lnSpc>
          <a:spcPct val="85000"/>
        </a:lnSpc>
        <a:spcBef>
          <a:spcPct val="0"/>
        </a:spcBef>
        <a:spcAft>
          <a:spcPct val="0"/>
        </a:spcAft>
        <a:defRPr sz="3200" b="1">
          <a:solidFill>
            <a:schemeClr val="bg1"/>
          </a:solidFill>
          <a:latin typeface="Georgia" pitchFamily="18" charset="0"/>
        </a:defRPr>
      </a:lvl6pPr>
      <a:lvl7pPr marL="914400" algn="l" rtl="0" fontAlgn="base">
        <a:lnSpc>
          <a:spcPct val="85000"/>
        </a:lnSpc>
        <a:spcBef>
          <a:spcPct val="0"/>
        </a:spcBef>
        <a:spcAft>
          <a:spcPct val="0"/>
        </a:spcAft>
        <a:defRPr sz="3200" b="1">
          <a:solidFill>
            <a:schemeClr val="bg1"/>
          </a:solidFill>
          <a:latin typeface="Georgia" pitchFamily="18" charset="0"/>
        </a:defRPr>
      </a:lvl7pPr>
      <a:lvl8pPr marL="1371600" algn="l" rtl="0" fontAlgn="base">
        <a:lnSpc>
          <a:spcPct val="85000"/>
        </a:lnSpc>
        <a:spcBef>
          <a:spcPct val="0"/>
        </a:spcBef>
        <a:spcAft>
          <a:spcPct val="0"/>
        </a:spcAft>
        <a:defRPr sz="3200" b="1">
          <a:solidFill>
            <a:schemeClr val="bg1"/>
          </a:solidFill>
          <a:latin typeface="Georgia" pitchFamily="18" charset="0"/>
        </a:defRPr>
      </a:lvl8pPr>
      <a:lvl9pPr marL="1828800" algn="l" rtl="0" fontAlgn="base">
        <a:lnSpc>
          <a:spcPct val="85000"/>
        </a:lnSpc>
        <a:spcBef>
          <a:spcPct val="0"/>
        </a:spcBef>
        <a:spcAft>
          <a:spcPct val="0"/>
        </a:spcAft>
        <a:defRPr sz="3200" b="1">
          <a:solidFill>
            <a:schemeClr val="bg1"/>
          </a:solidFill>
          <a:latin typeface="Georgia" pitchFamily="18" charset="0"/>
        </a:defRPr>
      </a:lvl9pPr>
    </p:titleStyle>
    <p:bodyStyle>
      <a:lvl1pPr marL="342900" indent="-282575"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6131" name="Rectangle 3"/>
          <p:cNvSpPr>
            <a:spLocks noGrp="1" noChangeArrowheads="1"/>
          </p:cNvSpPr>
          <p:nvPr>
            <p:ph type="body" idx="1"/>
          </p:nvPr>
        </p:nvSpPr>
        <p:spPr bwMode="auto">
          <a:xfrm>
            <a:off x="228600" y="1295400"/>
            <a:ext cx="84582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76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pPr fontAlgn="auto">
              <a:spcBef>
                <a:spcPts val="0"/>
              </a:spcBef>
              <a:spcAft>
                <a:spcPts val="0"/>
              </a:spcAft>
            </a:pPr>
            <a:endParaRPr lang="en-US">
              <a:solidFill>
                <a:srgbClr val="EEECE1"/>
              </a:solidFill>
              <a:latin typeface="Calibri"/>
              <a:cs typeface="+mn-cs"/>
            </a:endParaRPr>
          </a:p>
        </p:txBody>
      </p:sp>
      <p:sp>
        <p:nvSpPr>
          <p:cNvPr id="176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2"/>
                </a:solidFill>
              </a:defRPr>
            </a:lvl1pPr>
          </a:lstStyle>
          <a:p>
            <a:pPr fontAlgn="auto">
              <a:spcBef>
                <a:spcPts val="0"/>
              </a:spcBef>
              <a:spcAft>
                <a:spcPts val="0"/>
              </a:spcAft>
            </a:pPr>
            <a:endParaRPr lang="en-US">
              <a:solidFill>
                <a:srgbClr val="EEECE1"/>
              </a:solidFill>
              <a:latin typeface="Calibri"/>
              <a:cs typeface="+mn-cs"/>
            </a:endParaRPr>
          </a:p>
        </p:txBody>
      </p:sp>
      <p:sp>
        <p:nvSpPr>
          <p:cNvPr id="176134"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2"/>
                </a:solidFill>
                <a:latin typeface="Garamond" pitchFamily="18" charset="0"/>
              </a:defRPr>
            </a:lvl1pPr>
          </a:lstStyle>
          <a:p>
            <a:pPr fontAlgn="auto">
              <a:spcBef>
                <a:spcPts val="0"/>
              </a:spcBef>
              <a:spcAft>
                <a:spcPts val="0"/>
              </a:spcAft>
            </a:pPr>
            <a:fld id="{C8D7FC05-D687-46E0-B584-088A39D759F1}" type="slidenum">
              <a:rPr lang="en-US">
                <a:solidFill>
                  <a:srgbClr val="EEECE1"/>
                </a:solidFill>
                <a:cs typeface="+mn-cs"/>
              </a:rPr>
              <a:pPr fontAlgn="auto">
                <a:spcBef>
                  <a:spcPts val="0"/>
                </a:spcBef>
                <a:spcAft>
                  <a:spcPts val="0"/>
                </a:spcAft>
              </a:pPr>
              <a:t>‹#›</a:t>
            </a:fld>
            <a:endParaRPr lang="en-US">
              <a:solidFill>
                <a:srgbClr val="EEECE1"/>
              </a:solidFill>
              <a:cs typeface="+mn-cs"/>
            </a:endParaRPr>
          </a:p>
        </p:txBody>
      </p:sp>
      <p:pic>
        <p:nvPicPr>
          <p:cNvPr id="176143" name="Picture 15"/>
          <p:cNvPicPr>
            <a:picLocks noChangeArrowheads="1"/>
          </p:cNvPicPr>
          <p:nvPr/>
        </p:nvPicPr>
        <p:blipFill>
          <a:blip r:embed="rId15" cstate="print"/>
          <a:srcRect/>
          <a:stretch>
            <a:fillRect/>
          </a:stretch>
        </p:blipFill>
        <p:spPr bwMode="auto">
          <a:xfrm>
            <a:off x="0" y="0"/>
            <a:ext cx="9144000" cy="146050"/>
          </a:xfrm>
          <a:prstGeom prst="rect">
            <a:avLst/>
          </a:prstGeom>
          <a:noFill/>
        </p:spPr>
      </p:pic>
      <p:pic>
        <p:nvPicPr>
          <p:cNvPr id="11" name="Picture 19" descr="csurma"/>
          <p:cNvPicPr>
            <a:picLocks noChangeAspect="1" noChangeArrowheads="1"/>
          </p:cNvPicPr>
          <p:nvPr/>
        </p:nvPicPr>
        <p:blipFill>
          <a:blip r:embed="rId16" cstate="print"/>
          <a:srcRect/>
          <a:stretch>
            <a:fillRect/>
          </a:stretch>
        </p:blipFill>
        <p:spPr bwMode="auto">
          <a:xfrm>
            <a:off x="6858000" y="270844"/>
            <a:ext cx="2070100" cy="643555"/>
          </a:xfrm>
          <a:prstGeom prst="rect">
            <a:avLst/>
          </a:prstGeom>
          <a:noFill/>
          <a:ln w="9525">
            <a:noFill/>
            <a:miter lim="800000"/>
            <a:headEnd/>
            <a:tailEnd/>
          </a:ln>
        </p:spPr>
      </p:pic>
      <p:sp>
        <p:nvSpPr>
          <p:cNvPr id="12" name="Rectangle 3"/>
          <p:cNvSpPr>
            <a:spLocks noGrp="1" noChangeArrowheads="1"/>
          </p:cNvSpPr>
          <p:nvPr>
            <p:ph type="title"/>
          </p:nvPr>
        </p:nvSpPr>
        <p:spPr bwMode="auto">
          <a:xfrm>
            <a:off x="228600" y="146050"/>
            <a:ext cx="6553200" cy="768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3" name="Line 18"/>
          <p:cNvSpPr>
            <a:spLocks noChangeShapeType="1"/>
          </p:cNvSpPr>
          <p:nvPr/>
        </p:nvSpPr>
        <p:spPr bwMode="auto">
          <a:xfrm>
            <a:off x="0" y="990600"/>
            <a:ext cx="9144000" cy="0"/>
          </a:xfrm>
          <a:prstGeom prst="line">
            <a:avLst/>
          </a:prstGeom>
          <a:noFill/>
          <a:ln w="9525">
            <a:solidFill>
              <a:srgbClr val="B3B3B3"/>
            </a:solidFill>
            <a:round/>
            <a:headEnd/>
            <a:tailEnd/>
          </a:ln>
          <a:effectLst/>
        </p:spPr>
        <p:txBody>
          <a:bodyPr wrap="none" anchor="ctr"/>
          <a:lstStyle/>
          <a:p>
            <a:pPr fontAlgn="auto">
              <a:spcBef>
                <a:spcPts val="0"/>
              </a:spcBef>
              <a:spcAft>
                <a:spcPts val="0"/>
              </a:spcAft>
              <a:defRPr/>
            </a:pPr>
            <a:endParaRPr lang="en-US">
              <a:solidFill>
                <a:prstClr val="black"/>
              </a:solidFill>
              <a:latin typeface="Calibri"/>
              <a:cs typeface="+mn-cs"/>
            </a:endParaRPr>
          </a:p>
        </p:txBody>
      </p:sp>
    </p:spTree>
    <p:extLst>
      <p:ext uri="{BB962C8B-B14F-4D97-AF65-F5344CB8AC3E}">
        <p14:creationId xmlns:p14="http://schemas.microsoft.com/office/powerpoint/2010/main" val="10572932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l" rtl="0" fontAlgn="base">
        <a:spcBef>
          <a:spcPct val="0"/>
        </a:spcBef>
        <a:spcAft>
          <a:spcPct val="0"/>
        </a:spcAft>
        <a:defRPr sz="2800" b="1">
          <a:solidFill>
            <a:schemeClr val="tx1"/>
          </a:solidFill>
          <a:latin typeface="Georgia" pitchFamily="18" charset="0"/>
          <a:ea typeface="+mj-ea"/>
          <a:cs typeface="+mj-cs"/>
        </a:defRPr>
      </a:lvl1pPr>
      <a:lvl2pPr algn="l" rtl="0" fontAlgn="base">
        <a:spcBef>
          <a:spcPct val="0"/>
        </a:spcBef>
        <a:spcAft>
          <a:spcPct val="0"/>
        </a:spcAft>
        <a:defRPr sz="3200" b="1">
          <a:solidFill>
            <a:schemeClr val="tx2"/>
          </a:solidFill>
          <a:latin typeface="Calibri" pitchFamily="34" charset="0"/>
        </a:defRPr>
      </a:lvl2pPr>
      <a:lvl3pPr algn="l" rtl="0" fontAlgn="base">
        <a:spcBef>
          <a:spcPct val="0"/>
        </a:spcBef>
        <a:spcAft>
          <a:spcPct val="0"/>
        </a:spcAft>
        <a:defRPr sz="3200" b="1">
          <a:solidFill>
            <a:schemeClr val="tx2"/>
          </a:solidFill>
          <a:latin typeface="Calibri" pitchFamily="34" charset="0"/>
        </a:defRPr>
      </a:lvl3pPr>
      <a:lvl4pPr algn="l" rtl="0" fontAlgn="base">
        <a:spcBef>
          <a:spcPct val="0"/>
        </a:spcBef>
        <a:spcAft>
          <a:spcPct val="0"/>
        </a:spcAft>
        <a:defRPr sz="3200" b="1">
          <a:solidFill>
            <a:schemeClr val="tx2"/>
          </a:solidFill>
          <a:latin typeface="Calibri" pitchFamily="34" charset="0"/>
        </a:defRPr>
      </a:lvl4pPr>
      <a:lvl5pPr algn="l" rtl="0" fontAlgn="base">
        <a:spcBef>
          <a:spcPct val="0"/>
        </a:spcBef>
        <a:spcAft>
          <a:spcPct val="0"/>
        </a:spcAft>
        <a:defRPr sz="3200" b="1">
          <a:solidFill>
            <a:schemeClr val="tx2"/>
          </a:solidFill>
          <a:latin typeface="Calibri" pitchFamily="34" charset="0"/>
        </a:defRPr>
      </a:lvl5pPr>
      <a:lvl6pPr marL="457200" algn="l" rtl="0" fontAlgn="base">
        <a:spcBef>
          <a:spcPct val="0"/>
        </a:spcBef>
        <a:spcAft>
          <a:spcPct val="0"/>
        </a:spcAft>
        <a:defRPr sz="3200" b="1">
          <a:solidFill>
            <a:schemeClr val="tx2"/>
          </a:solidFill>
          <a:latin typeface="Calibri" pitchFamily="34" charset="0"/>
        </a:defRPr>
      </a:lvl6pPr>
      <a:lvl7pPr marL="914400" algn="l" rtl="0" fontAlgn="base">
        <a:spcBef>
          <a:spcPct val="0"/>
        </a:spcBef>
        <a:spcAft>
          <a:spcPct val="0"/>
        </a:spcAft>
        <a:defRPr sz="3200" b="1">
          <a:solidFill>
            <a:schemeClr val="tx2"/>
          </a:solidFill>
          <a:latin typeface="Calibri" pitchFamily="34" charset="0"/>
        </a:defRPr>
      </a:lvl7pPr>
      <a:lvl8pPr marL="1371600" algn="l" rtl="0" fontAlgn="base">
        <a:spcBef>
          <a:spcPct val="0"/>
        </a:spcBef>
        <a:spcAft>
          <a:spcPct val="0"/>
        </a:spcAft>
        <a:defRPr sz="3200" b="1">
          <a:solidFill>
            <a:schemeClr val="tx2"/>
          </a:solidFill>
          <a:latin typeface="Calibri" pitchFamily="34" charset="0"/>
        </a:defRPr>
      </a:lvl8pPr>
      <a:lvl9pPr marL="1828800" algn="l" rtl="0" fontAlgn="base">
        <a:spcBef>
          <a:spcPct val="0"/>
        </a:spcBef>
        <a:spcAft>
          <a:spcPct val="0"/>
        </a:spcAft>
        <a:defRPr sz="3200" b="1">
          <a:solidFill>
            <a:schemeClr val="tx2"/>
          </a:solidFill>
          <a:latin typeface="Calibri" pitchFamily="34" charset="0"/>
        </a:defRPr>
      </a:lvl9pPr>
    </p:titleStyle>
    <p:bodyStyle>
      <a:lvl1pPr marL="234950" indent="-234950" algn="l" rtl="0" fontAlgn="base">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Char char="–"/>
        <a:defRPr sz="2600">
          <a:solidFill>
            <a:schemeClr val="tx1"/>
          </a:solidFill>
          <a:latin typeface="+mn-lt"/>
        </a:defRPr>
      </a:lvl2pPr>
      <a:lvl3pPr marL="1143000" indent="-228600" algn="l" rtl="0" fontAlgn="base">
        <a:spcBef>
          <a:spcPct val="20000"/>
        </a:spcBef>
        <a:spcAft>
          <a:spcPct val="0"/>
        </a:spcAft>
        <a:buClr>
          <a:schemeClr val="tx2"/>
        </a:buClr>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tx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6pPr>
      <a:lvl7pPr marL="29718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7pPr>
      <a:lvl8pPr marL="34290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8pPr>
      <a:lvl9pPr marL="38862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7"/>
          <p:cNvPicPr>
            <a:picLocks noChangeAspect="1" noChangeArrowheads="1"/>
          </p:cNvPicPr>
          <p:nvPr/>
        </p:nvPicPr>
        <p:blipFill>
          <a:blip r:embed="rId3" cstate="print"/>
          <a:srcRect/>
          <a:stretch>
            <a:fillRect/>
          </a:stretch>
        </p:blipFill>
        <p:spPr bwMode="auto">
          <a:xfrm>
            <a:off x="76200" y="1060450"/>
            <a:ext cx="8686800" cy="127000"/>
          </a:xfrm>
          <a:prstGeom prst="rect">
            <a:avLst/>
          </a:prstGeom>
          <a:noFill/>
          <a:ln w="9525">
            <a:noFill/>
            <a:miter lim="800000"/>
            <a:headEnd/>
            <a:tailEnd/>
          </a:ln>
        </p:spPr>
      </p:pic>
      <p:pic>
        <p:nvPicPr>
          <p:cNvPr id="8198" name="Picture 8"/>
          <p:cNvPicPr>
            <a:picLocks noChangeAspect="1" noChangeArrowheads="1"/>
          </p:cNvPicPr>
          <p:nvPr/>
        </p:nvPicPr>
        <p:blipFill>
          <a:blip r:embed="rId4" cstate="print"/>
          <a:srcRect/>
          <a:stretch>
            <a:fillRect/>
          </a:stretch>
        </p:blipFill>
        <p:spPr bwMode="auto">
          <a:xfrm>
            <a:off x="0" y="152400"/>
            <a:ext cx="9144000" cy="914400"/>
          </a:xfrm>
          <a:prstGeom prst="rect">
            <a:avLst/>
          </a:prstGeom>
          <a:noFill/>
          <a:ln w="9525">
            <a:noFill/>
            <a:miter lim="800000"/>
            <a:headEnd/>
            <a:tailEnd/>
          </a:ln>
        </p:spPr>
      </p:pic>
      <p:pic>
        <p:nvPicPr>
          <p:cNvPr id="7" name="Picture 6" descr="csurma aorma address"/>
          <p:cNvPicPr/>
          <p:nvPr/>
        </p:nvPicPr>
        <p:blipFill>
          <a:blip r:embed="rId5" cstate="print"/>
          <a:srcRect/>
          <a:stretch>
            <a:fillRect/>
          </a:stretch>
        </p:blipFill>
        <p:spPr bwMode="auto">
          <a:xfrm>
            <a:off x="152400" y="6019800"/>
            <a:ext cx="8839200" cy="679610"/>
          </a:xfrm>
          <a:prstGeom prst="rect">
            <a:avLst/>
          </a:prstGeom>
          <a:noFill/>
          <a:ln w="9525">
            <a:noFill/>
            <a:miter lim="800000"/>
            <a:headEnd/>
            <a:tailEnd/>
          </a:ln>
        </p:spPr>
      </p:pic>
      <p:sp>
        <p:nvSpPr>
          <p:cNvPr id="8" name="Rectangle 7"/>
          <p:cNvSpPr/>
          <p:nvPr/>
        </p:nvSpPr>
        <p:spPr>
          <a:xfrm>
            <a:off x="0" y="1828800"/>
            <a:ext cx="9144000" cy="2000548"/>
          </a:xfrm>
          <a:prstGeom prst="rect">
            <a:avLst/>
          </a:prstGeom>
        </p:spPr>
        <p:txBody>
          <a:bodyPr wrap="square">
            <a:spAutoFit/>
          </a:bodyPr>
          <a:lstStyle/>
          <a:p>
            <a:pPr algn="ctr"/>
            <a:r>
              <a:rPr lang="en-US" sz="2800" b="1" dirty="0" smtClean="0">
                <a:solidFill>
                  <a:srgbClr val="FF0000"/>
                </a:solidFill>
                <a:effectLst>
                  <a:outerShdw blurRad="38100" dist="38100" dir="2700000" algn="tl">
                    <a:srgbClr val="000000">
                      <a:alpha val="43137"/>
                    </a:srgbClr>
                  </a:outerShdw>
                </a:effectLst>
                <a:latin typeface="Georgia" pitchFamily="18" charset="0"/>
                <a:cs typeface="Times New Roman" pitchFamily="18" charset="0"/>
              </a:rPr>
              <a:t>AORMA:  What’s Covered and What’s Not</a:t>
            </a:r>
          </a:p>
          <a:p>
            <a:pPr algn="ctr"/>
            <a:r>
              <a:rPr lang="en-US" sz="2400" b="1" dirty="0" smtClean="0">
                <a:solidFill>
                  <a:srgbClr val="002060"/>
                </a:solidFill>
                <a:effectLst>
                  <a:outerShdw blurRad="38100" dist="38100" dir="2700000" algn="tl">
                    <a:srgbClr val="000000">
                      <a:alpha val="43137"/>
                    </a:srgbClr>
                  </a:outerShdw>
                </a:effectLst>
                <a:latin typeface="Georgia" pitchFamily="18" charset="0"/>
                <a:cs typeface="Times New Roman" pitchFamily="18" charset="0"/>
              </a:rPr>
              <a:t>AOA Conference</a:t>
            </a:r>
          </a:p>
          <a:p>
            <a:pPr algn="ctr"/>
            <a:r>
              <a:rPr lang="en-US" sz="2400" b="1" dirty="0" smtClean="0">
                <a:solidFill>
                  <a:srgbClr val="002060"/>
                </a:solidFill>
                <a:effectLst>
                  <a:outerShdw blurRad="38100" dist="38100" dir="2700000" algn="tl">
                    <a:srgbClr val="000000">
                      <a:alpha val="43137"/>
                    </a:srgbClr>
                  </a:outerShdw>
                </a:effectLst>
                <a:latin typeface="Georgia" pitchFamily="18" charset="0"/>
                <a:cs typeface="Times New Roman" pitchFamily="18" charset="0"/>
              </a:rPr>
              <a:t>Monday, February 9, 2015 </a:t>
            </a:r>
          </a:p>
          <a:p>
            <a:pPr algn="ctr"/>
            <a:r>
              <a:rPr lang="en-US" sz="2400" b="1" dirty="0" smtClean="0">
                <a:solidFill>
                  <a:srgbClr val="002060"/>
                </a:solidFill>
                <a:effectLst>
                  <a:outerShdw blurRad="38100" dist="38100" dir="2700000" algn="tl">
                    <a:srgbClr val="000000">
                      <a:alpha val="43137"/>
                    </a:srgbClr>
                  </a:outerShdw>
                </a:effectLst>
                <a:latin typeface="Georgia" pitchFamily="18" charset="0"/>
                <a:cs typeface="Times New Roman" pitchFamily="18" charset="0"/>
              </a:rPr>
              <a:t>3:30 PM to 4:45 PM</a:t>
            </a:r>
          </a:p>
          <a:p>
            <a:pPr algn="ctr"/>
            <a:endParaRPr lang="en-US" sz="1000" b="1" dirty="0" smtClean="0">
              <a:solidFill>
                <a:srgbClr val="FF0000"/>
              </a:solidFill>
              <a:latin typeface="Georgia" pitchFamily="18" charset="0"/>
              <a:cs typeface="Times New Roman" pitchFamily="18" charset="0"/>
            </a:endParaRPr>
          </a:p>
          <a:p>
            <a:pPr algn="ctr"/>
            <a:r>
              <a:rPr lang="en-US" sz="1400" b="1" dirty="0" smtClean="0">
                <a:solidFill>
                  <a:srgbClr val="FF0000"/>
                </a:solidFill>
                <a:latin typeface="Georgia" pitchFamily="18" charset="0"/>
                <a:cs typeface="Times New Roman" pitchFamily="18" charset="0"/>
              </a:rPr>
              <a:t>Presented by:</a:t>
            </a:r>
          </a:p>
        </p:txBody>
      </p:sp>
      <p:pic>
        <p:nvPicPr>
          <p:cNvPr id="10" name="Picture 9" descr="csurma logo lg X"/>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234950"/>
            <a:ext cx="3352800" cy="1365250"/>
          </a:xfrm>
          <a:prstGeom prst="rect">
            <a:avLst/>
          </a:prstGeom>
          <a:noFill/>
          <a:ln>
            <a:noFill/>
          </a:ln>
        </p:spPr>
      </p:pic>
      <p:sp>
        <p:nvSpPr>
          <p:cNvPr id="9" name="TextBox 8"/>
          <p:cNvSpPr txBox="1"/>
          <p:nvPr/>
        </p:nvSpPr>
        <p:spPr>
          <a:xfrm>
            <a:off x="342900" y="4343400"/>
            <a:ext cx="8458200" cy="2677656"/>
          </a:xfrm>
          <a:prstGeom prst="rect">
            <a:avLst/>
          </a:prstGeom>
          <a:noFill/>
        </p:spPr>
        <p:txBody>
          <a:bodyPr wrap="square" numCol="2" rtlCol="0">
            <a:spAutoFit/>
          </a:bodyPr>
          <a:lstStyle/>
          <a:p>
            <a:pPr algn="ctr"/>
            <a:r>
              <a:rPr lang="en-US" b="1" dirty="0" smtClean="0">
                <a:solidFill>
                  <a:schemeClr val="bg1"/>
                </a:solidFill>
                <a:latin typeface="+mn-lt"/>
              </a:rPr>
              <a:t>Mimi Long</a:t>
            </a:r>
          </a:p>
          <a:p>
            <a:pPr algn="ctr"/>
            <a:r>
              <a:rPr lang="en-US" dirty="0" smtClean="0">
                <a:solidFill>
                  <a:schemeClr val="bg1"/>
                </a:solidFill>
                <a:latin typeface="+mn-lt"/>
              </a:rPr>
              <a:t>Alliant</a:t>
            </a:r>
          </a:p>
          <a:p>
            <a:pPr algn="ctr"/>
            <a:r>
              <a:rPr lang="en-US" dirty="0" smtClean="0">
                <a:solidFill>
                  <a:schemeClr val="bg1"/>
                </a:solidFill>
                <a:latin typeface="+mn-lt"/>
              </a:rPr>
              <a:t>mlong@alliant.com</a:t>
            </a:r>
          </a:p>
          <a:p>
            <a:pPr algn="ctr"/>
            <a:r>
              <a:rPr lang="en-US" dirty="0" smtClean="0">
                <a:solidFill>
                  <a:schemeClr val="bg1"/>
                </a:solidFill>
                <a:latin typeface="+mn-lt"/>
              </a:rPr>
              <a:t>415-403-1423 Office</a:t>
            </a:r>
          </a:p>
          <a:p>
            <a:pPr algn="ctr"/>
            <a:r>
              <a:rPr lang="en-US" dirty="0" smtClean="0">
                <a:solidFill>
                  <a:schemeClr val="bg1"/>
                </a:solidFill>
                <a:latin typeface="+mn-lt"/>
              </a:rPr>
              <a:t>415-609-5166 Mobile</a:t>
            </a:r>
          </a:p>
          <a:p>
            <a:pPr algn="ctr"/>
            <a:endParaRPr lang="en-US" dirty="0" smtClean="0">
              <a:solidFill>
                <a:schemeClr val="bg1"/>
              </a:solidFill>
              <a:latin typeface="+mn-lt"/>
            </a:endParaRPr>
          </a:p>
          <a:p>
            <a:pPr algn="ctr"/>
            <a:endParaRPr lang="en-US" dirty="0">
              <a:solidFill>
                <a:schemeClr val="bg1"/>
              </a:solidFill>
              <a:latin typeface="+mn-lt"/>
            </a:endParaRPr>
          </a:p>
          <a:p>
            <a:pPr algn="ctr"/>
            <a:endParaRPr lang="en-US" dirty="0">
              <a:solidFill>
                <a:schemeClr val="bg1"/>
              </a:solidFill>
              <a:latin typeface="+mn-lt"/>
            </a:endParaRPr>
          </a:p>
          <a:p>
            <a:pPr algn="ctr"/>
            <a:endParaRPr lang="en-US" dirty="0" smtClean="0">
              <a:solidFill>
                <a:schemeClr val="bg1"/>
              </a:solidFill>
              <a:latin typeface="+mn-lt"/>
            </a:endParaRPr>
          </a:p>
          <a:p>
            <a:pPr algn="ctr"/>
            <a:r>
              <a:rPr lang="en-US" b="1" dirty="0" smtClean="0">
                <a:solidFill>
                  <a:schemeClr val="bg1"/>
                </a:solidFill>
                <a:latin typeface="+mn-lt"/>
              </a:rPr>
              <a:t>Melissa Diaz</a:t>
            </a:r>
          </a:p>
          <a:p>
            <a:pPr algn="ctr"/>
            <a:r>
              <a:rPr lang="en-US" dirty="0" smtClean="0">
                <a:solidFill>
                  <a:schemeClr val="bg1"/>
                </a:solidFill>
                <a:latin typeface="+mn-lt"/>
              </a:rPr>
              <a:t>Alliant</a:t>
            </a:r>
          </a:p>
          <a:p>
            <a:pPr algn="ctr"/>
            <a:r>
              <a:rPr lang="en-US" dirty="0" smtClean="0">
                <a:solidFill>
                  <a:schemeClr val="bg1"/>
                </a:solidFill>
                <a:latin typeface="+mn-lt"/>
              </a:rPr>
              <a:t>mdiaz@alliant.com</a:t>
            </a:r>
          </a:p>
          <a:p>
            <a:pPr algn="ctr"/>
            <a:r>
              <a:rPr lang="en-US" dirty="0" smtClean="0">
                <a:solidFill>
                  <a:schemeClr val="bg1"/>
                </a:solidFill>
                <a:latin typeface="+mn-lt"/>
              </a:rPr>
              <a:t>415-403-1444 Office</a:t>
            </a:r>
          </a:p>
          <a:p>
            <a:pPr algn="ctr"/>
            <a:r>
              <a:rPr lang="en-US" dirty="0" smtClean="0">
                <a:solidFill>
                  <a:schemeClr val="bg1"/>
                </a:solidFill>
                <a:latin typeface="+mn-lt"/>
              </a:rPr>
              <a:t>858-245-5835 Mobile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225" y="2628900"/>
            <a:ext cx="70104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10</a:t>
            </a:fld>
            <a:endParaRPr lang="en-US" dirty="0" smtClean="0">
              <a:latin typeface="Arial" pitchFamily="34" charset="0"/>
            </a:endParaRPr>
          </a:p>
        </p:txBody>
      </p:sp>
      <p:sp>
        <p:nvSpPr>
          <p:cNvPr id="5" name="TextBox 4"/>
          <p:cNvSpPr txBox="1"/>
          <p:nvPr/>
        </p:nvSpPr>
        <p:spPr>
          <a:xfrm>
            <a:off x="304800" y="1600200"/>
            <a:ext cx="8534400" cy="677108"/>
          </a:xfrm>
          <a:prstGeom prst="rect">
            <a:avLst/>
          </a:prstGeom>
          <a:noFill/>
        </p:spPr>
        <p:txBody>
          <a:bodyPr wrap="square" rtlCol="0">
            <a:spAutoFit/>
          </a:bodyPr>
          <a:lstStyle/>
          <a:p>
            <a:r>
              <a:rPr lang="en-US" sz="3800" dirty="0" smtClean="0">
                <a:solidFill>
                  <a:schemeClr val="bg1"/>
                </a:solidFill>
                <a:latin typeface="+mj-lt"/>
                <a:ea typeface="SimSun" panose="02010600030101010101" pitchFamily="2" charset="-122"/>
              </a:rPr>
              <a:t>Presentation disclaimer!</a:t>
            </a:r>
            <a:endParaRPr lang="en-US" sz="3800" dirty="0">
              <a:solidFill>
                <a:srgbClr val="C00000"/>
              </a:solidFill>
              <a:latin typeface="+mj-lt"/>
              <a:ea typeface="SimSun" panose="02010600030101010101" pitchFamily="2" charset="-122"/>
            </a:endParaRPr>
          </a:p>
        </p:txBody>
      </p:sp>
      <p:sp>
        <p:nvSpPr>
          <p:cNvPr id="6" name="TextBox 5"/>
          <p:cNvSpPr txBox="1"/>
          <p:nvPr/>
        </p:nvSpPr>
        <p:spPr>
          <a:xfrm>
            <a:off x="1524000" y="4343400"/>
            <a:ext cx="5867400" cy="1569660"/>
          </a:xfrm>
          <a:prstGeom prst="rect">
            <a:avLst/>
          </a:prstGeom>
          <a:noFill/>
        </p:spPr>
        <p:txBody>
          <a:bodyPr wrap="square" rtlCol="0">
            <a:spAutoFit/>
          </a:bodyPr>
          <a:lstStyle/>
          <a:p>
            <a:pPr algn="ctr"/>
            <a:r>
              <a:rPr lang="en-US" sz="2400" dirty="0" smtClean="0">
                <a:solidFill>
                  <a:srgbClr val="FFFFFF"/>
                </a:solidFill>
                <a:latin typeface="+mj-lt"/>
                <a:ea typeface="SimSun" panose="02010600030101010101" pitchFamily="2" charset="-122"/>
              </a:rPr>
              <a:t>Coverage is determined based on the facts of each situation in accordance with all of  the terms, conditions and exclusions within a coverage program</a:t>
            </a:r>
            <a:endParaRPr lang="en-US" sz="2400" dirty="0">
              <a:solidFill>
                <a:srgbClr val="FFFFFF"/>
              </a:solidFill>
              <a:latin typeface="+mj-lt"/>
              <a:ea typeface="SimSun" panose="02010600030101010101" pitchFamily="2" charset="-122"/>
            </a:endParaRPr>
          </a:p>
        </p:txBody>
      </p:sp>
    </p:spTree>
    <p:extLst>
      <p:ext uri="{BB962C8B-B14F-4D97-AF65-F5344CB8AC3E}">
        <p14:creationId xmlns:p14="http://schemas.microsoft.com/office/powerpoint/2010/main" val="354333901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646331"/>
          </a:xfrm>
          <a:prstGeom prst="rect">
            <a:avLst/>
          </a:prstGeom>
        </p:spPr>
        <p:txBody>
          <a:bodyPr wrap="square">
            <a:spAutoFit/>
          </a:bodyPr>
          <a:lstStyle/>
          <a:p>
            <a:pPr algn="ctr"/>
            <a:r>
              <a:rPr lang="en-US" sz="3600" b="1" dirty="0" smtClean="0">
                <a:solidFill>
                  <a:srgbClr val="000000"/>
                </a:solidFill>
                <a:latin typeface="+mn-lt"/>
                <a:cs typeface="Arial" panose="020B0604020202020204" pitchFamily="34" charset="0"/>
              </a:rPr>
              <a:t>Mold</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11</a:t>
            </a:fld>
            <a:endParaRPr lang="en-US" dirty="0" smtClean="0">
              <a:latin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2100" y="2190750"/>
            <a:ext cx="60960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96894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3970318"/>
          </a:xfrm>
          <a:prstGeom prst="rect">
            <a:avLst/>
          </a:prstGeom>
        </p:spPr>
        <p:txBody>
          <a:bodyPr wrap="square">
            <a:spAutoFit/>
          </a:bodyPr>
          <a:lstStyle/>
          <a:p>
            <a:pPr algn="ctr"/>
            <a:r>
              <a:rPr lang="en-US" sz="3600" b="1" dirty="0" smtClean="0">
                <a:solidFill>
                  <a:srgbClr val="000000"/>
                </a:solidFill>
                <a:latin typeface="+mn-lt"/>
                <a:cs typeface="Arial" panose="020B0604020202020204" pitchFamily="34" charset="0"/>
              </a:rPr>
              <a:t>Mold</a:t>
            </a:r>
          </a:p>
          <a:p>
            <a:pPr algn="ctr"/>
            <a:endParaRPr lang="en-US" sz="3600" b="1" dirty="0">
              <a:solidFill>
                <a:srgbClr val="000000"/>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Yes</a:t>
            </a:r>
            <a:r>
              <a:rPr lang="en-US" sz="2000" dirty="0" smtClean="0">
                <a:solidFill>
                  <a:srgbClr val="FF0000"/>
                </a:solidFill>
                <a:latin typeface="+mn-lt"/>
                <a:cs typeface="Arial" panose="020B0604020202020204" pitchFamily="34" charset="0"/>
              </a:rPr>
              <a:t> … </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t>
            </a:r>
            <a:r>
              <a:rPr lang="en-US" i="1" dirty="0" smtClean="0">
                <a:solidFill>
                  <a:srgbClr val="000000"/>
                </a:solidFill>
                <a:latin typeface="+mn-lt"/>
                <a:cs typeface="Arial" panose="020B0604020202020204" pitchFamily="34" charset="0"/>
              </a:rPr>
              <a:t>Public/Educational Entity Pollution Liability Insurance Policy </a:t>
            </a:r>
            <a:r>
              <a:rPr lang="en-US" dirty="0" smtClean="0">
                <a:solidFill>
                  <a:srgbClr val="000000"/>
                </a:solidFill>
                <a:latin typeface="+mn-lt"/>
                <a:cs typeface="Arial" panose="020B0604020202020204" pitchFamily="34" charset="0"/>
              </a:rPr>
              <a:t>provides coverage for claims, remediation costs and legal defense expense arising out of fungi or legionella </a:t>
            </a:r>
            <a:r>
              <a:rPr lang="en-US" dirty="0" err="1" smtClean="0">
                <a:solidFill>
                  <a:srgbClr val="000000"/>
                </a:solidFill>
                <a:latin typeface="+mn-lt"/>
                <a:cs typeface="Arial" panose="020B0604020202020204" pitchFamily="34" charset="0"/>
              </a:rPr>
              <a:t>pneumophila</a:t>
            </a:r>
            <a:r>
              <a:rPr lang="en-US" dirty="0" smtClean="0">
                <a:solidFill>
                  <a:srgbClr val="000000"/>
                </a:solidFill>
                <a:latin typeface="+mn-lt"/>
                <a:cs typeface="Arial" panose="020B0604020202020204" pitchFamily="34" charset="0"/>
              </a:rPr>
              <a:t>.  ($2,500,000 limit / $50,000 deductible)</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t>
            </a:r>
            <a:r>
              <a:rPr lang="en-US" i="1" dirty="0" smtClean="0">
                <a:solidFill>
                  <a:srgbClr val="000000"/>
                </a:solidFill>
                <a:latin typeface="+mn-lt"/>
                <a:cs typeface="Arial" panose="020B0604020202020204" pitchFamily="34" charset="0"/>
              </a:rPr>
              <a:t>AORMA Liability Program</a:t>
            </a:r>
            <a:r>
              <a:rPr lang="en-US" dirty="0" smtClean="0">
                <a:solidFill>
                  <a:srgbClr val="000000"/>
                </a:solidFill>
                <a:latin typeface="+mn-lt"/>
                <a:cs typeface="Arial" panose="020B0604020202020204" pitchFamily="34" charset="0"/>
              </a:rPr>
              <a:t> provides coverage for injuries to third-parties caused by mold.  ($600,000 limit / $0 deductible)</a:t>
            </a:r>
          </a:p>
          <a:p>
            <a:endParaRPr lang="en-US" dirty="0">
              <a:solidFill>
                <a:srgbClr val="000000"/>
              </a:solidFill>
              <a:latin typeface="+mn-lt"/>
              <a:cs typeface="Arial" panose="020B0604020202020204" pitchFamily="34" charset="0"/>
            </a:endParaRPr>
          </a:p>
          <a:p>
            <a:endParaRPr lang="en-US"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12</a:t>
            </a:fld>
            <a:endParaRPr lang="en-US" dirty="0" smtClean="0">
              <a:latin typeface="Arial" pitchFamily="34" charset="0"/>
            </a:endParaRPr>
          </a:p>
        </p:txBody>
      </p:sp>
    </p:spTree>
    <p:extLst>
      <p:ext uri="{BB962C8B-B14F-4D97-AF65-F5344CB8AC3E}">
        <p14:creationId xmlns:p14="http://schemas.microsoft.com/office/powerpoint/2010/main" val="388195505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646331"/>
          </a:xfrm>
          <a:prstGeom prst="rect">
            <a:avLst/>
          </a:prstGeom>
        </p:spPr>
        <p:txBody>
          <a:bodyPr wrap="square">
            <a:spAutoFit/>
          </a:bodyPr>
          <a:lstStyle/>
          <a:p>
            <a:pPr algn="ctr"/>
            <a:r>
              <a:rPr lang="en-US" sz="3600" b="1" dirty="0" smtClean="0">
                <a:solidFill>
                  <a:srgbClr val="000000"/>
                </a:solidFill>
                <a:latin typeface="+mn-lt"/>
                <a:cs typeface="Arial" panose="020B0604020202020204" pitchFamily="34" charset="0"/>
              </a:rPr>
              <a:t>Pollution</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13</a:t>
            </a:fld>
            <a:endParaRPr lang="en-US" dirty="0" smtClean="0">
              <a:latin typeface="Arial" pitchFamily="34" charset="0"/>
            </a:endParaRPr>
          </a:p>
        </p:txBody>
      </p:sp>
      <p:sp>
        <p:nvSpPr>
          <p:cNvPr id="2" name="AutoShape 2" descr="data:image/jpeg;base64,/9j/4AAQSkZJRgABAQAAAQABAAD/2wCEAAkGBxMTEhUUExQVFhUXGBobGBgYFxsdGRoXGBgaHBkYHB4cHSggGh0lHBkXITEkJikrLi4uGh8zODMsNygtLisBCgoKDg0OGhAQGywmHyQsLCwsLCwsLCwsLCwsLCwsLCwsLCwsLCwsLCwsLCwsLCwsLCwsLCwsLCwsLCwsLCwsLP/AABEIAOcA2gMBIgACEQEDEQH/xAAbAAACAwEBAQAAAAAAAAAAAAAEBQIDBgEAB//EAEQQAAECAwUFBgQEBQIDCQAAAAECEQADIQQSMUFRBWFxgZEGEyKhsfAywdHhQlJi8RQzcpKiByNDY7IVFlNUc4KTwtL/xAAZAQADAQEBAAAAAAAAAAAAAAABAgMABAX/xAAnEQACAgICAQQCAgMAAAAAAAAAAQIRAyESMUEEIjJRE2FC8BSBsf/aAAwDAQACEQMRAD8AIK61JPMt5UiC5idx97zAiZdcz1id1neOeyFthAnpTQJT0+0RNtb39oquvhWFu1beJV1ITeWoslO/Cu54KTk6NsZr2kRnCexbOnqtC5yJU0i84KJSiFOCFVApjAsuba3fuupT1xj6n2Etq/4OUlawhaSsFJqfjUxNC9Kx0Y8a3sFtGRtVmtKEd4qTMSl2dQapwoS8LR3810pQ4IOJoRgakgHrH0Ht7JXNst1CwpV9JAqMHBy0Jj51ZNmz0JDTg7MzFhud8nOUB4oRewVaAtn2VVjmkTpMwyloum615nBBSfhJBGucU2i1qvKCKJfw3qKuvR2o7YtGhs1ucGTMUFHQu7jMe8DFqrMnJPl94OZpNFsWaUDMDaKhikbvFmz6cIrsZu1KO8UVOQQSngcC3ONaiyp/IOkWiWNBEeZWXqZSQgG0LSf5cuXL/oQlPyc8zEFy7VMLrnKrvJ+bCNImSBhHVSg3vOD+RkbZmkbBBLrUTrpDKy7JlpwTDIS67uEdAbAfWFcpMGyCJSRgAIldpQxZXSJsfy+cDYasHTIGv7xJCN8Xd3q3WOJlDWNRuJy6GxrFaxvPQRaEp3xIAZD1jUHiDh945RaiQ4+oixKzgGjhSYNG4oj3ftogptR84uFc35/KOqUkb9wEENAhSch1Ec/hTqYJXOAwER7/AHeUYVxQGniIiEjGh4xO8BTDOJCandCAoghBMZ+aCdopCvwin9hPqTGl70ceFIzHaYmXPlWhILUB4prlqCRyiuJbo1I1AlKOXpDrs6CCRvhHZbRfSlYa6rCvvhDLZ9sTKvLmKCUgY/LeeEU9OqmLNa0araAeXGLXZxWmB1hdtv8A1BUo93ZkY0BIdR4JH3hEuw7RnVU6X/MpvIYdIrminVs2NMe3B/EUFS3HAUhu1M+vlGC2hsi1WcJWqYlzoouOLgNF+yO1MwKCJ5vJdneo3uMREpxUkq8FEmuzZEauI4xOHTOKxeP5usXi+as7YtVvnEA2cEs4FxHlSwMX6R6VMfQk8cTE07y/MxtB0VMBUDdk7RwTCwcDrFimFKdfoIgZ6dQ3M+sazHpqy2XCPV/c5xz+KofoPlXlwjwnOKgPm/pGsGjhQHqQ+jvHBLTlrT37wjt7+npE03cimNZqRBaatjhHWLFqc8PKLLgJDkBjx5R4AZVHKMGilXE8j7yiIlnJSj7+kGDEMPTLlHC2VNSfP5xgUgQry8XrHgh/zDjhBRXyp9K47jHCQdDuaMagRKCcw3COEfqP9v3glSs2HvSPBe9PQfWCakCpu4+giaQmnh6hucSXLpr73RNCAQ1ANMoQxxKRjnFdusiJyFIX8Kg3BqgjeDFqg2vyiRJyCeLv7zgpmMbsy1zLHNMiaHQXIORH5k7tRl69SJu0J/dy/CgVJ/ChOp1UdM9wdrO19sKlJkpqQzsMVKwHmOsE7LmL2ZfUuX3yV3WIXcCVMXBBSSTvFGGUdkHFU5dsSm+jbbH2DJsstQlpq3iWarVxOm4UiqykKVXM6nJ/tGXtX+pSiCEWWUn+paj6XYv2PtczJctazLQZiykJDgVUUgByok+VecbLJSqhoRcezRbe2RLnLQguyiHOWIpvOMNNnbBsaSpIk3iCHPho4BbxF4ztttsxIcoUSnxOBSlY9Ze0i6m4sOQDROOAd8KCIwUW3ZWblSNwuySLpKpYN0EkEJqAl8Q8DTLdZ1yEqVcF9KFCWj4iogFKcqDE4UBcsIzdl2lOmFaC5UoFiEXQBUVLkEs2YwhJt+ySrLJ8S1FTNRRD7iNIskktE+/Ow3s0i0TJ81FpKe7mKJkrTd/CVYAZFLFjgwwMMdq7KXJN5QdBwWkU3A6c4yPZ3tD3M9C5qVKlhBAKKlJOK2GIug0xxj6F2b7TItSV3WKU0xBCkuWpiKAO4GIhZQUzO0ZsDLIa7usSVJzyJoWz6w+2ts6WEmZLN3VGVTik4iuXRoTJW+fXGOaUXF0zdlM6WA7kBtQMTzjsyWHOu+A0bRUVmiu6SfiSh7zuK0cAFzTGlcRB6dqySCRLmK9c9C3TWKLE2BlKZdMB6/vExJcfLTlBH8WCboklJAfxOa8RgcaHdXSsXlUYD7UywhJQ4mRSLPiHrlr5GOJSWooUxb3SLrurcd/v5RzAsz8CK5cYUNIoCi4pTCpy1pHlvhUfLmYvJ3dOMdKQAzuW5vGNQMVF9T5+6Rwg1r9t++CFMKvXe+LeUUhyfQZDCMYgmWKs2pbE+6dI7/DjT/FMWkA09PZigD9X/TG0ZluGVPeEcdsvKOJmb2HDLT0iZWDrTXKAYipYfDnEwXbGmkeBTuOdPWPGvHlAoFGO2WjvrcVU8JUqu4sOhI6RpNsSUzUqklJUpQcXWdLGhJUQMXGOukIeyfhtKwS3gUH4KST6Qz2ttRNmM1TOpdy4+iQXJ3OTxjpmm56MurMLtPZipTEqvIUHBwOTggvdIds+cTsomqtAlywpQvCiEkFKaORjdYZk8awfapIWmSZt66t1qCBU3iabvw+cazZ1tQhDpRm6gwvMPhKg7kUFa4QW3HQ6i2rB7RtxACrPMTPQAm73i3F7wuynUnHU6w//ANO7Sg2SZNJLX1XgVuEoQKFlFhQlznyEYrae1Jk8zBLlpKEkfEoBqFL1NXc5wrs9oVLQQBdUuirqj4hS6kh2Na4Rsfysafxo1W1+1LTlLklV3BAdQICRiUuUqBqS4z3R61zDOR380OlSUFKABWYVrSEjEkYaY5tGeNhtEshckhd+WUzAUgNeopIJOmdIbWfaKbPJvTE+NB8CTmtmB4AZw/NN6FUXFXQdsyRLlTUIN1MxSSq6D8LAACpcmphjaNkS5qr924sf8RBKFDKigxOWLxgbBtO9MUpaCtayXLkEgkHwNVwQlscOMaiV2lly0gXlqL4qRVIAoVEEBRelGwNRhEpxt2jUPZaZ3d3FzVTB+sAndUAA8xELVLUEsh3UQHGCXxUeAcje0ds+0pMwXkzQRXHwgA5UcBqB1NhFsu2IJIc9KH+ksxYEROSlewFdsR3clYSWuoID7t2esIdn7TVLAuEAs1Xw0YeUaG3JvpUkDEMNBSmG+MhY7BOUSRKmADFSgEppj4lEJ84fFLs1GpsNrUsFSyH4MOnF/OCHbMPu5th7pA+zLgSxmIJzui+3MC7/AJRbOtklA/mgZMoAU/8AapXSkCcJN2kLdHVLYMQW098ukcSvIZihq+/yfjAyNqSFEgTUefKvGL1KpxzGGdXiUlKPaNZYpbYDo7V9IrSp8RyffA6JovMFhxUpcPU0fc4aLjMWCcK7j71gXXZrOqUo1A86gxLxA18vvjFKbxxId6sDjuiwKLA9WfJs4yZialJwIpuLRSbOg1ILnjFndh3445Pk/wBIICU/lT/cIYOwNJrh934R0pBNFNUAjHH9oncfL5BsmiQSlLEscnA9POBRqJpQHZy1G3/d9I6ZbCvl+2+Kytg4HBxFkueUhyMaHyoNPfAhtItix82Y7ayDZrUJiRRRvJ0P5k+fmIVW0m0T64GtNMgI1HaFIWkg1fD9JGmkZG+uWfD4hkRj0jqxS5w/YcuNY5r6NGbPekou0VJ8Kh+g1SrlHpYchSip04G8QQOIhFJ2xOQq8mWu9/Sag5EYERVLXPnquumW/wCc3RyAECWPlW9jRyqNqtDPbO2EiifETm1XfAMz8wTF/ZvZnjC5rpXkC4ug551OG7nHNmbH7k31Jvr/ADFiBvSA454wbarSXBArzrCTk17UtDwxp+9tX9eDXWVVjQAPCteJUS4c41OGUZm3ykTp99ctJSlwkXiyg9PCAMMcauXowSKEqIdCS2YYuD8xvEWybOs40H6iB6tE6n0h0sb22QtWypBHimlSgXDAi7uYEDBhQsN8E2WzFLf7hVm8xQU3B3bDUxdZrJLJbvAo5hIJ6nAcYhb9o2aWKrKzkkKAFMnq4/peMozC5YV+wmyT1KVdQLytwZ+hEET1yZar85Se8FPCp1BsiokgNoHO6MXb+08wgpQ0tGiKPxUfErnCeWZk0skLmHmR9BF4wpXJnPLJbqCNzb+2IBPdsMnSLyv71Z8GjOWvb6lFzU6rJWRwBoOkW7P7Iz5nxqCBoKnrgI1Wyex9nlsVIvnVVa8MIWXqccPirDH0k5fLRiEW6fOLIEyZuSCR0FIZWXs3bV/hRL4qD+TxvZZZwEkAHBLAesEyUAAthvqcMIn/AJU5fosvRwXZhrL2TtIWCuahIBBcOT6fOG8yymSiarvElKQpSUi8GZNcUtiNYbWia9WcnDTjujM7ZtpIUlJBDG8W8ukNy5K5MWWCK0kWS1ITaJbrH8pT1wVellubq8+ENROSosFBQzapZycMTlllGMsyDfSA7kHnUfSHMmzLCgS4f09vE5yRl6ZNdjoBOWD1Jf6UeL0hIatBkNOMAybbeJTdG7ez9Tn1i6dKYUcsc9aZaU9ICd7Ryzg4OmX97QhObYhzxrxiq9+odIqROKBpR60YA586tFffbh/Yf/1DWIWrmKxyo/t2xiCZZVqGFGIOEVKKiMRQZDHrWO2aWqYQkByaVFHLe90AxdLlEHAqFC756ccMIrtltOmGGdY1dvsaJYRLGCKPqRVRPNvOMltFQchJpSJS+VHp+nS4C61LvfFGctyClT/h9I0akwvtsoF9Itjm4vQc2NTVMXWa1jMuIImoSsZQBaNn18JbhAipUwRb2PfRzJ5I6exoELT8K1AcY6LXNH41dYUETYnLsk5RYCDyS/kLTf8AEZqti85iv7oFnWtIxJJ/qJHQwbs7Yc1KrykS5n6VhRHRKg54vBtl7L3lEqlpS1SkXy3C8s+cI88F5sZYMj8JGdXtFahdTeI/KHboKRfYtiz5hwCAdcY3lk2GgUSlgMSRnryiK5YSVlqXvD0GuMSfqW9R0Xj6SK+Tszlj7Ny01W6zvw6RqdmSAEsEBIegEVy1XiAA+GIhvZQzOHiE5N9nTGMY9IYWaXdTUMWx8+dC0RnT0nJm0iifOKRT3jAKrReI3Y/McftCpAryEGeSsISgNmQcGHCJl2UVUQN3vd5RKzTWSWaug5+UAbTn/hvKKcTxyHqecUjt0K2A222FRYUJpTIDKAto2EpTgwVnuz5wz2DYe8UVqw9/SGHaaWopQAni2AALthicOUNPavwiayJS4/Yu7NbLeYgqSGTU7jiAeVW3iNJtKxIu0AKgNNVNjGN7FyZq56iFFIuup3BLhSktq5S76cY+gSZgmXmDAOGbmTzfygrHapkMuRqViKy7Hvy1BrpcEFubbxU9YWzFBJ/FmNS7kVpi4MbOTKusBwjObckFM1QDeLxDIDXLM3tYeMKRCc+TF8uS9LxDB2fpQZYaRBt56/aLUAuc8nLgY7my9N8TdWj770EQoBKSxHA6jPD4c4bdn5IVNvnCWkqqKOKJ9QeUZ+ctQzfEF8eJh/sBREqYolypaEnWniP7Rk9gW2d27agGyLYbzj5xm57F/WHW2JhUtiAWJ5NCaZJrHLyVnrY41EEUloEmy9YOtDYYQEUknGKxYWiiZJ5PHpNjc/OLnA3tF8hT8N0Ft0BRTZSiw1wh3svZwOVf2idjlCp3ebQ9sEkXVElqEZOMwd+Ijnnkb0O6igadZQkOMcPXXAQAZuRoc/T3xhntJIbGuLCoD48c4z0+eHpX7QsVYU9DBFsuggk1OXnAi5gUftjWnzgVU56x2RNAOsUUaGGslnocA78d3GGdnmppXLzhJKmDHKC7Msa000hWgNBm07CZjXVEKxdNKacfSBv4ReEsaD6njnF5nAGn01Hv7QwsDhlBmcOHDscfnGTfRN6RUmyFIvH4QHZ33t6c4UbUsqx3SHN+ayiNEnDyjU2wqUZaEpKnU6gCKoQfFniTGf2So2m1zZxwCyBw0HICOiEDnlk1Y/sNjEuW2dMN3vpCzas+8JiU1xS+CUkAlnzy6w4ty6pRmp8Go4IB96Qv2vLSEULNWuoGPGuO+KZlUaXg5cTuVvyU7Nst6YFLSkMhKQABgh7vqTD+TLADDDKFGx5JvKpTWrkkVr0htNIfkfpDYerYMz91I7LLkwj7V2b+Wp2ooPlkQPXpDqxpxMJu1NqQbqAoXkqBUNLwVdd/6TFH8LZJ/KhAqWxpeJajFmw8viHSIiU34VecQWVKa7UvV6hhUh6a5jOIGzr/AF/2/eIBSJpmqZTgM3oKYZfWNJ2fQDLSyQGWojF6Sw5GtS26M0m8AL4ro5eu5t8abYMxKJLlV0Ba8chcTjlvgwQUCL2f8WIKjhoww8hAc6xHjq3ukO1y03r6VOANXxzFeEB7QtKQWApUEv73xy5YJKz0MWRt0ZfaEljSoaFp9IabTLqMBqNI0JaOloEuvug2yIDe+UB2lD40i2RNZgcXoB74Q8noC0xvJmfCkZ4H3o0aeylBkqZ3au72IyVkYnX2/wAh1h/s6yi5eCiq8rDfhSOd9gmtE9ooLKOZGnvJozKk3TUbo2FokFEsOzMOucIrVZzg3v5/eNF8XTDFpoRKO6Oyl6RbabKQmmJPL3SK5NkU4JJLn20XtNBphyARhg3nn5wVJQX3jpFEgUffBqagDBz5fSJtjF1nlFVdTQcMoaCUy0pOYOGnLPCA5KN7fKuNaexBspbzHSAyRi+GUBEZsYbXtAlyJ8wUISJaKHMM+GrnlC3slYzLkgkCvixzqK6UbrFO15xVJkIJrMW6tzl+dIOtyqJlJFDi2IAZm5Ah47oOlf8AbOCa1x+/+ILTV1O9Mc6O54PC/bCXAALDMvlmBxrBpUUowKizUb5kQvsaCpV5bAD4Q+ArU78PvGydcRMeny+hls9BAy3egPSJTFG8B7ziSFEmgcMflThj94kU1ikI6onKW7LkH3yeMx2kU89AKfBde9mVA/DwYjzjSXsIRdpVMUHi3P1g5OgR7EHdoJoVJuly+BNGB3NFCiglzN8hBc5N4Emj0pv1rVgM4EFnIo0umtwHplEBmTCXTQ8Xd826PDrYc1nl3hi+h8SVAcvCcnpGaF4PRkjBsa4Y58/KLNmpvTAtRUkpSeBS9UvlQnPKBHRo9motJcVYKo4cO2BwyrpCS0zy7Pz3CFqrHb5RX3c0LSKsoVINfxOdM4Em7ZmhxOkkHAlOApvpvxiGSNvR34pKPZfbV1ikKzj1omgsRV24xMKcZtw5iJ3SOvsrSlKnGb68fnFqJDAHLU+Xn6x5SWMD2qdhi+QxqN3zg3ZqoeJkgaAtTfl6xoJF5KQGOgpQPQfKMZZbWVhKgLxOROeLe/KNhYNrJQhPfBSSwfwEpcMX8BUwpnuhVHe2SyS1obdyFGW5qMRvu06VDQDbrEo3i3hc3SND9PlBtm2lKWaLQo0LBQc8oIXPSUKDhwWYZRZwTRyxyOLMPbJJCkpJdqv6x5KQQrcAObfvF20pgvqUNKbt3pC9VoFxSagvXQuOMQR6CegqSmnHKCLr3SGqMucDWOYlrxIp7r5wwQlBLjBbCgxpu1eCLKRK8pPiNQCl65H1jtiUSVn8LZYhz0bH7wxk2JXdgIcMAWxBcECpGuh9YYWeyXLgusSoDEAskE1pXA9TFY42c08qozilk2lEsj+ShsXfwhj0V5RoLjqUdA2NDQVbKvqYzlunvbVqqHAoQxwBq4xwpvIhxYwUoFSVYqJ1NTHRjlujmyrSZw2s3iCRg7M1Ri/F4jJKiKUFWOZamGQeu9oos6fGpRFSetPSClknAgM9WfOvpB72xKrSGcotQZndhElmvrA9nISNS3z8sYWbU2ooKVLAN6l1ILFepJH8tDvXEsW33hJJWyMo26Q1lWgKWUj8IDnJ3Ph4jOEPaOWJk1ABYpQebnN8vCcPODLHNWBVvhL5BLVpm2P2whJtC1hc0qZwGAc0U2Q5k9ISU7Q3CtlBkBwHrU4kPhho2PVsBEDL/wCYf8PrE+8xLAs1U4hnGZwG7zLx5M9QDVpoEnzziJgITncMxfEu2OufvGLbHNuKStgWzfwsXomuYMUWogLJqCSwf8QLsT+WsQkTQl8XVk2Bf0fCBexbNLZ8MxkeXk7MYotdkGWbu+edYE2VbeNKHlQHQtUcGi1Us3yUKYHEA0fXOvKsLOCaOmE3Yvt1hGJAfUH0IYwKiyqGBOGdfvBm0VKC2vJLigU4fc4+kVptRS16Wobx4h5V8o5WmjtjPQBMSuqVANupxxMHy0Cgb9ORd6PXgYmpJBfdplEEMa1FKHCogW2UtBlmsSQpFLqW8RFcFO2GUMbKrvpd5mrgfxBi5YDwglwAdICWpVx0qfBSXG9+P7x2zzQ7F2ZRIDMSoB3zzO6CmvJN29ohbDJlpQpaAUgqANxwGJPEZ/aLBtGWu8qQaMRipndhQtlFU83nSCKA+FqFxhuhTOtollQVLWCog4aBiXzfjlBW1SM1u2E2ieapIJDCtKM2jQv79yz+zBsiaFu4ujGuLtiYGWlJJbxMwNMbz04hgee+NHRUuspDfC9cferRpNnJJIUUuCaCr4pBPm3IQs2YaXfiSQD5kU6iHFntndhKQkkB3bFjUYmrVBArhBjtk8jpUjU2RCboUpgG5Bic+nSKtoglKVAKdF9TJLEtLUkJBehL5vwzgVwpCpSFgKcOlVWAKasasU4cYKtE26UpBD3VKxZwLoNWOZG+PQXR5j7MNYAF2hZU4JAKXIf4UthQ5dI1MxilV3QgHe33EYOShJmqBJugmubAC7ywjZ7MJCLpFWBfc+sRxvdF8y0mSlS6k+8o9MIDJB6+f1i2ei651f1gFEt1BRq1N1YrXhEbvYamcEitBQbyfmYHVKAUqYWBUR9AN5wHpHbjkF3W9NEg404HnFtoICanDPzPCC0AWW1ZevwjEfmbM7t2ecZ62WlRUreSWqBVxiN/mYd2kKW1WD1pjXB9Hi8dnKgpJ4ghT9eOET4NsbIlSRnpU1SQL9C4YDQ6fX1gZW0GJFw0/V9o083s3MU9264IxBFGqcKHDzgdXZef/wCEk7/DDcX9EhD/AA6lVXRyXNwYHJDYUerRcZhDXQWGoccBWo0DisQmzAJZSoXiFfC7BssMcTTTWOWq2EAILMBmBV6sCManyGVYSzFCrQAfxM9KaPyzPt4Ls9uAxpWpyfj0941TFMwUWUFFwaFnBahrVgwrU5AwNMWpZK2xP4W+HGtMIFBToY24JWkXmO98KMMY5Y5SkhioKTk+PWBNmSFXwlarqC7Z4AuzgszCnGGNq2eUSu+QpMyWBiKFjvGHkIWULLxnSLi8LrXIJUAaUfjp6mK5G1kEgOQRqR03wyE9CmDh8vecSeJorHMSkXgBUEVfeYrkIqbrVFHpn1apwpSCZChUZHJn4t5ROzyJYdJZlHB6XtwOBO7TdAWOxvy0LFTC5BZ8tGAeKreubdCrwKTRlFjh+8E27ZgSbyX1G5o6haSCCzkNhVtISuL2Uc01aEky1qSzpOVRn0gmyW6WtJAIvByNYjaCAPiAI1pTlAU2dIVVQemISd7HDhD8U10Hm0xlYb190qaoIcPWuXSHKJVoIJdK1JBcmhOBvYEPj1jMWFaEk92qhahJodQ9Y2eydqIJuzPCSzF6HgeDQUvdQJy9t0MLHtCWkqHdzELvJ7wAZqKiFOC600IJD5Bsoh2jtcuZZlTUrDAKZQIVeF1ygjQkBxT4YYmShTEgFmI4ggjzhb2qs4XZ1JKQwSSkhQDLAORan1NI61aRwNpszexJIWbzB1FL6BIpnXARuLFKTdSoOx1GRwpGQ7H/AAJqH8PH4T8wY2s9YQjoejfSBjW2xsrukBW6d4m0y4/vAd4k0LfXXo8V2i0XVGoLnDR8z9N0VKnEAZPFE7F40g6TNSCw5ne0V2v/AHAMxu1EB2dVHoDlwg+zABGre3hqsCdOwSbssTZZkqK0pUKqSzjDWmLDrAquyc9DCRb5iQPwqflUGB9qy7TMmk2W0JQpIAKGpeDmpYh2U2GsSRtrasr+ZIlzhqnE/wBpf/GGSoWTtlyDteTh3c8D+kn/AOvqY7/3r2iKGxKp+k/SOSe3yAWn2aZKJ03blXTDNPbew/nX/Yr6Qf8AYNmFXNWS4SSS4owbIucDQilMzrFQqUhQdmHh+K8w6lhq1ItTZHZCCVNjmVHUjpzaHNh2etDkqJfEOwI4gPQZDQCOaKswmVJKleIs+V7APi7OMNI0uztlyUoe862BBBASAPwh3yzL8BFUvZ0kkqArkCpVBCHalhtsolUqWlcsFwJamUBvrXhWKRjQaHsqUpNpQpM9CwlN4gpCClGGZahJ3b9CO0iJIss0BaVTS5TdKQpnBwDBTJPRowFn7SFKgCbqkqCiiagOFDiHD7mhlZNui+DVDgAsL6CGUGAJ8IZTAjDfB10bfgyUxROJcx5G05kuiVngS4jU7VEicZajLCDeacJYCfAQPEkHRQWXpQgHF4TW/ZlnAF1ZJdIN5LVPxNV/DQF8athA4X0Hkcsu32PiQHNTdLPxGcO7Nt6UsXXuPkqo5vXHQw97A7Bkqs8yVNlomNOUQVJv3TcCCAr8JCkajNjGd/1C7NIsndqkpWL5VeSSFAAANdOOL41LiM8ejc2Nl7QmsLoSsZMqvIx5c1MypCkq3sMcn+8fOZFvUk+FakHSHFm7STk/Eyx0MSliTKRyNGltNmFL91WRJx4xCXs5Jcpodwy9YAldo5SwAoFJgqzW9LgoUCONaxJ4pLotHMn2SmWcCh8W9mIfhjBdmkgAKQWOBBFPIj2IslWlK8Wf3WJgs+LFjTUY+UI4sdTTGljt09CfCgqGVxSSDh+FYDBsgYOnbUTMlqQpgpgQFpKbyc6KYP8AFgqFlgtVWwaGffBQYtUEdYtCTqiE0uQl7JTUJmkJe6CQHofCpTf4rHMGNXalskscs+nTGMVZAZNqdgEKwbAKLBWVKjDhGmBN0kPVjXMt7HKGsKjZVZQ8w8L3PXzidsXnErNLZSlUqA3m8BbSmMCcgHPKKR0hMjTkeQpyMnYCDLfa0yLOtZrdBYDNRoB1aFewLTS9MIvElRBxABASAMgwPXfFW1NuSZk0ySpN1BYvgpWmGWHWH6J9iXY3bFcskKlILkksbpqXJq7l+saixdtJKqTApG8pcf4vF9h2TZ1pBuoKdzEVybDrHrR2RsiibqFoOqCUgcgbvlGTYKHNkttnnBkrlL3BQPUGsdOxbN/5eX/8Y+kZGf2FV/w5z7loCvMEHygQ9kto5KlN/wCpMHypDWAMGxQhZWmYsHhTlm0A7R7QWiSWmSlql/nSLwYZlqp5mDNm7elzRQgagnDyfrBs1SMQpjCLXQ1Aeze0EiaHSoA7q03hqdIaCcMUh6ZM3SrRm9obMkTCe8kpCspkvwrfV0s54gwuFktEr+VOCxkmb8X96ftBsFM1W0BKnMJktC6YLSD0eg6xnrZ2TkVMozJStxvJ5pU/kYH/AO3lpIE9Bl6kh0ngtLjfWHVlt8qYHQsK1ZT/AHhXYdGTtGzLSgubs5O5TKbeFU6GBVWwA3ZgKHLlM0FJJFHBOMfQQHwL8R6GIz5KSllJSpOYUAR5wLGr6M1s3bEyQXkqVKCmcACYg7wlfHF4cT+05tBSi0yJUxAL+HEuGdIUoXVPm7gE0rAFq7PyMZSlSVGouHw80F0t0iI2WoIq01QzAAJ4adYbmxeIBtHYchalCUfhei/CujkAIUylFhiGDg6iAZ3ZyYpxKIWylDw4+EtVJql3BD4vDOzbaTJJQpIReDFE5FCNxPWhGUUW6zmYszA1WwzAbMY4DOG0xdgmwNhGZMVLnugXbwV8LMpILgiuPLfhDXafYWdKvKQoKCQVEfCq6MxrrVhQ89BsnaMlCilIUCsgFypnu3QUkkkOKEuCWEaWzqBlzElpgKSDdN4lJozEgkmpao03soJgcmj4vIti8luN9YMs+2Fpd39Yp2psZEta0haklBbxpKFGrYOoDWpEUfwsxB8T0pUZ6PEnAdSNTY7f3iLyVeIGrpNOY+mcHjaCgNQKkggtvpk+rRl9k2mam8JYbM0owGPAYnhDOVtBQSoTZLkUvpGBIo53xP8AEU/IF7RtF4A4sfI4+gMavZNqSuSk5n6tHzKRtGYiigFDfjB+xdv90urhL03GGjDibnej6QEliTjpjrAZkXwoYOG6wuR2ikqD94ASS9cvZgaftSZMBTIp/wAwh23AGnOHFYn2xtD/AHViWPw3XfA/asW7M7MImSwpa1ImFz4WKehDnkYqRsG1B1BKZmfxMo9W9YZSdqd0Gmy5sreUul+NAfODdiUDjs5aUfyJ8tXBRQo8sPOK5u09pWf+YmYwzUm8n+5NPONNYdoSltdKDzIPQ1hvKtTDMenlGpGMjs7t9MfxpB4EehY+cPU9tEsPAf7VRLaZswHfKlSlKSW/lpKySGCQaFy++CZHZ2xlKSuWhKyBeF3BTVHIvBp+AX9nxa8oEFDpbA5w92Tt2agMsXhqKHjoekWos0sgZcQ26JzNnxGylDiybSRNDjmGYjiPpHVWXNJLbqxnV2YpLhwdcI7Jtq5ZoTyPywMEI9KVh28QzELpuxpKzeSnul6oN09MPKJ2fbAPxB+FD0zhgieleBB3GiumfKCB0AyF2uVVJTOSMQfBMb0POGdh2r3qTeRMlEUdSWD7jUc45KQxcEjcYsAI1A3QbBR5SknAsc3FN3CLhZjoDweFlo2PKe/LXMlL1SXSaNVCqNuDRBE21ysUCan80o3Vc0KNeRjUjWxnPs4UGUApOiqjzELJnZ2VjKK5Cs7h8J4pLjo0FWLtBLWbpIvZoULi+hAhonu1bt1R+0GmgWmZmZs+1yxTu541B7tfQ+E9YFRtJUtQvX5Mx6Ai6+4EBiMmjXTbPdIbPI5xQpJzAI8ukC2agKTtteC0goFQhgReDXWKqpANXCncBqQTZZMm2ElbSZuB8IVeGPhcAlVBU3jlnAdu2bf+G8g5FKh7ML5tjtMsYpmDT4VeXhh1NiuJsbL2RlpmpmSlqRdcGgZT7sgxYhobWbZ6UmZeQh1thQLISKlOAPN6R86s+35slnVMlaBXw8sUw5svae9dVNSJlxd5KgWKThlRVHFWhuSFpiLaGxLRK8SpKrtas/AG7m3CE0uyzZqmSgXUuScEpGajT74AR9UV2ys9x2mFQBKUtiWZryXGuOvCM7NtRtiyosh/wCjtgScy2cCVIZWzE2a0IBrrmG/aNfsrbEugIYbqiClbAJDLlJWN4c8jA0zsbLNZa1yVaO4+vnE9Me2jV2O3SFgXVJfoYNTLGAPI4R87n7AtsrAJnJ/TQ9C3k8Uo29NkkCYJso5BYLdFfSDQLN5bOzkmY5VLTreR4TzKWfnAtn2PNlv3FomBvwqAWBuybmDC3ZvawqNLp4Fj0MHI2rNnnuUUCh/uLusUoHM1LsOfJkKwmyWdSymdOKSQ5lhPw1/4p36aYwV3sU7TtSZMok0SkAADQBkpHkIyk602m8bswAOWDJoHoI0pcRasBUGDKLOHuAE1qXJUWp60GppQpQJubscKiPR6IB6LzagaLS28cAfnA1psJWHSQBlHo9GRSLbWxb/DqcvlBNgmKCVZszBVaF+mEej0MNQZ/wBuEEBeGVAQ3JjDaRtAEO1DgRh51j0eggC8at9YksN8OGhy8hHo9BMVLsCJ1JiUqG8P+x4RWjYBSHkzlI/Qvxofmbw5Kj0egoVl0+dMkIvTCCBiU4b/AAnLnFll2siYApgpOrfWPR6GWxQlElCwbhO8VH2iiZZzkc8Y9HoDQyZ4S8lBJ5ecLJuwpUxToBlnVHh8hSPR6FDQMvYE8HwrTM3HwnkRjzgdNsmWdd1QKFaEhQ6pMej0MKPLH2lA+NBG9J+VIf2PaaJg8LKG8HHpHY9BQA5AGjekXKsYWllBKgclBwetI9HoxhKLBZJE0XJKRMWtMtg7C8Q5H4RStOEMkykJJuJAHmWjkehkBmP29au/mXAopCFM/wCoAgnkxA5nMR3+FOfkQ3/THo9EX2FH/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865404"/>
            <a:ext cx="4343400" cy="460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609430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4216539"/>
          </a:xfrm>
          <a:prstGeom prst="rect">
            <a:avLst/>
          </a:prstGeom>
        </p:spPr>
        <p:txBody>
          <a:bodyPr wrap="square">
            <a:spAutoFit/>
          </a:bodyPr>
          <a:lstStyle/>
          <a:p>
            <a:pPr algn="ctr"/>
            <a:r>
              <a:rPr lang="en-US" sz="3600" b="1" dirty="0" smtClean="0">
                <a:solidFill>
                  <a:srgbClr val="000000"/>
                </a:solidFill>
                <a:latin typeface="+mn-lt"/>
                <a:cs typeface="Arial" panose="020B0604020202020204" pitchFamily="34" charset="0"/>
              </a:rPr>
              <a:t>Pollution</a:t>
            </a:r>
          </a:p>
          <a:p>
            <a:pPr algn="ctr"/>
            <a:endParaRPr lang="en-US" sz="1600" b="1" dirty="0">
              <a:solidFill>
                <a:srgbClr val="000000"/>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Yes … </a:t>
            </a:r>
          </a:p>
          <a:p>
            <a:pPr algn="ctr"/>
            <a:endParaRPr lang="en-US" b="1"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t>
            </a:r>
            <a:r>
              <a:rPr lang="en-US" i="1" dirty="0" smtClean="0">
                <a:solidFill>
                  <a:srgbClr val="000000"/>
                </a:solidFill>
                <a:latin typeface="+mn-lt"/>
                <a:cs typeface="Arial" panose="020B0604020202020204" pitchFamily="34" charset="0"/>
              </a:rPr>
              <a:t>AORMA Liability Program </a:t>
            </a:r>
            <a:r>
              <a:rPr lang="en-US" dirty="0" smtClean="0">
                <a:solidFill>
                  <a:srgbClr val="000000"/>
                </a:solidFill>
                <a:latin typeface="+mn-lt"/>
                <a:cs typeface="Arial" panose="020B0604020202020204" pitchFamily="34" charset="0"/>
              </a:rPr>
              <a:t>provides </a:t>
            </a:r>
            <a:r>
              <a:rPr lang="en-US" dirty="0">
                <a:solidFill>
                  <a:srgbClr val="000000"/>
                </a:solidFill>
                <a:latin typeface="+mn-lt"/>
                <a:cs typeface="Arial" panose="020B0604020202020204" pitchFamily="34" charset="0"/>
              </a:rPr>
              <a:t>l</a:t>
            </a:r>
            <a:r>
              <a:rPr lang="en-US" dirty="0" smtClean="0">
                <a:solidFill>
                  <a:srgbClr val="000000"/>
                </a:solidFill>
                <a:latin typeface="+mn-lt"/>
                <a:cs typeface="Arial" panose="020B0604020202020204" pitchFamily="34" charset="0"/>
              </a:rPr>
              <a:t>imited third-party liability coverage for damages caused by a sudden and accidental release of pollutants if discovered within seven days.  (No sublimit)</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t>
            </a:r>
            <a:r>
              <a:rPr lang="en-US" i="1" dirty="0" smtClean="0">
                <a:solidFill>
                  <a:srgbClr val="000000"/>
                </a:solidFill>
                <a:latin typeface="+mn-lt"/>
                <a:cs typeface="Arial" panose="020B0604020202020204" pitchFamily="34" charset="0"/>
              </a:rPr>
              <a:t>Public/Educational Entity Pollution Liability Insurance Policy </a:t>
            </a:r>
            <a:r>
              <a:rPr lang="en-US" dirty="0" smtClean="0">
                <a:solidFill>
                  <a:srgbClr val="000000"/>
                </a:solidFill>
                <a:latin typeface="+mn-lt"/>
                <a:cs typeface="Arial" panose="020B0604020202020204" pitchFamily="34" charset="0"/>
              </a:rPr>
              <a:t>provides coverage to the CSU and its auxiliary organizations for claims, remediation costs and legal defense expenses with respect to pollution conditions at a location scheduled on the member’s property schedule or arising from the member’s operations.  ($5,000,000 limit / $50,000 deductible)</a:t>
            </a:r>
          </a:p>
          <a:p>
            <a:pPr algn="ctr"/>
            <a:endParaRPr lang="en-US" b="1" dirty="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14</a:t>
            </a:fld>
            <a:endParaRPr lang="en-US" dirty="0" smtClean="0">
              <a:latin typeface="Arial" pitchFamily="34" charset="0"/>
            </a:endParaRPr>
          </a:p>
        </p:txBody>
      </p:sp>
      <p:sp>
        <p:nvSpPr>
          <p:cNvPr id="2" name="AutoShape 2" descr="data:image/jpeg;base64,/9j/4AAQSkZJRgABAQAAAQABAAD/2wCEAAkGBxMTEhUUExQVFhUXGBobGBgYFxsdGRoXGBgaHBkYHB4cHSggGh0lHBkXITEkJikrLi4uGh8zODMsNygtLisBCgoKDg0OGhAQGywmHyQsLCwsLCwsLCwsLCwsLCwsLCwsLCwsLCwsLCwsLCwsLCwsLCwsLCwsLCwsLCwsLCwsLP/AABEIAOcA2gMBIgACEQEDEQH/xAAbAAACAwEBAQAAAAAAAAAAAAAEBQIDBgEAB//EAEQQAAECAwUFBgQEBQIDCQAAAAECEQADIQQSMUFRBWFxgZEGEyKhsfAywdHhQlJi8RQzcpKiByNDY7IVFlNUc4KTwtL/xAAZAQADAQEBAAAAAAAAAAAAAAABAgMABAX/xAAnEQACAgICAQQCAgMAAAAAAAAAAQIRAyESMUEEIjJRE2FC8BSBsf/aAAwDAQACEQMRAD8AIK61JPMt5UiC5idx97zAiZdcz1id1neOeyFthAnpTQJT0+0RNtb39oquvhWFu1beJV1ITeWoslO/Cu54KTk6NsZr2kRnCexbOnqtC5yJU0i84KJSiFOCFVApjAsuba3fuupT1xj6n2Etq/4OUlawhaSsFJqfjUxNC9Kx0Y8a3sFtGRtVmtKEd4qTMSl2dQapwoS8LR3810pQ4IOJoRgakgHrH0Ht7JXNst1CwpV9JAqMHBy0Jj51ZNmz0JDTg7MzFhud8nOUB4oRewVaAtn2VVjmkTpMwyloum615nBBSfhJBGucU2i1qvKCKJfw3qKuvR2o7YtGhs1ucGTMUFHQu7jMe8DFqrMnJPl94OZpNFsWaUDMDaKhikbvFmz6cIrsZu1KO8UVOQQSngcC3ONaiyp/IOkWiWNBEeZWXqZSQgG0LSf5cuXL/oQlPyc8zEFy7VMLrnKrvJ+bCNImSBhHVSg3vOD+RkbZmkbBBLrUTrpDKy7JlpwTDIS67uEdAbAfWFcpMGyCJSRgAIldpQxZXSJsfy+cDYasHTIGv7xJCN8Xd3q3WOJlDWNRuJy6GxrFaxvPQRaEp3xIAZD1jUHiDh945RaiQ4+oixKzgGjhSYNG4oj3ftogptR84uFc35/KOqUkb9wEENAhSch1Ec/hTqYJXOAwER7/AHeUYVxQGniIiEjGh4xO8BTDOJCandCAoghBMZ+aCdopCvwin9hPqTGl70ceFIzHaYmXPlWhILUB4prlqCRyiuJbo1I1AlKOXpDrs6CCRvhHZbRfSlYa6rCvvhDLZ9sTKvLmKCUgY/LeeEU9OqmLNa0araAeXGLXZxWmB1hdtv8A1BUo93ZkY0BIdR4JH3hEuw7RnVU6X/MpvIYdIrminVs2NMe3B/EUFS3HAUhu1M+vlGC2hsi1WcJWqYlzoouOLgNF+yO1MwKCJ5vJdneo3uMREpxUkq8FEmuzZEauI4xOHTOKxeP5usXi+as7YtVvnEA2cEs4FxHlSwMX6R6VMfQk8cTE07y/MxtB0VMBUDdk7RwTCwcDrFimFKdfoIgZ6dQ3M+sazHpqy2XCPV/c5xz+KofoPlXlwjwnOKgPm/pGsGjhQHqQ+jvHBLTlrT37wjt7+npE03cimNZqRBaatjhHWLFqc8PKLLgJDkBjx5R4AZVHKMGilXE8j7yiIlnJSj7+kGDEMPTLlHC2VNSfP5xgUgQry8XrHgh/zDjhBRXyp9K47jHCQdDuaMagRKCcw3COEfqP9v3glSs2HvSPBe9PQfWCakCpu4+giaQmnh6hucSXLpr73RNCAQ1ANMoQxxKRjnFdusiJyFIX8Kg3BqgjeDFqg2vyiRJyCeLv7zgpmMbsy1zLHNMiaHQXIORH5k7tRl69SJu0J/dy/CgVJ/ChOp1UdM9wdrO19sKlJkpqQzsMVKwHmOsE7LmL2ZfUuX3yV3WIXcCVMXBBSSTvFGGUdkHFU5dsSm+jbbH2DJsstQlpq3iWarVxOm4UiqykKVXM6nJ/tGXtX+pSiCEWWUn+paj6XYv2PtczJctazLQZiykJDgVUUgByok+VecbLJSqhoRcezRbe2RLnLQguyiHOWIpvOMNNnbBsaSpIk3iCHPho4BbxF4ztttsxIcoUSnxOBSlY9Ze0i6m4sOQDROOAd8KCIwUW3ZWblSNwuySLpKpYN0EkEJqAl8Q8DTLdZ1yEqVcF9KFCWj4iogFKcqDE4UBcsIzdl2lOmFaC5UoFiEXQBUVLkEs2YwhJt+ySrLJ8S1FTNRRD7iNIskktE+/Ow3s0i0TJ81FpKe7mKJkrTd/CVYAZFLFjgwwMMdq7KXJN5QdBwWkU3A6c4yPZ3tD3M9C5qVKlhBAKKlJOK2GIug0xxj6F2b7TItSV3WKU0xBCkuWpiKAO4GIhZQUzO0ZsDLIa7usSVJzyJoWz6w+2ts6WEmZLN3VGVTik4iuXRoTJW+fXGOaUXF0zdlM6WA7kBtQMTzjsyWHOu+A0bRUVmiu6SfiSh7zuK0cAFzTGlcRB6dqySCRLmK9c9C3TWKLE2BlKZdMB6/vExJcfLTlBH8WCboklJAfxOa8RgcaHdXSsXlUYD7UywhJQ4mRSLPiHrlr5GOJSWooUxb3SLrurcd/v5RzAsz8CK5cYUNIoCi4pTCpy1pHlvhUfLmYvJ3dOMdKQAzuW5vGNQMVF9T5+6Rwg1r9t++CFMKvXe+LeUUhyfQZDCMYgmWKs2pbE+6dI7/DjT/FMWkA09PZigD9X/TG0ZluGVPeEcdsvKOJmb2HDLT0iZWDrTXKAYipYfDnEwXbGmkeBTuOdPWPGvHlAoFGO2WjvrcVU8JUqu4sOhI6RpNsSUzUqklJUpQcXWdLGhJUQMXGOukIeyfhtKwS3gUH4KST6Qz2ttRNmM1TOpdy4+iQXJ3OTxjpmm56MurMLtPZipTEqvIUHBwOTggvdIds+cTsomqtAlywpQvCiEkFKaORjdYZk8awfapIWmSZt66t1qCBU3iabvw+cazZ1tQhDpRm6gwvMPhKg7kUFa4QW3HQ6i2rB7RtxACrPMTPQAm73i3F7wuynUnHU6w//ANO7Sg2SZNJLX1XgVuEoQKFlFhQlznyEYrae1Jk8zBLlpKEkfEoBqFL1NXc5wrs9oVLQQBdUuirqj4hS6kh2Na4Rsfysafxo1W1+1LTlLklV3BAdQICRiUuUqBqS4z3R61zDOR380OlSUFKABWYVrSEjEkYaY5tGeNhtEshckhd+WUzAUgNeopIJOmdIbWfaKbPJvTE+NB8CTmtmB4AZw/NN6FUXFXQdsyRLlTUIN1MxSSq6D8LAACpcmphjaNkS5qr924sf8RBKFDKigxOWLxgbBtO9MUpaCtayXLkEgkHwNVwQlscOMaiV2lly0gXlqL4qRVIAoVEEBRelGwNRhEpxt2jUPZaZ3d3FzVTB+sAndUAA8xELVLUEsh3UQHGCXxUeAcje0ds+0pMwXkzQRXHwgA5UcBqB1NhFsu2IJIc9KH+ksxYEROSlewFdsR3clYSWuoID7t2esIdn7TVLAuEAs1Xw0YeUaG3JvpUkDEMNBSmG+MhY7BOUSRKmADFSgEppj4lEJ84fFLs1GpsNrUsFSyH4MOnF/OCHbMPu5th7pA+zLgSxmIJzui+3MC7/AJRbOtklA/mgZMoAU/8AapXSkCcJN2kLdHVLYMQW098ukcSvIZihq+/yfjAyNqSFEgTUefKvGL1KpxzGGdXiUlKPaNZYpbYDo7V9IrSp8RyffA6JovMFhxUpcPU0fc4aLjMWCcK7j71gXXZrOqUo1A86gxLxA18vvjFKbxxId6sDjuiwKLA9WfJs4yZialJwIpuLRSbOg1ILnjFndh3445Pk/wBIICU/lT/cIYOwNJrh934R0pBNFNUAjHH9oncfL5BsmiQSlLEscnA9POBRqJpQHZy1G3/d9I6ZbCvl+2+Kytg4HBxFkueUhyMaHyoNPfAhtItix82Y7ayDZrUJiRRRvJ0P5k+fmIVW0m0T64GtNMgI1HaFIWkg1fD9JGmkZG+uWfD4hkRj0jqxS5w/YcuNY5r6NGbPekou0VJ8Kh+g1SrlHpYchSip04G8QQOIhFJ2xOQq8mWu9/Sag5EYERVLXPnquumW/wCc3RyAECWPlW9jRyqNqtDPbO2EiifETm1XfAMz8wTF/ZvZnjC5rpXkC4ug551OG7nHNmbH7k31Jvr/ADFiBvSA454wbarSXBArzrCTk17UtDwxp+9tX9eDXWVVjQAPCteJUS4c41OGUZm3ykTp99ctJSlwkXiyg9PCAMMcauXowSKEqIdCS2YYuD8xvEWybOs40H6iB6tE6n0h0sb22QtWypBHimlSgXDAi7uYEDBhQsN8E2WzFLf7hVm8xQU3B3bDUxdZrJLJbvAo5hIJ6nAcYhb9o2aWKrKzkkKAFMnq4/peMozC5YV+wmyT1KVdQLytwZ+hEET1yZar85Se8FPCp1BsiokgNoHO6MXb+08wgpQ0tGiKPxUfErnCeWZk0skLmHmR9BF4wpXJnPLJbqCNzb+2IBPdsMnSLyv71Z8GjOWvb6lFzU6rJWRwBoOkW7P7Iz5nxqCBoKnrgI1Wyex9nlsVIvnVVa8MIWXqccPirDH0k5fLRiEW6fOLIEyZuSCR0FIZWXs3bV/hRL4qD+TxvZZZwEkAHBLAesEyUAAthvqcMIn/AJU5fosvRwXZhrL2TtIWCuahIBBcOT6fOG8yymSiarvElKQpSUi8GZNcUtiNYbWia9WcnDTjujM7ZtpIUlJBDG8W8ukNy5K5MWWCK0kWS1ITaJbrH8pT1wVellubq8+ENROSosFBQzapZycMTlllGMsyDfSA7kHnUfSHMmzLCgS4f09vE5yRl6ZNdjoBOWD1Jf6UeL0hIatBkNOMAybbeJTdG7ez9Tn1i6dKYUcsc9aZaU9ICd7Ryzg4OmX97QhObYhzxrxiq9+odIqROKBpR60YA586tFffbh/Yf/1DWIWrmKxyo/t2xiCZZVqGFGIOEVKKiMRQZDHrWO2aWqYQkByaVFHLe90AxdLlEHAqFC756ccMIrtltOmGGdY1dvsaJYRLGCKPqRVRPNvOMltFQchJpSJS+VHp+nS4C61LvfFGctyClT/h9I0akwvtsoF9Itjm4vQc2NTVMXWa1jMuIImoSsZQBaNn18JbhAipUwRb2PfRzJ5I6exoELT8K1AcY6LXNH41dYUETYnLsk5RYCDyS/kLTf8AEZqti85iv7oFnWtIxJJ/qJHQwbs7Yc1KrykS5n6VhRHRKg54vBtl7L3lEqlpS1SkXy3C8s+cI88F5sZYMj8JGdXtFahdTeI/KHboKRfYtiz5hwCAdcY3lk2GgUSlgMSRnryiK5YSVlqXvD0GuMSfqW9R0Xj6SK+Tszlj7Ny01W6zvw6RqdmSAEsEBIegEVy1XiAA+GIhvZQzOHiE5N9nTGMY9IYWaXdTUMWx8+dC0RnT0nJm0iifOKRT3jAKrReI3Y/McftCpAryEGeSsISgNmQcGHCJl2UVUQN3vd5RKzTWSWaug5+UAbTn/hvKKcTxyHqecUjt0K2A222FRYUJpTIDKAto2EpTgwVnuz5wz2DYe8UVqw9/SGHaaWopQAni2AALthicOUNPavwiayJS4/Yu7NbLeYgqSGTU7jiAeVW3iNJtKxIu0AKgNNVNjGN7FyZq56iFFIuup3BLhSktq5S76cY+gSZgmXmDAOGbmTzfygrHapkMuRqViKy7Hvy1BrpcEFubbxU9YWzFBJ/FmNS7kVpi4MbOTKusBwjObckFM1QDeLxDIDXLM3tYeMKRCc+TF8uS9LxDB2fpQZYaRBt56/aLUAuc8nLgY7my9N8TdWj770EQoBKSxHA6jPD4c4bdn5IVNvnCWkqqKOKJ9QeUZ+ctQzfEF8eJh/sBREqYolypaEnWniP7Rk9gW2d27agGyLYbzj5xm57F/WHW2JhUtiAWJ5NCaZJrHLyVnrY41EEUloEmy9YOtDYYQEUknGKxYWiiZJ5PHpNjc/OLnA3tF8hT8N0Ft0BRTZSiw1wh3svZwOVf2idjlCp3ebQ9sEkXVElqEZOMwd+Ijnnkb0O6igadZQkOMcPXXAQAZuRoc/T3xhntJIbGuLCoD48c4z0+eHpX7QsVYU9DBFsuggk1OXnAi5gUftjWnzgVU56x2RNAOsUUaGGslnocA78d3GGdnmppXLzhJKmDHKC7Msa000hWgNBm07CZjXVEKxdNKacfSBv4ReEsaD6njnF5nAGn01Hv7QwsDhlBmcOHDscfnGTfRN6RUmyFIvH4QHZ33t6c4UbUsqx3SHN+ayiNEnDyjU2wqUZaEpKnU6gCKoQfFniTGf2So2m1zZxwCyBw0HICOiEDnlk1Y/sNjEuW2dMN3vpCzas+8JiU1xS+CUkAlnzy6w4ty6pRmp8Go4IB96Qv2vLSEULNWuoGPGuO+KZlUaXg5cTuVvyU7Nst6YFLSkMhKQABgh7vqTD+TLADDDKFGx5JvKpTWrkkVr0htNIfkfpDYerYMz91I7LLkwj7V2b+Wp2ooPlkQPXpDqxpxMJu1NqQbqAoXkqBUNLwVdd/6TFH8LZJ/KhAqWxpeJajFmw8viHSIiU34VecQWVKa7UvV6hhUh6a5jOIGzr/AF/2/eIBSJpmqZTgM3oKYZfWNJ2fQDLSyQGWojF6Sw5GtS26M0m8AL4ro5eu5t8abYMxKJLlV0Ba8chcTjlvgwQUCL2f8WIKjhoww8hAc6xHjq3ukO1y03r6VOANXxzFeEB7QtKQWApUEv73xy5YJKz0MWRt0ZfaEljSoaFp9IabTLqMBqNI0JaOloEuvug2yIDe+UB2lD40i2RNZgcXoB74Q8noC0xvJmfCkZ4H3o0aeylBkqZ3au72IyVkYnX2/wAh1h/s6yi5eCiq8rDfhSOd9gmtE9ooLKOZGnvJozKk3TUbo2FokFEsOzMOucIrVZzg3v5/eNF8XTDFpoRKO6Oyl6RbabKQmmJPL3SK5NkU4JJLn20XtNBphyARhg3nn5wVJQX3jpFEgUffBqagDBz5fSJtjF1nlFVdTQcMoaCUy0pOYOGnLPCA5KN7fKuNaexBspbzHSAyRi+GUBEZsYbXtAlyJ8wUISJaKHMM+GrnlC3slYzLkgkCvixzqK6UbrFO15xVJkIJrMW6tzl+dIOtyqJlJFDi2IAZm5Ah47oOlf8AbOCa1x+/+ILTV1O9Mc6O54PC/bCXAALDMvlmBxrBpUUowKizUb5kQvsaCpV5bAD4Q+ArU78PvGydcRMeny+hls9BAy3egPSJTFG8B7ziSFEmgcMflThj94kU1ikI6onKW7LkH3yeMx2kU89AKfBde9mVA/DwYjzjSXsIRdpVMUHi3P1g5OgR7EHdoJoVJuly+BNGB3NFCiglzN8hBc5N4Emj0pv1rVgM4EFnIo0umtwHplEBmTCXTQ8Xd826PDrYc1nl3hi+h8SVAcvCcnpGaF4PRkjBsa4Y58/KLNmpvTAtRUkpSeBS9UvlQnPKBHRo9motJcVYKo4cO2BwyrpCS0zy7Pz3CFqrHb5RX3c0LSKsoVINfxOdM4Em7ZmhxOkkHAlOApvpvxiGSNvR34pKPZfbV1ikKzj1omgsRV24xMKcZtw5iJ3SOvsrSlKnGb68fnFqJDAHLU+Xn6x5SWMD2qdhi+QxqN3zg3ZqoeJkgaAtTfl6xoJF5KQGOgpQPQfKMZZbWVhKgLxOROeLe/KNhYNrJQhPfBSSwfwEpcMX8BUwpnuhVHe2SyS1obdyFGW5qMRvu06VDQDbrEo3i3hc3SND9PlBtm2lKWaLQo0LBQc8oIXPSUKDhwWYZRZwTRyxyOLMPbJJCkpJdqv6x5KQQrcAObfvF20pgvqUNKbt3pC9VoFxSagvXQuOMQR6CegqSmnHKCLr3SGqMucDWOYlrxIp7r5wwQlBLjBbCgxpu1eCLKRK8pPiNQCl65H1jtiUSVn8LZYhz0bH7wxk2JXdgIcMAWxBcECpGuh9YYWeyXLgusSoDEAskE1pXA9TFY42c08qozilk2lEsj+ShsXfwhj0V5RoLjqUdA2NDQVbKvqYzlunvbVqqHAoQxwBq4xwpvIhxYwUoFSVYqJ1NTHRjlujmyrSZw2s3iCRg7M1Ri/F4jJKiKUFWOZamGQeu9oos6fGpRFSetPSClknAgM9WfOvpB72xKrSGcotQZndhElmvrA9nISNS3z8sYWbU2ooKVLAN6l1ILFepJH8tDvXEsW33hJJWyMo26Q1lWgKWUj8IDnJ3Ph4jOEPaOWJk1ABYpQebnN8vCcPODLHNWBVvhL5BLVpm2P2whJtC1hc0qZwGAc0U2Q5k9ISU7Q3CtlBkBwHrU4kPhho2PVsBEDL/wCYf8PrE+8xLAs1U4hnGZwG7zLx5M9QDVpoEnzziJgITncMxfEu2OufvGLbHNuKStgWzfwsXomuYMUWogLJqCSwf8QLsT+WsQkTQl8XVk2Bf0fCBexbNLZ8MxkeXk7MYotdkGWbu+edYE2VbeNKHlQHQtUcGi1Us3yUKYHEA0fXOvKsLOCaOmE3Yvt1hGJAfUH0IYwKiyqGBOGdfvBm0VKC2vJLigU4fc4+kVptRS16Wobx4h5V8o5WmjtjPQBMSuqVANupxxMHy0Cgb9ORd6PXgYmpJBfdplEEMa1FKHCogW2UtBlmsSQpFLqW8RFcFO2GUMbKrvpd5mrgfxBi5YDwglwAdICWpVx0qfBSXG9+P7x2zzQ7F2ZRIDMSoB3zzO6CmvJN29ohbDJlpQpaAUgqANxwGJPEZ/aLBtGWu8qQaMRipndhQtlFU83nSCKA+FqFxhuhTOtollQVLWCog4aBiXzfjlBW1SM1u2E2ieapIJDCtKM2jQv79yz+zBsiaFu4ujGuLtiYGWlJJbxMwNMbz04hgee+NHRUuspDfC9cferRpNnJJIUUuCaCr4pBPm3IQs2YaXfiSQD5kU6iHFntndhKQkkB3bFjUYmrVBArhBjtk8jpUjU2RCboUpgG5Bic+nSKtoglKVAKdF9TJLEtLUkJBehL5vwzgVwpCpSFgKcOlVWAKasasU4cYKtE26UpBD3VKxZwLoNWOZG+PQXR5j7MNYAF2hZU4JAKXIf4UthQ5dI1MxilV3QgHe33EYOShJmqBJugmubAC7ywjZ7MJCLpFWBfc+sRxvdF8y0mSlS6k+8o9MIDJB6+f1i2ei651f1gFEt1BRq1N1YrXhEbvYamcEitBQbyfmYHVKAUqYWBUR9AN5wHpHbjkF3W9NEg404HnFtoICanDPzPCC0AWW1ZevwjEfmbM7t2ecZ62WlRUreSWqBVxiN/mYd2kKW1WD1pjXB9Hi8dnKgpJ4ghT9eOET4NsbIlSRnpU1SQL9C4YDQ6fX1gZW0GJFw0/V9o083s3MU9264IxBFGqcKHDzgdXZef/wCEk7/DDcX9EhD/AA6lVXRyXNwYHJDYUerRcZhDXQWGoccBWo0DisQmzAJZSoXiFfC7BssMcTTTWOWq2EAILMBmBV6sCManyGVYSzFCrQAfxM9KaPyzPt4Ls9uAxpWpyfj0941TFMwUWUFFwaFnBahrVgwrU5AwNMWpZK2xP4W+HGtMIFBToY24JWkXmO98KMMY5Y5SkhioKTk+PWBNmSFXwlarqC7Z4AuzgszCnGGNq2eUSu+QpMyWBiKFjvGHkIWULLxnSLi8LrXIJUAaUfjp6mK5G1kEgOQRqR03wyE9CmDh8vecSeJorHMSkXgBUEVfeYrkIqbrVFHpn1apwpSCZChUZHJn4t5ROzyJYdJZlHB6XtwOBO7TdAWOxvy0LFTC5BZ8tGAeKreubdCrwKTRlFjh+8E27ZgSbyX1G5o6haSCCzkNhVtISuL2Uc01aEky1qSzpOVRn0gmyW6WtJAIvByNYjaCAPiAI1pTlAU2dIVVQemISd7HDhD8U10Hm0xlYb190qaoIcPWuXSHKJVoIJdK1JBcmhOBvYEPj1jMWFaEk92qhahJodQ9Y2eydqIJuzPCSzF6HgeDQUvdQJy9t0MLHtCWkqHdzELvJ7wAZqKiFOC600IJD5Bsoh2jtcuZZlTUrDAKZQIVeF1ygjQkBxT4YYmShTEgFmI4ggjzhb2qs4XZ1JKQwSSkhQDLAORan1NI61aRwNpszexJIWbzB1FL6BIpnXARuLFKTdSoOx1GRwpGQ7H/AAJqH8PH4T8wY2s9YQjoejfSBjW2xsrukBW6d4m0y4/vAd4k0LfXXo8V2i0XVGoLnDR8z9N0VKnEAZPFE7F40g6TNSCw5ne0V2v/AHAMxu1EB2dVHoDlwg+zABGre3hqsCdOwSbssTZZkqK0pUKqSzjDWmLDrAquyc9DCRb5iQPwqflUGB9qy7TMmk2W0JQpIAKGpeDmpYh2U2GsSRtrasr+ZIlzhqnE/wBpf/GGSoWTtlyDteTh3c8D+kn/AOvqY7/3r2iKGxKp+k/SOSe3yAWn2aZKJ03blXTDNPbew/nX/Yr6Qf8AYNmFXNWS4SSS4owbIucDQilMzrFQqUhQdmHh+K8w6lhq1ItTZHZCCVNjmVHUjpzaHNh2etDkqJfEOwI4gPQZDQCOaKswmVJKleIs+V7APi7OMNI0uztlyUoe862BBBASAPwh3yzL8BFUvZ0kkqArkCpVBCHalhtsolUqWlcsFwJamUBvrXhWKRjQaHsqUpNpQpM9CwlN4gpCClGGZahJ3b9CO0iJIss0BaVTS5TdKQpnBwDBTJPRowFn7SFKgCbqkqCiiagOFDiHD7mhlZNui+DVDgAsL6CGUGAJ8IZTAjDfB10bfgyUxROJcx5G05kuiVngS4jU7VEicZajLCDeacJYCfAQPEkHRQWXpQgHF4TW/ZlnAF1ZJdIN5LVPxNV/DQF8athA4X0Hkcsu32PiQHNTdLPxGcO7Nt6UsXXuPkqo5vXHQw97A7Bkqs8yVNlomNOUQVJv3TcCCAr8JCkajNjGd/1C7NIsndqkpWL5VeSSFAAANdOOL41LiM8ejc2Nl7QmsLoSsZMqvIx5c1MypCkq3sMcn+8fOZFvUk+FakHSHFm7STk/Eyx0MSliTKRyNGltNmFL91WRJx4xCXs5Jcpodwy9YAldo5SwAoFJgqzW9LgoUCONaxJ4pLotHMn2SmWcCh8W9mIfhjBdmkgAKQWOBBFPIj2IslWlK8Wf3WJgs+LFjTUY+UI4sdTTGljt09CfCgqGVxSSDh+FYDBsgYOnbUTMlqQpgpgQFpKbyc6KYP8AFgqFlgtVWwaGffBQYtUEdYtCTqiE0uQl7JTUJmkJe6CQHofCpTf4rHMGNXalskscs+nTGMVZAZNqdgEKwbAKLBWVKjDhGmBN0kPVjXMt7HKGsKjZVZQ8w8L3PXzidsXnErNLZSlUqA3m8BbSmMCcgHPKKR0hMjTkeQpyMnYCDLfa0yLOtZrdBYDNRoB1aFewLTS9MIvElRBxABASAMgwPXfFW1NuSZk0ySpN1BYvgpWmGWHWH6J9iXY3bFcskKlILkksbpqXJq7l+saixdtJKqTApG8pcf4vF9h2TZ1pBuoKdzEVybDrHrR2RsiibqFoOqCUgcgbvlGTYKHNkttnnBkrlL3BQPUGsdOxbN/5eX/8Y+kZGf2FV/w5z7loCvMEHygQ9kto5KlN/wCpMHypDWAMGxQhZWmYsHhTlm0A7R7QWiSWmSlql/nSLwYZlqp5mDNm7elzRQgagnDyfrBs1SMQpjCLXQ1Aeze0EiaHSoA7q03hqdIaCcMUh6ZM3SrRm9obMkTCe8kpCspkvwrfV0s54gwuFktEr+VOCxkmb8X96ftBsFM1W0BKnMJktC6YLSD0eg6xnrZ2TkVMozJStxvJ5pU/kYH/AO3lpIE9Bl6kh0ngtLjfWHVlt8qYHQsK1ZT/AHhXYdGTtGzLSgubs5O5TKbeFU6GBVWwA3ZgKHLlM0FJJFHBOMfQQHwL8R6GIz5KSllJSpOYUAR5wLGr6M1s3bEyQXkqVKCmcACYg7wlfHF4cT+05tBSi0yJUxAL+HEuGdIUoXVPm7gE0rAFq7PyMZSlSVGouHw80F0t0iI2WoIq01QzAAJ4adYbmxeIBtHYchalCUfhei/CujkAIUylFhiGDg6iAZ3ZyYpxKIWylDw4+EtVJql3BD4vDOzbaTJJQpIReDFE5FCNxPWhGUUW6zmYszA1WwzAbMY4DOG0xdgmwNhGZMVLnugXbwV8LMpILgiuPLfhDXafYWdKvKQoKCQVEfCq6MxrrVhQ89BsnaMlCilIUCsgFypnu3QUkkkOKEuCWEaWzqBlzElpgKSDdN4lJozEgkmpao03soJgcmj4vIti8luN9YMs+2Fpd39Yp2psZEta0haklBbxpKFGrYOoDWpEUfwsxB8T0pUZ6PEnAdSNTY7f3iLyVeIGrpNOY+mcHjaCgNQKkggtvpk+rRl9k2mam8JYbM0owGPAYnhDOVtBQSoTZLkUvpGBIo53xP8AEU/IF7RtF4A4sfI4+gMavZNqSuSk5n6tHzKRtGYiigFDfjB+xdv90urhL03GGjDibnej6QEliTjpjrAZkXwoYOG6wuR2ikqD94ASS9cvZgaftSZMBTIp/wAwh23AGnOHFYn2xtD/AHViWPw3XfA/asW7M7MImSwpa1ImFz4WKehDnkYqRsG1B1BKZmfxMo9W9YZSdqd0Gmy5sreUul+NAfODdiUDjs5aUfyJ8tXBRQo8sPOK5u09pWf+YmYwzUm8n+5NPONNYdoSltdKDzIPQ1hvKtTDMenlGpGMjs7t9MfxpB4EehY+cPU9tEsPAf7VRLaZswHfKlSlKSW/lpKySGCQaFy++CZHZ2xlKSuWhKyBeF3BTVHIvBp+AX9nxa8oEFDpbA5w92Tt2agMsXhqKHjoekWos0sgZcQ26JzNnxGylDiybSRNDjmGYjiPpHVWXNJLbqxnV2YpLhwdcI7Jtq5ZoTyPywMEI9KVh28QzELpuxpKzeSnul6oN09MPKJ2fbAPxB+FD0zhgieleBB3GiumfKCB0AyF2uVVJTOSMQfBMb0POGdh2r3qTeRMlEUdSWD7jUc45KQxcEjcYsAI1A3QbBR5SknAsc3FN3CLhZjoDweFlo2PKe/LXMlL1SXSaNVCqNuDRBE21ysUCan80o3Vc0KNeRjUjWxnPs4UGUApOiqjzELJnZ2VjKK5Cs7h8J4pLjo0FWLtBLWbpIvZoULi+hAhonu1bt1R+0GmgWmZmZs+1yxTu541B7tfQ+E9YFRtJUtQvX5Mx6Ai6+4EBiMmjXTbPdIbPI5xQpJzAI8ukC2agKTtteC0goFQhgReDXWKqpANXCncBqQTZZMm2ElbSZuB8IVeGPhcAlVBU3jlnAdu2bf+G8g5FKh7ML5tjtMsYpmDT4VeXhh1NiuJsbL2RlpmpmSlqRdcGgZT7sgxYhobWbZ6UmZeQh1thQLISKlOAPN6R86s+35slnVMlaBXw8sUw5svae9dVNSJlxd5KgWKThlRVHFWhuSFpiLaGxLRK8SpKrtas/AG7m3CE0uyzZqmSgXUuScEpGajT74AR9UV2ys9x2mFQBKUtiWZryXGuOvCM7NtRtiyosh/wCjtgScy2cCVIZWzE2a0IBrrmG/aNfsrbEugIYbqiClbAJDLlJWN4c8jA0zsbLNZa1yVaO4+vnE9Me2jV2O3SFgXVJfoYNTLGAPI4R87n7AtsrAJnJ/TQ9C3k8Uo29NkkCYJso5BYLdFfSDQLN5bOzkmY5VLTreR4TzKWfnAtn2PNlv3FomBvwqAWBuybmDC3ZvawqNLp4Fj0MHI2rNnnuUUCh/uLusUoHM1LsOfJkKwmyWdSymdOKSQ5lhPw1/4p36aYwV3sU7TtSZMok0SkAADQBkpHkIyk602m8bswAOWDJoHoI0pcRasBUGDKLOHuAE1qXJUWp60GppQpQJubscKiPR6IB6LzagaLS28cAfnA1psJWHSQBlHo9GRSLbWxb/DqcvlBNgmKCVZszBVaF+mEej0MNQZ/wBuEEBeGVAQ3JjDaRtAEO1DgRh51j0eggC8at9YksN8OGhy8hHo9BMVLsCJ1JiUqG8P+x4RWjYBSHkzlI/Qvxofmbw5Kj0egoVl0+dMkIvTCCBiU4b/AAnLnFll2siYApgpOrfWPR6GWxQlElCwbhO8VH2iiZZzkc8Y9HoDQyZ4S8lBJ5ecLJuwpUxToBlnVHh8hSPR6FDQMvYE8HwrTM3HwnkRjzgdNsmWdd1QKFaEhQ6pMej0MKPLH2lA+NBG9J+VIf2PaaJg8LKG8HHpHY9BQA5AGjekXKsYWllBKgclBwetI9HoxhKLBZJE0XJKRMWtMtg7C8Q5H4RStOEMkykJJuJAHmWjkehkBmP29au/mXAopCFM/wCoAgnkxA5nMR3+FOfkQ3/THo9EX2FH/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1972117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Special Events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15</a:t>
            </a:fld>
            <a:endParaRPr lang="en-US" dirty="0" smtClean="0">
              <a:latin typeface="Arial"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100" y="1860249"/>
            <a:ext cx="6858000" cy="43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62124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4585871"/>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Special Events</a:t>
            </a:r>
          </a:p>
          <a:p>
            <a:endParaRPr lang="en-US" b="1" dirty="0">
              <a:solidFill>
                <a:srgbClr val="000000"/>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Yes …</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Coverage for the negligence of </a:t>
            </a:r>
            <a:r>
              <a:rPr lang="en-US" dirty="0">
                <a:solidFill>
                  <a:srgbClr val="000000"/>
                </a:solidFill>
                <a:latin typeface="+mn-lt"/>
                <a:cs typeface="Arial" panose="020B0604020202020204" pitchFamily="34" charset="0"/>
              </a:rPr>
              <a:t>the </a:t>
            </a:r>
            <a:r>
              <a:rPr lang="en-US" dirty="0" smtClean="0">
                <a:solidFill>
                  <a:srgbClr val="000000"/>
                </a:solidFill>
                <a:latin typeface="+mn-lt"/>
                <a:cs typeface="Arial" panose="020B0604020202020204" pitchFamily="34" charset="0"/>
              </a:rPr>
              <a:t>Auxiliary Organization or its </a:t>
            </a:r>
            <a:r>
              <a:rPr lang="en-US" dirty="0">
                <a:solidFill>
                  <a:srgbClr val="000000"/>
                </a:solidFill>
                <a:latin typeface="+mn-lt"/>
                <a:cs typeface="Arial" panose="020B0604020202020204" pitchFamily="34" charset="0"/>
              </a:rPr>
              <a:t>directors, officers, employees and </a:t>
            </a:r>
            <a:r>
              <a:rPr lang="en-US" dirty="0" smtClean="0">
                <a:solidFill>
                  <a:srgbClr val="000000"/>
                </a:solidFill>
                <a:latin typeface="+mn-lt"/>
                <a:cs typeface="Arial" panose="020B0604020202020204" pitchFamily="34" charset="0"/>
              </a:rPr>
              <a:t>volunteers which causes injuries to third-parties is included in the </a:t>
            </a:r>
            <a:r>
              <a:rPr lang="en-US" i="1" dirty="0" smtClean="0">
                <a:solidFill>
                  <a:srgbClr val="000000"/>
                </a:solidFill>
                <a:latin typeface="+mn-lt"/>
                <a:cs typeface="Arial" panose="020B0604020202020204" pitchFamily="34" charset="0"/>
              </a:rPr>
              <a:t>AORMA Liability Program</a:t>
            </a:r>
            <a:r>
              <a:rPr lang="en-US" dirty="0" smtClean="0">
                <a:solidFill>
                  <a:srgbClr val="000000"/>
                </a:solidFill>
                <a:latin typeface="+mn-lt"/>
                <a:cs typeface="Arial" panose="020B0604020202020204" pitchFamily="34" charset="0"/>
              </a:rPr>
              <a:t>.</a:t>
            </a:r>
          </a:p>
          <a:p>
            <a:endParaRPr lang="en-US" dirty="0">
              <a:solidFill>
                <a:srgbClr val="000000"/>
              </a:solidFill>
              <a:latin typeface="+mn-lt"/>
              <a:cs typeface="Arial" panose="020B0604020202020204" pitchFamily="34" charset="0"/>
            </a:endParaRPr>
          </a:p>
          <a:p>
            <a:pPr lvl="0"/>
            <a:r>
              <a:rPr lang="en-US" b="1" dirty="0">
                <a:solidFill>
                  <a:srgbClr val="FF0000"/>
                </a:solidFill>
                <a:latin typeface="Georgia"/>
                <a:cs typeface="Arial" panose="020B0604020202020204" pitchFamily="34" charset="0"/>
              </a:rPr>
              <a:t>Additional Coverage </a:t>
            </a:r>
            <a:r>
              <a:rPr lang="en-US" b="1" dirty="0" smtClean="0">
                <a:solidFill>
                  <a:srgbClr val="FF0000"/>
                </a:solidFill>
                <a:latin typeface="Georgia"/>
                <a:cs typeface="Arial" panose="020B0604020202020204" pitchFamily="34" charset="0"/>
              </a:rPr>
              <a:t>Recommendation - </a:t>
            </a:r>
            <a:r>
              <a:rPr lang="en-US" dirty="0" smtClean="0">
                <a:solidFill>
                  <a:srgbClr val="000000"/>
                </a:solidFill>
                <a:latin typeface="+mn-lt"/>
                <a:cs typeface="Arial" panose="020B0604020202020204" pitchFamily="34" charset="0"/>
              </a:rPr>
              <a:t>A separate Special Events policy should be purchased if;</a:t>
            </a:r>
          </a:p>
          <a:p>
            <a:pPr lvl="0"/>
            <a:endParaRPr lang="en-US" dirty="0" smtClean="0">
              <a:solidFill>
                <a:srgbClr val="000000"/>
              </a:solidFill>
              <a:latin typeface="+mn-lt"/>
              <a:cs typeface="Arial" panose="020B0604020202020204" pitchFamily="34" charset="0"/>
            </a:endParaRPr>
          </a:p>
          <a:p>
            <a:pPr marL="342900" indent="-342900">
              <a:buFont typeface="+mj-lt"/>
              <a:buAutoNum type="arabicPeriod"/>
            </a:pPr>
            <a:r>
              <a:rPr lang="en-US" dirty="0" smtClean="0">
                <a:solidFill>
                  <a:srgbClr val="000000"/>
                </a:solidFill>
                <a:latin typeface="+mn-lt"/>
                <a:cs typeface="Arial" panose="020B0604020202020204" pitchFamily="34" charset="0"/>
              </a:rPr>
              <a:t>The event will attract a large number of attendees who are not normally on campus</a:t>
            </a:r>
          </a:p>
          <a:p>
            <a:pPr marL="342900" indent="-342900">
              <a:buFont typeface="+mj-lt"/>
              <a:buAutoNum type="arabicPeriod"/>
            </a:pPr>
            <a:r>
              <a:rPr lang="en-US" dirty="0" smtClean="0">
                <a:solidFill>
                  <a:srgbClr val="000000"/>
                </a:solidFill>
                <a:latin typeface="+mn-lt"/>
                <a:cs typeface="Arial" panose="020B0604020202020204" pitchFamily="34" charset="0"/>
              </a:rPr>
              <a:t>If tickets to the event are being sold</a:t>
            </a:r>
          </a:p>
          <a:p>
            <a:pPr marL="342900" indent="-342900">
              <a:buFont typeface="+mj-lt"/>
              <a:buAutoNum type="arabicPeriod"/>
            </a:pPr>
            <a:r>
              <a:rPr lang="en-US" dirty="0" smtClean="0">
                <a:solidFill>
                  <a:srgbClr val="000000"/>
                </a:solidFill>
                <a:latin typeface="+mn-lt"/>
                <a:cs typeface="Arial" panose="020B0604020202020204" pitchFamily="34" charset="0"/>
              </a:rPr>
              <a:t>If alcohol is available for purchase or is being served at the event</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16</a:t>
            </a:fld>
            <a:endParaRPr lang="en-US" dirty="0" smtClean="0">
              <a:latin typeface="Arial" pitchFamily="34" charset="0"/>
            </a:endParaRPr>
          </a:p>
        </p:txBody>
      </p:sp>
    </p:spTree>
    <p:extLst>
      <p:ext uri="{BB962C8B-B14F-4D97-AF65-F5344CB8AC3E}">
        <p14:creationId xmlns:p14="http://schemas.microsoft.com/office/powerpoint/2010/main" val="18284089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Mobile Equipment</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17</a:t>
            </a:fld>
            <a:endParaRPr lang="en-US" dirty="0" smtClean="0">
              <a:latin typeface="Arial"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3031284"/>
            <a:ext cx="5105400" cy="3549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75" y="1793737"/>
            <a:ext cx="415636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25698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4339650"/>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Mobile Equipment</a:t>
            </a:r>
          </a:p>
          <a:p>
            <a:endParaRPr lang="en-US" b="1" dirty="0">
              <a:solidFill>
                <a:srgbClr val="000000"/>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Yes …</a:t>
            </a:r>
          </a:p>
          <a:p>
            <a:endParaRPr lang="en-US" b="1"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Injuries to third-parties arising out of owned mobile equipment is automatically covered under the </a:t>
            </a:r>
            <a:r>
              <a:rPr lang="en-US" i="1" dirty="0" smtClean="0">
                <a:solidFill>
                  <a:srgbClr val="000000"/>
                </a:solidFill>
                <a:latin typeface="+mn-lt"/>
                <a:cs typeface="Arial" panose="020B0604020202020204" pitchFamily="34" charset="0"/>
              </a:rPr>
              <a:t>AORMA Liability Program</a:t>
            </a:r>
            <a:r>
              <a:rPr lang="en-US" dirty="0" smtClean="0">
                <a:solidFill>
                  <a:srgbClr val="000000"/>
                </a:solidFill>
                <a:latin typeface="+mn-lt"/>
                <a:cs typeface="Arial" panose="020B0604020202020204" pitchFamily="34" charset="0"/>
              </a:rPr>
              <a:t>. </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AORMA Property Program applies to damage to mobile equipment.  A $5,000 deductible applies.  </a:t>
            </a:r>
          </a:p>
          <a:p>
            <a:endParaRPr lang="en-US" b="1" dirty="0">
              <a:solidFill>
                <a:srgbClr val="000000"/>
              </a:solidFill>
              <a:latin typeface="+mn-lt"/>
              <a:cs typeface="Arial" panose="020B0604020202020204" pitchFamily="34" charset="0"/>
            </a:endParaRPr>
          </a:p>
          <a:p>
            <a:pPr lvl="0"/>
            <a:r>
              <a:rPr lang="en-US" b="1" dirty="0" smtClean="0">
                <a:solidFill>
                  <a:srgbClr val="000000"/>
                </a:solidFill>
                <a:latin typeface="+mn-lt"/>
                <a:cs typeface="Arial" panose="020B0604020202020204" pitchFamily="34" charset="0"/>
              </a:rPr>
              <a:t> </a:t>
            </a:r>
            <a:r>
              <a:rPr lang="en-US" b="1" dirty="0">
                <a:solidFill>
                  <a:srgbClr val="FF0000"/>
                </a:solidFill>
                <a:latin typeface="Georgia"/>
                <a:cs typeface="Arial" panose="020B0604020202020204" pitchFamily="34" charset="0"/>
              </a:rPr>
              <a:t>Additional Coverage Recommended:</a:t>
            </a:r>
          </a:p>
          <a:p>
            <a:pPr lvl="0"/>
            <a:endParaRPr lang="en-US" dirty="0">
              <a:solidFill>
                <a:srgbClr val="000000"/>
              </a:solidFill>
              <a:latin typeface="Georgia"/>
              <a:cs typeface="Arial" panose="020B0604020202020204" pitchFamily="34" charset="0"/>
            </a:endParaRPr>
          </a:p>
          <a:p>
            <a:pPr marL="285750" lvl="0" indent="-285750">
              <a:buFont typeface="Wingdings" panose="05000000000000000000" pitchFamily="2" charset="2"/>
              <a:buChar char="ü"/>
            </a:pPr>
            <a:r>
              <a:rPr lang="en-US" dirty="0" smtClean="0">
                <a:solidFill>
                  <a:srgbClr val="000000"/>
                </a:solidFill>
                <a:latin typeface="Georgia"/>
                <a:cs typeface="Arial" panose="020B0604020202020204" pitchFamily="34" charset="0"/>
              </a:rPr>
              <a:t>Auto </a:t>
            </a:r>
            <a:r>
              <a:rPr lang="en-US" dirty="0">
                <a:solidFill>
                  <a:srgbClr val="000000"/>
                </a:solidFill>
                <a:latin typeface="Georgia"/>
                <a:cs typeface="Arial" panose="020B0604020202020204" pitchFamily="34" charset="0"/>
              </a:rPr>
              <a:t>Physical Damage for the mobile </a:t>
            </a:r>
            <a:r>
              <a:rPr lang="en-US" dirty="0" smtClean="0">
                <a:solidFill>
                  <a:srgbClr val="000000"/>
                </a:solidFill>
                <a:latin typeface="Georgia"/>
                <a:cs typeface="Arial" panose="020B0604020202020204" pitchFamily="34" charset="0"/>
              </a:rPr>
              <a:t>equipment – each item must be scheduled on the policy.  A $1,000 deductible applies.</a:t>
            </a:r>
            <a:endParaRPr lang="en-US" dirty="0">
              <a:solidFill>
                <a:srgbClr val="000000"/>
              </a:solidFill>
              <a:latin typeface="Georgia"/>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18</a:t>
            </a:fld>
            <a:endParaRPr lang="en-US" dirty="0" smtClean="0">
              <a:latin typeface="Arial" pitchFamily="34" charset="0"/>
            </a:endParaRPr>
          </a:p>
        </p:txBody>
      </p:sp>
    </p:spTree>
    <p:extLst>
      <p:ext uri="{BB962C8B-B14F-4D97-AF65-F5344CB8AC3E}">
        <p14:creationId xmlns:p14="http://schemas.microsoft.com/office/powerpoint/2010/main" val="296756757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Aviation Activities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19</a:t>
            </a:fld>
            <a:endParaRPr lang="en-US" dirty="0" smtClean="0">
              <a:latin typeface="Arial" pitchFamily="34" charset="0"/>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324100"/>
            <a:ext cx="6172200" cy="410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4299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srcRect/>
          <a:stretch>
            <a:fillRect/>
          </a:stretch>
        </p:blipFill>
        <p:spPr bwMode="auto">
          <a:xfrm>
            <a:off x="518211" y="2743200"/>
            <a:ext cx="1539189" cy="1447800"/>
          </a:xfrm>
          <a:prstGeom prst="rect">
            <a:avLst/>
          </a:prstGeom>
          <a:noFill/>
          <a:ln w="9525">
            <a:noFill/>
            <a:miter lim="800000"/>
            <a:headEnd/>
            <a:tailEnd/>
          </a:ln>
        </p:spPr>
      </p:pic>
      <p:pic>
        <p:nvPicPr>
          <p:cNvPr id="141318" name="Picture 6" descr="http://www.gotexasmoney.com/Money_in_Flower_Pot.gif"/>
          <p:cNvPicPr>
            <a:picLocks noChangeAspect="1" noChangeArrowheads="1"/>
          </p:cNvPicPr>
          <p:nvPr/>
        </p:nvPicPr>
        <p:blipFill>
          <a:blip r:embed="rId4" cstate="print"/>
          <a:srcRect/>
          <a:stretch>
            <a:fillRect/>
          </a:stretch>
        </p:blipFill>
        <p:spPr bwMode="auto">
          <a:xfrm>
            <a:off x="7467600" y="5029200"/>
            <a:ext cx="1479843" cy="1657350"/>
          </a:xfrm>
          <a:prstGeom prst="rect">
            <a:avLst/>
          </a:prstGeom>
          <a:noFill/>
        </p:spPr>
      </p:pic>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CSURMA AORMA Overview</a:t>
            </a:r>
          </a:p>
        </p:txBody>
      </p:sp>
      <p:sp>
        <p:nvSpPr>
          <p:cNvPr id="5" name="Rectangle 4"/>
          <p:cNvSpPr/>
          <p:nvPr/>
        </p:nvSpPr>
        <p:spPr>
          <a:xfrm>
            <a:off x="381000" y="1143000"/>
            <a:ext cx="8382000" cy="4278094"/>
          </a:xfrm>
          <a:prstGeom prst="rect">
            <a:avLst/>
          </a:prstGeom>
        </p:spPr>
        <p:txBody>
          <a:bodyPr wrap="square">
            <a:spAutoFit/>
          </a:bodyPr>
          <a:lstStyle/>
          <a:p>
            <a:pPr algn="just">
              <a:defRPr/>
            </a:pPr>
            <a:r>
              <a:rPr lang="en-US" sz="2400" b="1" dirty="0" smtClean="0">
                <a:solidFill>
                  <a:srgbClr val="FF0000"/>
                </a:solidFill>
                <a:latin typeface="Georgia" pitchFamily="18" charset="0"/>
              </a:rPr>
              <a:t>California State University Risk Management Authority (CSURMA) </a:t>
            </a:r>
            <a:r>
              <a:rPr lang="en-US" sz="2000" dirty="0" smtClean="0">
                <a:solidFill>
                  <a:schemeClr val="bg1"/>
                </a:solidFill>
                <a:latin typeface="Georgia" pitchFamily="18" charset="0"/>
              </a:rPr>
              <a:t>– joint powers authority created to provide insurance and risk management services for CSU Campuses and Auxiliary Organizations, including insurance and self-insurance.</a:t>
            </a:r>
          </a:p>
          <a:p>
            <a:pPr marL="457200" indent="-342900" algn="just">
              <a:defRPr/>
            </a:pPr>
            <a:endParaRPr lang="en-US" sz="2400" dirty="0" smtClean="0">
              <a:latin typeface="Georgia" pitchFamily="18" charset="0"/>
            </a:endParaRPr>
          </a:p>
          <a:p>
            <a:pPr marL="457200" indent="-342900" algn="just">
              <a:defRPr/>
            </a:pPr>
            <a:endParaRPr lang="en-US" sz="2400" dirty="0" smtClean="0">
              <a:latin typeface="Georgia" pitchFamily="18" charset="0"/>
            </a:endParaRPr>
          </a:p>
          <a:p>
            <a:pPr marL="457200" indent="-342900" algn="just">
              <a:defRPr/>
            </a:pPr>
            <a:endParaRPr lang="en-US" sz="2400" dirty="0" smtClean="0">
              <a:latin typeface="Georgia" pitchFamily="18" charset="0"/>
            </a:endParaRPr>
          </a:p>
          <a:p>
            <a:pPr marL="457200" indent="-342900" algn="just">
              <a:defRPr/>
            </a:pPr>
            <a:endParaRPr lang="en-US" sz="2400" dirty="0" smtClean="0">
              <a:latin typeface="Georgia" pitchFamily="18" charset="0"/>
            </a:endParaRPr>
          </a:p>
          <a:p>
            <a:pPr marL="0" lvl="1" algn="just">
              <a:defRPr/>
            </a:pPr>
            <a:r>
              <a:rPr lang="en-US" sz="2400" b="1" dirty="0" smtClean="0">
                <a:solidFill>
                  <a:srgbClr val="000099"/>
                </a:solidFill>
                <a:latin typeface="Georgia" pitchFamily="18" charset="0"/>
              </a:rPr>
              <a:t>Auxiliary Organizations Risk Management Alliance (AORMA) </a:t>
            </a:r>
            <a:r>
              <a:rPr lang="en-US" sz="2000" dirty="0" smtClean="0">
                <a:solidFill>
                  <a:schemeClr val="bg1"/>
                </a:solidFill>
                <a:latin typeface="Georgia" pitchFamily="18" charset="0"/>
              </a:rPr>
              <a:t>-  operates within CSURMA to offer tailored coverage for CSU Auxiliary Organizations, including lower deductibles and other special coverage requirements.</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a:t>
            </a:fld>
            <a:endParaRPr lang="en-US" dirty="0" smtClean="0">
              <a:latin typeface="Arial" pitchFamily="34" charset="0"/>
            </a:endParaRPr>
          </a:p>
        </p:txBody>
      </p:sp>
    </p:spTree>
    <p:extLst>
      <p:ext uri="{BB962C8B-B14F-4D97-AF65-F5344CB8AC3E}">
        <p14:creationId xmlns:p14="http://schemas.microsoft.com/office/powerpoint/2010/main" val="360352086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1050" b="0" dirty="0" smtClean="0">
              <a:solidFill>
                <a:srgbClr val="002060"/>
              </a:solidFill>
              <a:cs typeface="Times New Roman" pitchFamily="18" charset="0"/>
            </a:endParaRPr>
          </a:p>
        </p:txBody>
      </p:sp>
      <p:sp>
        <p:nvSpPr>
          <p:cNvPr id="5" name="Rectangle 4"/>
          <p:cNvSpPr/>
          <p:nvPr/>
        </p:nvSpPr>
        <p:spPr>
          <a:xfrm>
            <a:off x="304800" y="1066801"/>
            <a:ext cx="8610600" cy="4708981"/>
          </a:xfrm>
          <a:prstGeom prst="rect">
            <a:avLst/>
          </a:prstGeom>
        </p:spPr>
        <p:txBody>
          <a:bodyPr wrap="square">
            <a:spAutoFit/>
          </a:bodyPr>
          <a:lstStyle/>
          <a:p>
            <a:pPr algn="ctr"/>
            <a:r>
              <a:rPr lang="en-US" sz="2800" b="1" dirty="0" smtClean="0">
                <a:solidFill>
                  <a:schemeClr val="bg1"/>
                </a:solidFill>
                <a:latin typeface="+mn-lt"/>
              </a:rPr>
              <a:t>Aviation Activities</a:t>
            </a:r>
          </a:p>
          <a:p>
            <a:endParaRPr lang="en-US" b="1" dirty="0">
              <a:solidFill>
                <a:schemeClr val="bg1"/>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No</a:t>
            </a:r>
            <a:r>
              <a:rPr lang="en-US" b="1" dirty="0" smtClean="0">
                <a:solidFill>
                  <a:srgbClr val="FF0000"/>
                </a:solidFill>
                <a:latin typeface="+mn-lt"/>
                <a:cs typeface="Arial" panose="020B0604020202020204" pitchFamily="34" charset="0"/>
              </a:rPr>
              <a:t> … </a:t>
            </a:r>
            <a:r>
              <a:rPr lang="en-US" dirty="0" smtClean="0">
                <a:solidFill>
                  <a:schemeClr val="bg1"/>
                </a:solidFill>
                <a:latin typeface="+mn-lt"/>
                <a:cs typeface="Arial" panose="020B0604020202020204" pitchFamily="34" charset="0"/>
              </a:rPr>
              <a:t>Coverage is not included within the </a:t>
            </a:r>
            <a:r>
              <a:rPr lang="en-US" i="1" dirty="0" smtClean="0">
                <a:solidFill>
                  <a:schemeClr val="bg1"/>
                </a:solidFill>
                <a:latin typeface="+mn-lt"/>
                <a:cs typeface="Arial" panose="020B0604020202020204" pitchFamily="34" charset="0"/>
              </a:rPr>
              <a:t>AORMA Liability Program </a:t>
            </a:r>
            <a:r>
              <a:rPr lang="en-US" dirty="0" smtClean="0">
                <a:solidFill>
                  <a:schemeClr val="bg1"/>
                </a:solidFill>
                <a:latin typeface="+mn-lt"/>
                <a:cs typeface="Arial" panose="020B0604020202020204" pitchFamily="34" charset="0"/>
              </a:rPr>
              <a:t>and aircraft are not considered covered property within the </a:t>
            </a:r>
            <a:r>
              <a:rPr lang="en-US" i="1" dirty="0" smtClean="0">
                <a:solidFill>
                  <a:schemeClr val="bg1"/>
                </a:solidFill>
                <a:latin typeface="+mn-lt"/>
                <a:cs typeface="Arial" panose="020B0604020202020204" pitchFamily="34" charset="0"/>
              </a:rPr>
              <a:t>AORMA Property Program</a:t>
            </a:r>
            <a:r>
              <a:rPr lang="en-US" dirty="0" smtClean="0">
                <a:solidFill>
                  <a:schemeClr val="bg1"/>
                </a:solidFill>
                <a:latin typeface="+mn-lt"/>
                <a:cs typeface="Arial" panose="020B0604020202020204" pitchFamily="34" charset="0"/>
              </a:rPr>
              <a:t>.</a:t>
            </a:r>
          </a:p>
          <a:p>
            <a:endParaRPr lang="en-US" b="1" dirty="0" smtClean="0">
              <a:solidFill>
                <a:schemeClr val="bg1"/>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Exception:</a:t>
            </a:r>
          </a:p>
          <a:p>
            <a:endParaRPr lang="en-US" b="1" dirty="0">
              <a:solidFill>
                <a:schemeClr val="bg1"/>
              </a:solidFill>
              <a:latin typeface="+mn-lt"/>
              <a:cs typeface="Arial" panose="020B0604020202020204" pitchFamily="34" charset="0"/>
            </a:endParaRPr>
          </a:p>
          <a:p>
            <a:r>
              <a:rPr lang="en-US" b="1" dirty="0" smtClean="0">
                <a:solidFill>
                  <a:schemeClr val="bg1"/>
                </a:solidFill>
                <a:latin typeface="+mn-lt"/>
                <a:cs typeface="Arial" panose="020B0604020202020204" pitchFamily="34" charset="0"/>
              </a:rPr>
              <a:t>The Non-Owned Aviation Program does provided the following limited coverage:</a:t>
            </a:r>
            <a:endParaRPr lang="en-US" dirty="0" smtClean="0">
              <a:solidFill>
                <a:schemeClr val="bg1"/>
              </a:solidFill>
              <a:latin typeface="+mn-lt"/>
              <a:cs typeface="Arial" panose="020B0604020202020204" pitchFamily="34" charset="0"/>
            </a:endParaRPr>
          </a:p>
          <a:p>
            <a:endParaRPr lang="en-US" sz="1600" dirty="0">
              <a:solidFill>
                <a:schemeClr val="bg1"/>
              </a:solidFill>
              <a:latin typeface="+mn-lt"/>
              <a:cs typeface="Arial" panose="020B0604020202020204" pitchFamily="34" charset="0"/>
            </a:endParaRPr>
          </a:p>
          <a:p>
            <a:pPr marL="342900" indent="-342900">
              <a:buFont typeface="+mj-lt"/>
              <a:buAutoNum type="arabicPeriod"/>
            </a:pPr>
            <a:r>
              <a:rPr lang="en-US" sz="1600" dirty="0" smtClean="0">
                <a:solidFill>
                  <a:schemeClr val="bg1"/>
                </a:solidFill>
                <a:latin typeface="+mn-lt"/>
                <a:cs typeface="Arial" panose="020B0604020202020204" pitchFamily="34" charset="0"/>
              </a:rPr>
              <a:t>Limit:  Single limit including passengers $50,000,000</a:t>
            </a:r>
          </a:p>
          <a:p>
            <a:pPr marL="342900" indent="-342900">
              <a:buFont typeface="+mj-lt"/>
              <a:buAutoNum type="arabicPeriod"/>
            </a:pPr>
            <a:r>
              <a:rPr lang="en-US" sz="1600" dirty="0" smtClean="0">
                <a:solidFill>
                  <a:schemeClr val="bg1"/>
                </a:solidFill>
                <a:latin typeface="+mn-lt"/>
                <a:cs typeface="Arial" panose="020B0604020202020204" pitchFamily="34" charset="0"/>
              </a:rPr>
              <a:t>Territory:  United States of America (excluding Alaska) Canada or Mexico</a:t>
            </a:r>
          </a:p>
          <a:p>
            <a:pPr marL="342900" indent="-342900">
              <a:buFont typeface="+mj-lt"/>
              <a:buAutoNum type="arabicPeriod"/>
            </a:pPr>
            <a:r>
              <a:rPr lang="en-US" sz="1600" dirty="0" smtClean="0">
                <a:solidFill>
                  <a:schemeClr val="bg1"/>
                </a:solidFill>
                <a:latin typeface="+mn-lt"/>
                <a:cs typeface="Arial" panose="020B0604020202020204" pitchFamily="34" charset="0"/>
              </a:rPr>
              <a:t>Description of Aircraft:  Any non-owned aircraft with total seating capacity, including crew seats, of 40 or less</a:t>
            </a:r>
          </a:p>
          <a:p>
            <a:pPr marL="342900" indent="-342900">
              <a:buFont typeface="+mj-lt"/>
              <a:buAutoNum type="arabicPeriod"/>
            </a:pPr>
            <a:r>
              <a:rPr lang="en-US" sz="1600" dirty="0" smtClean="0">
                <a:solidFill>
                  <a:schemeClr val="bg1"/>
                </a:solidFill>
                <a:latin typeface="+mn-lt"/>
                <a:cs typeface="Arial" panose="020B0604020202020204" pitchFamily="34" charset="0"/>
              </a:rPr>
              <a:t>Coverage:  This policy will pay on behalf of the CSU and its Auxiliary Organizations claims that must legally be paid because of an event involving a non-owned aircraft which results in bodily injury or property damage to third parties are passengers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20</a:t>
            </a:fld>
            <a:endParaRPr lang="en-US" dirty="0" smtClean="0">
              <a:latin typeface="Arial" pitchFamily="34" charset="0"/>
            </a:endParaRPr>
          </a:p>
        </p:txBody>
      </p:sp>
    </p:spTree>
    <p:extLst>
      <p:ext uri="{BB962C8B-B14F-4D97-AF65-F5344CB8AC3E}">
        <p14:creationId xmlns:p14="http://schemas.microsoft.com/office/powerpoint/2010/main" val="107237412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Employee’s Personal Property</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21</a:t>
            </a:fld>
            <a:endParaRPr lang="en-US" dirty="0" smtClean="0">
              <a:latin typeface="Arial" pitchFamily="34"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1981200"/>
            <a:ext cx="7705725" cy="455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46943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2954655"/>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Employee’s Personal Property</a:t>
            </a:r>
          </a:p>
          <a:p>
            <a:endParaRPr lang="en-US" dirty="0">
              <a:solidFill>
                <a:srgbClr val="000000"/>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No …</a:t>
            </a:r>
          </a:p>
          <a:p>
            <a:endParaRPr lang="en-US" b="1" dirty="0">
              <a:solidFill>
                <a:srgbClr val="FF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Exception:</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If an employee’s </a:t>
            </a:r>
            <a:r>
              <a:rPr lang="en-US" dirty="0">
                <a:solidFill>
                  <a:srgbClr val="000000"/>
                </a:solidFill>
                <a:latin typeface="+mn-lt"/>
                <a:cs typeface="Arial" panose="020B0604020202020204" pitchFamily="34" charset="0"/>
              </a:rPr>
              <a:t>personal effects </a:t>
            </a:r>
            <a:r>
              <a:rPr lang="en-US" dirty="0" smtClean="0">
                <a:solidFill>
                  <a:srgbClr val="000000"/>
                </a:solidFill>
                <a:latin typeface="+mn-lt"/>
                <a:cs typeface="Arial" panose="020B0604020202020204" pitchFamily="34" charset="0"/>
              </a:rPr>
              <a:t>are damaged as a part of a covered loss, the Member can elect to provide coverage to those damaged items.  </a:t>
            </a:r>
            <a:endParaRPr lang="en-US" dirty="0">
              <a:solidFill>
                <a:srgbClr val="000000"/>
              </a:solidFill>
              <a:latin typeface="+mn-lt"/>
              <a:cs typeface="Arial" panose="020B0604020202020204" pitchFamily="34" charset="0"/>
            </a:endParaRPr>
          </a:p>
          <a:p>
            <a:endParaRPr lang="en-US"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22</a:t>
            </a:fld>
            <a:endParaRPr lang="en-US" dirty="0" smtClean="0">
              <a:latin typeface="Arial" pitchFamily="34" charset="0"/>
            </a:endParaRPr>
          </a:p>
        </p:txBody>
      </p:sp>
    </p:spTree>
    <p:extLst>
      <p:ext uri="{BB962C8B-B14F-4D97-AF65-F5344CB8AC3E}">
        <p14:creationId xmlns:p14="http://schemas.microsoft.com/office/powerpoint/2010/main" val="303660580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Day Care and Camps for Minors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23</a:t>
            </a:fld>
            <a:endParaRPr lang="en-US" dirty="0" smtClean="0">
              <a:latin typeface="Arial" pitchFamily="34" charset="0"/>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74687"/>
            <a:ext cx="3429000" cy="275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275" y="3505200"/>
            <a:ext cx="59150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357697"/>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1050" b="0" dirty="0" smtClean="0">
              <a:solidFill>
                <a:srgbClr val="002060"/>
              </a:solidFill>
              <a:cs typeface="Times New Roman" pitchFamily="18" charset="0"/>
            </a:endParaRPr>
          </a:p>
        </p:txBody>
      </p:sp>
      <p:sp>
        <p:nvSpPr>
          <p:cNvPr id="5" name="Rectangle 4"/>
          <p:cNvSpPr/>
          <p:nvPr/>
        </p:nvSpPr>
        <p:spPr>
          <a:xfrm>
            <a:off x="304800" y="1066801"/>
            <a:ext cx="8610600" cy="4678204"/>
          </a:xfrm>
          <a:prstGeom prst="rect">
            <a:avLst/>
          </a:prstGeom>
        </p:spPr>
        <p:txBody>
          <a:bodyPr wrap="square">
            <a:spAutoFit/>
          </a:bodyPr>
          <a:lstStyle/>
          <a:p>
            <a:pPr algn="ctr"/>
            <a:r>
              <a:rPr lang="en-US" sz="2800" b="1" dirty="0" smtClean="0">
                <a:solidFill>
                  <a:schemeClr val="bg1"/>
                </a:solidFill>
                <a:latin typeface="+mn-lt"/>
              </a:rPr>
              <a:t>Day Care and Camps for Minors</a:t>
            </a:r>
          </a:p>
          <a:p>
            <a:endParaRPr lang="en-US" b="1" dirty="0">
              <a:solidFill>
                <a:schemeClr val="bg1"/>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 </a:t>
            </a:r>
            <a:r>
              <a:rPr lang="en-US" dirty="0" smtClean="0">
                <a:solidFill>
                  <a:schemeClr val="bg1"/>
                </a:solidFill>
                <a:latin typeface="+mn-lt"/>
                <a:cs typeface="Arial" panose="020B0604020202020204" pitchFamily="34" charset="0"/>
              </a:rPr>
              <a:t>The </a:t>
            </a:r>
            <a:r>
              <a:rPr lang="en-US" i="1" dirty="0" smtClean="0">
                <a:solidFill>
                  <a:schemeClr val="bg1"/>
                </a:solidFill>
                <a:latin typeface="+mn-lt"/>
                <a:cs typeface="Arial" panose="020B0604020202020204" pitchFamily="34" charset="0"/>
              </a:rPr>
              <a:t>AORMA Liability Program </a:t>
            </a:r>
            <a:r>
              <a:rPr lang="en-US" dirty="0" smtClean="0">
                <a:solidFill>
                  <a:schemeClr val="bg1"/>
                </a:solidFill>
                <a:latin typeface="+mn-lt"/>
                <a:cs typeface="Arial" panose="020B0604020202020204" pitchFamily="34" charset="0"/>
              </a:rPr>
              <a:t>does provide coverage.</a:t>
            </a:r>
          </a:p>
          <a:p>
            <a:endParaRPr lang="en-US" dirty="0">
              <a:solidFill>
                <a:schemeClr val="bg1"/>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Additional Coverage Requirement:</a:t>
            </a:r>
          </a:p>
          <a:p>
            <a:endParaRPr lang="en-US" dirty="0">
              <a:solidFill>
                <a:schemeClr val="bg1"/>
              </a:solidFill>
              <a:latin typeface="+mn-lt"/>
              <a:cs typeface="Arial" panose="020B0604020202020204" pitchFamily="34" charset="0"/>
            </a:endParaRPr>
          </a:p>
          <a:p>
            <a:pPr marL="285750" indent="-285750">
              <a:buFont typeface="Wingdings" panose="05000000000000000000" pitchFamily="2" charset="2"/>
              <a:buChar char="ü"/>
            </a:pPr>
            <a:r>
              <a:rPr lang="en-US" dirty="0" smtClean="0">
                <a:solidFill>
                  <a:schemeClr val="bg1"/>
                </a:solidFill>
                <a:latin typeface="+mn-lt"/>
                <a:cs typeface="Arial" panose="020B0604020202020204" pitchFamily="34" charset="0"/>
              </a:rPr>
              <a:t>AORMA Policy and Procedure L-6 requires that the member purchase a Participant Accident Insurance (PAI) policy for all child care and camp operation involving minors</a:t>
            </a:r>
          </a:p>
          <a:p>
            <a:endParaRPr lang="en-US" dirty="0">
              <a:solidFill>
                <a:schemeClr val="bg1"/>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Additional Coverage Recommendation:</a:t>
            </a:r>
          </a:p>
          <a:p>
            <a:endParaRPr lang="en-US" dirty="0">
              <a:solidFill>
                <a:schemeClr val="bg1"/>
              </a:solidFill>
              <a:latin typeface="+mn-lt"/>
              <a:cs typeface="Arial" panose="020B0604020202020204" pitchFamily="34" charset="0"/>
            </a:endParaRPr>
          </a:p>
          <a:p>
            <a:pPr marL="285750" indent="-285750">
              <a:buFont typeface="Wingdings" panose="05000000000000000000" pitchFamily="2" charset="2"/>
              <a:buChar char="ü"/>
            </a:pPr>
            <a:r>
              <a:rPr lang="en-US" dirty="0" smtClean="0">
                <a:solidFill>
                  <a:schemeClr val="bg1"/>
                </a:solidFill>
                <a:latin typeface="+mn-lt"/>
                <a:cs typeface="Arial" panose="020B0604020202020204" pitchFamily="34" charset="0"/>
              </a:rPr>
              <a:t>PAI with a minimum limit of $10,000 for all activities involving minors</a:t>
            </a:r>
          </a:p>
          <a:p>
            <a:pPr marL="285750" indent="-285750">
              <a:buFont typeface="Wingdings" panose="05000000000000000000" pitchFamily="2" charset="2"/>
              <a:buChar char="ü"/>
            </a:pPr>
            <a:r>
              <a:rPr lang="en-US" dirty="0" smtClean="0">
                <a:solidFill>
                  <a:schemeClr val="bg1"/>
                </a:solidFill>
                <a:latin typeface="+mn-lt"/>
                <a:cs typeface="Arial" panose="020B0604020202020204" pitchFamily="34" charset="0"/>
              </a:rPr>
              <a:t>Consider increasing the PAI limit to $20,000</a:t>
            </a:r>
          </a:p>
          <a:p>
            <a:endParaRPr lang="en-US" b="1" dirty="0">
              <a:solidFill>
                <a:schemeClr val="bg1"/>
              </a:solidFill>
              <a:latin typeface="+mn-lt"/>
              <a:cs typeface="Arial" panose="020B0604020202020204" pitchFamily="34" charset="0"/>
            </a:endParaRPr>
          </a:p>
          <a:p>
            <a:endParaRPr lang="en-US" dirty="0" smtClean="0">
              <a:solidFill>
                <a:schemeClr val="bg1"/>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24</a:t>
            </a:fld>
            <a:endParaRPr lang="en-US" dirty="0" smtClean="0">
              <a:latin typeface="Arial" pitchFamily="34" charset="0"/>
            </a:endParaRPr>
          </a:p>
        </p:txBody>
      </p:sp>
    </p:spTree>
    <p:extLst>
      <p:ext uri="{BB962C8B-B14F-4D97-AF65-F5344CB8AC3E}">
        <p14:creationId xmlns:p14="http://schemas.microsoft.com/office/powerpoint/2010/main" val="1791727223"/>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1077218"/>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Mobile Medical Clinic and its Healthcare Professionals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25</a:t>
            </a:fld>
            <a:endParaRPr lang="en-US" dirty="0" smtClean="0">
              <a:latin typeface="Arial" pitchFamily="34" charset="0"/>
            </a:endParaRP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710" y="3043237"/>
            <a:ext cx="449269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250281"/>
            <a:ext cx="4581525" cy="289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4572000"/>
            <a:ext cx="3238752"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48165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4093428"/>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Mobile Medical Clinic and its Healthcare Professionals</a:t>
            </a:r>
          </a:p>
          <a:p>
            <a:endParaRPr lang="en-US"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and No …  </a:t>
            </a:r>
            <a:r>
              <a:rPr lang="en-US" dirty="0" smtClean="0">
                <a:solidFill>
                  <a:srgbClr val="000000"/>
                </a:solidFill>
                <a:latin typeface="+mn-lt"/>
                <a:cs typeface="Arial" panose="020B0604020202020204" pitchFamily="34" charset="0"/>
              </a:rPr>
              <a:t>The AORMA Liability Program provides coverage for your employees who are nurses (but not physicians) and any medical services clinic that does not perform invasive surgery of any kind.</a:t>
            </a:r>
          </a:p>
          <a:p>
            <a:endParaRPr lang="en-US" dirty="0" smtClean="0">
              <a:solidFill>
                <a:srgbClr val="000000"/>
              </a:solidFill>
              <a:latin typeface="+mn-lt"/>
              <a:cs typeface="Arial" panose="020B0604020202020204" pitchFamily="34" charset="0"/>
            </a:endParaRPr>
          </a:p>
          <a:p>
            <a:endParaRPr lang="en-US"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Additional Coverage Recommended:</a:t>
            </a:r>
          </a:p>
          <a:p>
            <a:endParaRPr lang="en-US" dirty="0">
              <a:solidFill>
                <a:srgbClr val="000000"/>
              </a:solidFill>
              <a:latin typeface="+mn-lt"/>
              <a:cs typeface="Arial" panose="020B0604020202020204" pitchFamily="34" charset="0"/>
            </a:endParaRP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Medical Malpractice insurance for physicians</a:t>
            </a: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Auto Physical Damage for the mobile medical vehicle</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26</a:t>
            </a:fld>
            <a:endParaRPr lang="en-US" dirty="0" smtClean="0">
              <a:latin typeface="Arial" pitchFamily="34" charset="0"/>
            </a:endParaRPr>
          </a:p>
        </p:txBody>
      </p:sp>
    </p:spTree>
    <p:extLst>
      <p:ext uri="{BB962C8B-B14F-4D97-AF65-F5344CB8AC3E}">
        <p14:creationId xmlns:p14="http://schemas.microsoft.com/office/powerpoint/2010/main" val="369856815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646331"/>
          </a:xfrm>
          <a:prstGeom prst="rect">
            <a:avLst/>
          </a:prstGeom>
        </p:spPr>
        <p:txBody>
          <a:bodyPr wrap="square">
            <a:spAutoFit/>
          </a:bodyPr>
          <a:lstStyle/>
          <a:p>
            <a:pPr algn="ctr"/>
            <a:r>
              <a:rPr lang="en-US" sz="3600" b="1" dirty="0" smtClean="0">
                <a:solidFill>
                  <a:srgbClr val="000000"/>
                </a:solidFill>
                <a:latin typeface="+mn-lt"/>
                <a:cs typeface="Arial" panose="020B0604020202020204" pitchFamily="34" charset="0"/>
              </a:rPr>
              <a:t>Watercraft and Related Operations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27</a:t>
            </a:fld>
            <a:endParaRPr lang="en-US" dirty="0" smtClean="0">
              <a:latin typeface="Arial"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000" y="2305050"/>
            <a:ext cx="721219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14957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4801314"/>
          </a:xfrm>
          <a:prstGeom prst="rect">
            <a:avLst/>
          </a:prstGeom>
        </p:spPr>
        <p:txBody>
          <a:bodyPr wrap="square">
            <a:spAutoFit/>
          </a:bodyPr>
          <a:lstStyle/>
          <a:p>
            <a:pPr algn="ctr"/>
            <a:r>
              <a:rPr lang="en-US" sz="3600" b="1" dirty="0" smtClean="0">
                <a:solidFill>
                  <a:srgbClr val="000000"/>
                </a:solidFill>
                <a:latin typeface="+mn-lt"/>
                <a:cs typeface="Arial" panose="020B0604020202020204" pitchFamily="34" charset="0"/>
              </a:rPr>
              <a:t>Watercraft and Related Operations</a:t>
            </a:r>
          </a:p>
          <a:p>
            <a:endParaRPr lang="en-US"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and No …</a:t>
            </a:r>
          </a:p>
          <a:p>
            <a:endParaRPr lang="en-US" b="1" dirty="0" smtClean="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a:t>
            </a:r>
            <a:r>
              <a:rPr lang="en-US" i="1" dirty="0" smtClean="0">
                <a:solidFill>
                  <a:srgbClr val="000000"/>
                </a:solidFill>
                <a:latin typeface="+mn-lt"/>
                <a:cs typeface="Arial" panose="020B0604020202020204" pitchFamily="34" charset="0"/>
              </a:rPr>
              <a:t> AORMA Liability Program </a:t>
            </a:r>
            <a:r>
              <a:rPr lang="en-US" dirty="0" smtClean="0">
                <a:solidFill>
                  <a:srgbClr val="000000"/>
                </a:solidFill>
                <a:latin typeface="+mn-lt"/>
                <a:cs typeface="Arial" panose="020B0604020202020204" pitchFamily="34" charset="0"/>
              </a:rPr>
              <a:t>provides watercraft liability for vessel under 50 feet.</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t>
            </a:r>
            <a:r>
              <a:rPr lang="en-US" i="1" dirty="0" smtClean="0">
                <a:solidFill>
                  <a:srgbClr val="000000"/>
                </a:solidFill>
                <a:latin typeface="+mn-lt"/>
                <a:cs typeface="Arial" panose="020B0604020202020204" pitchFamily="34" charset="0"/>
              </a:rPr>
              <a:t>AORMA Property Program </a:t>
            </a:r>
            <a:r>
              <a:rPr lang="en-US" dirty="0" smtClean="0">
                <a:solidFill>
                  <a:srgbClr val="000000"/>
                </a:solidFill>
                <a:latin typeface="+mn-lt"/>
                <a:cs typeface="Arial" panose="020B0604020202020204" pitchFamily="34" charset="0"/>
              </a:rPr>
              <a:t>provides automatic coverage for watercraft 27 feet or smaller.  Larger watercraft over 27 feet must be scheduled on the AORMA Property Program policy.</a:t>
            </a:r>
          </a:p>
          <a:p>
            <a:endParaRPr lang="en-US" dirty="0" smtClean="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Required Additional Coverage:</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Any watercraft over 50 feet must purchase a separate Ocean Marine insurance policy which covers the Hull and provides the necessary Protection and Indemnity.</a:t>
            </a:r>
          </a:p>
          <a:p>
            <a:endParaRPr lang="en-US"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28</a:t>
            </a:fld>
            <a:endParaRPr lang="en-US" dirty="0" smtClean="0">
              <a:latin typeface="Arial" pitchFamily="34" charset="0"/>
            </a:endParaRPr>
          </a:p>
        </p:txBody>
      </p:sp>
    </p:spTree>
    <p:extLst>
      <p:ext uri="{BB962C8B-B14F-4D97-AF65-F5344CB8AC3E}">
        <p14:creationId xmlns:p14="http://schemas.microsoft.com/office/powerpoint/2010/main" val="28292291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Club Sports and Intramurals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29</a:t>
            </a:fld>
            <a:endParaRPr lang="en-US" dirty="0" smtClean="0">
              <a:latin typeface="Arial"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05000"/>
            <a:ext cx="595400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91000"/>
            <a:ext cx="306019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9591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2600" dirty="0" smtClean="0">
                <a:solidFill>
                  <a:srgbClr val="002060"/>
                </a:solidFill>
                <a:cs typeface="Times New Roman" pitchFamily="18" charset="0"/>
              </a:rPr>
              <a:t>CSURMA AORMA Overview</a:t>
            </a:r>
            <a:endParaRPr lang="en-US" sz="1050" b="0" dirty="0" smtClean="0">
              <a:solidFill>
                <a:srgbClr val="002060"/>
              </a:solidFill>
              <a:cs typeface="Times New Roman" pitchFamily="18" charset="0"/>
            </a:endParaRPr>
          </a:p>
        </p:txBody>
      </p:sp>
      <p:sp>
        <p:nvSpPr>
          <p:cNvPr id="5" name="Rectangle 4"/>
          <p:cNvSpPr/>
          <p:nvPr/>
        </p:nvSpPr>
        <p:spPr>
          <a:xfrm>
            <a:off x="304800" y="1200508"/>
            <a:ext cx="8610600" cy="2523768"/>
          </a:xfrm>
          <a:prstGeom prst="rect">
            <a:avLst/>
          </a:prstGeom>
          <a:gradFill>
            <a:gsLst>
              <a:gs pos="0">
                <a:srgbClr val="002060"/>
              </a:gs>
              <a:gs pos="50000">
                <a:schemeClr val="accent1">
                  <a:tint val="44500"/>
                  <a:satMod val="160000"/>
                </a:schemeClr>
              </a:gs>
              <a:gs pos="100000">
                <a:schemeClr val="accent1">
                  <a:tint val="23500"/>
                  <a:satMod val="160000"/>
                </a:schemeClr>
              </a:gs>
            </a:gsLst>
            <a:lin ang="5400000" scaled="0"/>
          </a:gradFill>
          <a:ln>
            <a:solidFill>
              <a:schemeClr val="bg1"/>
            </a:solidFill>
          </a:ln>
        </p:spPr>
        <p:txBody>
          <a:bodyPr wrap="square">
            <a:spAutoFit/>
          </a:bodyPr>
          <a:lstStyle/>
          <a:p>
            <a:pPr algn="ctr"/>
            <a:endParaRPr lang="en-US" b="1" dirty="0" smtClean="0">
              <a:solidFill>
                <a:schemeClr val="bg1"/>
              </a:solidFill>
              <a:latin typeface="+mn-lt"/>
            </a:endParaRPr>
          </a:p>
          <a:p>
            <a:pPr algn="ctr"/>
            <a:r>
              <a:rPr lang="en-US" sz="3200" b="1" dirty="0" smtClean="0">
                <a:solidFill>
                  <a:srgbClr val="FFFFFF"/>
                </a:solidFill>
                <a:latin typeface="+mn-lt"/>
              </a:rPr>
              <a:t>Mission Statement</a:t>
            </a:r>
          </a:p>
          <a:p>
            <a:pPr algn="ctr"/>
            <a:endParaRPr lang="en-US" b="1" dirty="0" smtClean="0">
              <a:solidFill>
                <a:schemeClr val="bg1"/>
              </a:solidFill>
              <a:latin typeface="+mn-lt"/>
            </a:endParaRPr>
          </a:p>
          <a:p>
            <a:pPr algn="just"/>
            <a:r>
              <a:rPr lang="en-US" dirty="0" smtClean="0">
                <a:solidFill>
                  <a:schemeClr val="bg1"/>
                </a:solidFill>
                <a:latin typeface="+mn-lt"/>
              </a:rPr>
              <a:t>The </a:t>
            </a:r>
            <a:r>
              <a:rPr lang="en-US" dirty="0">
                <a:solidFill>
                  <a:schemeClr val="bg1"/>
                </a:solidFill>
                <a:latin typeface="+mn-lt"/>
              </a:rPr>
              <a:t>California State University Risk Management Authority (CSURMA) is a joint </a:t>
            </a:r>
            <a:r>
              <a:rPr lang="en-US" dirty="0" smtClean="0">
                <a:solidFill>
                  <a:schemeClr val="bg1"/>
                </a:solidFill>
                <a:latin typeface="+mn-lt"/>
              </a:rPr>
              <a:t>power authority </a:t>
            </a:r>
            <a:r>
              <a:rPr lang="en-US" dirty="0">
                <a:solidFill>
                  <a:schemeClr val="bg1"/>
                </a:solidFill>
                <a:latin typeface="+mn-lt"/>
              </a:rPr>
              <a:t>composed of CSU and its Auxiliary Organizations joined to protect </a:t>
            </a:r>
            <a:r>
              <a:rPr lang="en-US" dirty="0" smtClean="0">
                <a:solidFill>
                  <a:schemeClr val="bg1"/>
                </a:solidFill>
                <a:latin typeface="+mn-lt"/>
              </a:rPr>
              <a:t>member resources </a:t>
            </a:r>
            <a:r>
              <a:rPr lang="en-US" dirty="0">
                <a:solidFill>
                  <a:schemeClr val="bg1"/>
                </a:solidFill>
                <a:latin typeface="+mn-lt"/>
              </a:rPr>
              <a:t>by providing broad coverage and quality risk management services that stabilize risk cost in a reliable, economical and beneficial manner</a:t>
            </a:r>
            <a:r>
              <a:rPr lang="en-US" dirty="0" smtClean="0">
                <a:solidFill>
                  <a:schemeClr val="bg1"/>
                </a:solidFill>
                <a:latin typeface="+mn-lt"/>
              </a:rPr>
              <a:t>.</a:t>
            </a:r>
          </a:p>
          <a:p>
            <a:pPr algn="just"/>
            <a:endParaRPr lang="en-US" dirty="0">
              <a:solidFill>
                <a:schemeClr val="bg1"/>
              </a:solidFill>
              <a:latin typeface="+mn-lt"/>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a:t>
            </a:fld>
            <a:endParaRPr lang="en-US" dirty="0" smtClean="0">
              <a:latin typeface="Arial" pitchFamily="34" charset="0"/>
            </a:endParaRPr>
          </a:p>
        </p:txBody>
      </p:sp>
      <p:sp>
        <p:nvSpPr>
          <p:cNvPr id="2" name="TextBox 1"/>
          <p:cNvSpPr txBox="1"/>
          <p:nvPr/>
        </p:nvSpPr>
        <p:spPr>
          <a:xfrm>
            <a:off x="333375" y="3962400"/>
            <a:ext cx="8305800" cy="1569660"/>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2060"/>
                </a:solidFill>
                <a:latin typeface="+mn-lt"/>
              </a:rPr>
              <a:t>Broad </a:t>
            </a:r>
            <a:r>
              <a:rPr lang="en-US" sz="3200" b="1" dirty="0" smtClean="0">
                <a:solidFill>
                  <a:srgbClr val="002060"/>
                </a:solidFill>
                <a:latin typeface="+mn-lt"/>
              </a:rPr>
              <a:t>Coverage</a:t>
            </a:r>
            <a:endParaRPr lang="en-US" sz="3200" b="1" dirty="0">
              <a:solidFill>
                <a:srgbClr val="002060"/>
              </a:solidFill>
              <a:latin typeface="+mn-lt"/>
            </a:endParaRPr>
          </a:p>
          <a:p>
            <a:pPr marL="457200" indent="-457200">
              <a:buFont typeface="Wingdings" panose="05000000000000000000" pitchFamily="2" charset="2"/>
              <a:buChar char="ü"/>
            </a:pPr>
            <a:r>
              <a:rPr lang="en-US" sz="3200" b="1" dirty="0">
                <a:solidFill>
                  <a:srgbClr val="002060"/>
                </a:solidFill>
                <a:latin typeface="+mn-lt"/>
              </a:rPr>
              <a:t>Quality Risk Management </a:t>
            </a:r>
            <a:r>
              <a:rPr lang="en-US" sz="3200" b="1" dirty="0" smtClean="0">
                <a:solidFill>
                  <a:srgbClr val="002060"/>
                </a:solidFill>
                <a:latin typeface="+mn-lt"/>
              </a:rPr>
              <a:t>Services</a:t>
            </a:r>
          </a:p>
          <a:p>
            <a:pPr marL="457200" indent="-457200">
              <a:buFont typeface="Wingdings" panose="05000000000000000000" pitchFamily="2" charset="2"/>
              <a:buChar char="ü"/>
            </a:pPr>
            <a:r>
              <a:rPr lang="en-US" sz="3200" b="1" dirty="0" smtClean="0">
                <a:solidFill>
                  <a:srgbClr val="002060"/>
                </a:solidFill>
                <a:latin typeface="+mn-lt"/>
              </a:rPr>
              <a:t>Stabilize Risk Cost</a:t>
            </a:r>
            <a:endParaRPr lang="en-US" sz="3200" b="1" dirty="0">
              <a:solidFill>
                <a:srgbClr val="002060"/>
              </a:solidFill>
              <a:latin typeface="+mn-lt"/>
            </a:endParaRPr>
          </a:p>
        </p:txBody>
      </p:sp>
    </p:spTree>
    <p:extLst>
      <p:ext uri="{BB962C8B-B14F-4D97-AF65-F5344CB8AC3E}">
        <p14:creationId xmlns:p14="http://schemas.microsoft.com/office/powerpoint/2010/main" val="880896243"/>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139869"/>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Club Sports and Intramurals</a:t>
            </a:r>
          </a:p>
          <a:p>
            <a:endParaRPr lang="en-US" dirty="0">
              <a:solidFill>
                <a:srgbClr val="000000"/>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No</a:t>
            </a:r>
            <a:r>
              <a:rPr lang="en-US" sz="2000" dirty="0" smtClean="0">
                <a:solidFill>
                  <a:srgbClr val="FF0000"/>
                </a:solidFill>
                <a:latin typeface="+mn-lt"/>
                <a:cs typeface="Arial" panose="020B0604020202020204" pitchFamily="34" charset="0"/>
              </a:rPr>
              <a:t> …</a:t>
            </a:r>
          </a:p>
          <a:p>
            <a:endParaRPr lang="en-US" dirty="0" smtClean="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AORMA Liability Program is intended to cover the Member’s negligence only; it does not extend to club sports or intramurals.</a:t>
            </a:r>
            <a:endParaRPr lang="en-US" dirty="0">
              <a:solidFill>
                <a:srgbClr val="000000"/>
              </a:solidFill>
              <a:latin typeface="+mn-lt"/>
              <a:cs typeface="Arial" panose="020B0604020202020204" pitchFamily="34" charset="0"/>
            </a:endParaRPr>
          </a:p>
          <a:p>
            <a:endParaRPr lang="en-US" dirty="0">
              <a:solidFill>
                <a:srgbClr val="000000"/>
              </a:solidFill>
              <a:latin typeface="+mn-lt"/>
              <a:cs typeface="Arial" panose="020B0604020202020204" pitchFamily="34" charset="0"/>
            </a:endParaRPr>
          </a:p>
          <a:p>
            <a:pPr lvl="0"/>
            <a:r>
              <a:rPr lang="en-US" b="1" dirty="0">
                <a:solidFill>
                  <a:srgbClr val="FF0000"/>
                </a:solidFill>
                <a:latin typeface="Georgia"/>
                <a:cs typeface="Arial" panose="020B0604020202020204" pitchFamily="34" charset="0"/>
              </a:rPr>
              <a:t>Additional Coverage Recommended</a:t>
            </a:r>
            <a:r>
              <a:rPr lang="en-US" b="1" dirty="0" smtClean="0">
                <a:solidFill>
                  <a:srgbClr val="FF0000"/>
                </a:solidFill>
                <a:latin typeface="Georgia"/>
                <a:cs typeface="Arial" panose="020B0604020202020204" pitchFamily="34" charset="0"/>
              </a:rPr>
              <a:t>:</a:t>
            </a:r>
          </a:p>
          <a:p>
            <a:pPr lvl="0"/>
            <a:endParaRPr lang="en-US" b="1" dirty="0">
              <a:solidFill>
                <a:srgbClr val="FF0000"/>
              </a:solidFill>
              <a:latin typeface="Georgia"/>
              <a:cs typeface="Arial" panose="020B0604020202020204" pitchFamily="34" charset="0"/>
            </a:endParaRPr>
          </a:p>
          <a:p>
            <a:r>
              <a:rPr lang="en-US" dirty="0">
                <a:solidFill>
                  <a:srgbClr val="000000"/>
                </a:solidFill>
                <a:latin typeface="+mn-lt"/>
                <a:cs typeface="Arial" panose="020B0604020202020204" pitchFamily="34" charset="0"/>
              </a:rPr>
              <a:t>The </a:t>
            </a:r>
            <a:r>
              <a:rPr lang="en-US" i="1" dirty="0">
                <a:solidFill>
                  <a:srgbClr val="000000"/>
                </a:solidFill>
                <a:latin typeface="+mn-lt"/>
                <a:cs typeface="Arial" panose="020B0604020202020204" pitchFamily="34" charset="0"/>
              </a:rPr>
              <a:t>Club Sports Insurance Program </a:t>
            </a:r>
            <a:r>
              <a:rPr lang="en-US" dirty="0">
                <a:solidFill>
                  <a:srgbClr val="000000"/>
                </a:solidFill>
                <a:latin typeface="+mn-lt"/>
                <a:cs typeface="Arial" panose="020B0604020202020204" pitchFamily="34" charset="0"/>
              </a:rPr>
              <a:t>provides $5,000,000 in </a:t>
            </a:r>
            <a:r>
              <a:rPr lang="en-US" dirty="0" smtClean="0">
                <a:solidFill>
                  <a:srgbClr val="000000"/>
                </a:solidFill>
                <a:latin typeface="+mn-lt"/>
                <a:cs typeface="Arial" panose="020B0604020202020204" pitchFamily="34" charset="0"/>
              </a:rPr>
              <a:t>catastrophic </a:t>
            </a:r>
            <a:r>
              <a:rPr lang="en-US" dirty="0">
                <a:solidFill>
                  <a:srgbClr val="000000"/>
                </a:solidFill>
                <a:latin typeface="+mn-lt"/>
                <a:cs typeface="Arial" panose="020B0604020202020204" pitchFamily="34" charset="0"/>
              </a:rPr>
              <a:t>injury coverage as well as general liability coverage in the amount of $</a:t>
            </a:r>
            <a:r>
              <a:rPr lang="en-US" dirty="0" smtClean="0">
                <a:solidFill>
                  <a:srgbClr val="000000"/>
                </a:solidFill>
                <a:latin typeface="+mn-lt"/>
                <a:cs typeface="Arial" panose="020B0604020202020204" pitchFamily="34" charset="0"/>
              </a:rPr>
              <a:t>1,000,000</a:t>
            </a:r>
          </a:p>
          <a:p>
            <a:endParaRPr lang="en-US" dirty="0">
              <a:solidFill>
                <a:srgbClr val="000000"/>
              </a:solidFill>
              <a:latin typeface="+mn-lt"/>
              <a:cs typeface="Arial" panose="020B0604020202020204" pitchFamily="34" charset="0"/>
            </a:endParaRPr>
          </a:p>
          <a:p>
            <a:pPr algn="ctr"/>
            <a:r>
              <a:rPr lang="en-US" dirty="0" smtClean="0">
                <a:solidFill>
                  <a:srgbClr val="000000"/>
                </a:solidFill>
                <a:latin typeface="+mn-lt"/>
                <a:cs typeface="Arial" panose="020B0604020202020204" pitchFamily="34" charset="0"/>
              </a:rPr>
              <a:t>- Or - </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A </a:t>
            </a:r>
            <a:r>
              <a:rPr lang="en-US" i="1" dirty="0" smtClean="0">
                <a:solidFill>
                  <a:srgbClr val="000000"/>
                </a:solidFill>
                <a:latin typeface="+mn-lt"/>
                <a:cs typeface="Arial" panose="020B0604020202020204" pitchFamily="34" charset="0"/>
              </a:rPr>
              <a:t>Participant Accident Insurance </a:t>
            </a:r>
            <a:r>
              <a:rPr lang="en-US" dirty="0" smtClean="0">
                <a:solidFill>
                  <a:srgbClr val="000000"/>
                </a:solidFill>
                <a:latin typeface="+mn-lt"/>
                <a:cs typeface="Arial" panose="020B0604020202020204" pitchFamily="34" charset="0"/>
              </a:rPr>
              <a:t>policy can be purchased to provide medical expense coverage.  Coverage limits start at $10,000.</a:t>
            </a:r>
            <a:endParaRPr lang="en-US" dirty="0">
              <a:solidFill>
                <a:srgbClr val="000000"/>
              </a:solidFill>
              <a:latin typeface="+mn-lt"/>
              <a:cs typeface="Arial" panose="020B0604020202020204" pitchFamily="34" charset="0"/>
            </a:endParaRPr>
          </a:p>
          <a:p>
            <a:endParaRPr lang="en-US"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30</a:t>
            </a:fld>
            <a:endParaRPr lang="en-US" dirty="0" smtClean="0">
              <a:latin typeface="Arial" pitchFamily="34" charset="0"/>
            </a:endParaRPr>
          </a:p>
        </p:txBody>
      </p:sp>
    </p:spTree>
    <p:extLst>
      <p:ext uri="{BB962C8B-B14F-4D97-AF65-F5344CB8AC3E}">
        <p14:creationId xmlns:p14="http://schemas.microsoft.com/office/powerpoint/2010/main" val="376330646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High Hazard Activities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31</a:t>
            </a:fld>
            <a:endParaRPr lang="en-US" dirty="0" smtClean="0">
              <a:latin typeface="Arial" pitchFamily="34" charset="0"/>
            </a:endParaRPr>
          </a:p>
        </p:txBody>
      </p:sp>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905000"/>
            <a:ext cx="2667000" cy="205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959620"/>
            <a:ext cx="3516955" cy="197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3418082"/>
            <a:ext cx="2267631" cy="311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900" y="3700860"/>
            <a:ext cx="4191000"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69357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262979"/>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High Hazard Activities</a:t>
            </a:r>
          </a:p>
          <a:p>
            <a:endParaRPr lang="en-US"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a:t>
            </a:r>
          </a:p>
          <a:p>
            <a:endParaRPr lang="en-US" b="1" dirty="0" smtClean="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Recommendation:</a:t>
            </a:r>
          </a:p>
          <a:p>
            <a:pPr marL="342900" indent="-342900">
              <a:buFont typeface="+mj-lt"/>
              <a:buAutoNum type="arabicPeriod"/>
            </a:pPr>
            <a:r>
              <a:rPr lang="en-US" sz="1600" dirty="0" smtClean="0">
                <a:solidFill>
                  <a:srgbClr val="000000"/>
                </a:solidFill>
                <a:latin typeface="+mn-lt"/>
                <a:cs typeface="Arial" panose="020B0604020202020204" pitchFamily="34" charset="0"/>
              </a:rPr>
              <a:t>Complete a risk assessment prior to finalizing activity</a:t>
            </a:r>
          </a:p>
          <a:p>
            <a:pPr marL="342900" indent="-342900">
              <a:buFont typeface="+mj-lt"/>
              <a:buAutoNum type="arabicPeriod"/>
            </a:pPr>
            <a:r>
              <a:rPr lang="en-US" sz="1600" dirty="0" smtClean="0">
                <a:solidFill>
                  <a:srgbClr val="000000"/>
                </a:solidFill>
                <a:latin typeface="+mn-lt"/>
                <a:cs typeface="Arial" panose="020B0604020202020204" pitchFamily="34" charset="0"/>
              </a:rPr>
              <a:t>Require a signed Waiver from each Participant</a:t>
            </a:r>
          </a:p>
          <a:p>
            <a:pPr marL="342900" indent="-342900">
              <a:buFont typeface="+mj-lt"/>
              <a:buAutoNum type="arabicPeriod"/>
            </a:pPr>
            <a:r>
              <a:rPr lang="en-US" sz="1600" dirty="0" smtClean="0">
                <a:solidFill>
                  <a:srgbClr val="000000"/>
                </a:solidFill>
                <a:latin typeface="+mn-lt"/>
                <a:cs typeface="Arial" panose="020B0604020202020204" pitchFamily="34" charset="0"/>
              </a:rPr>
              <a:t>Obtain legal counsel approval of agreement wording with outside suppliers, contractors and vendors</a:t>
            </a:r>
          </a:p>
          <a:p>
            <a:pPr marL="342900" indent="-342900">
              <a:buFont typeface="+mj-lt"/>
              <a:buAutoNum type="arabicPeriod"/>
            </a:pPr>
            <a:r>
              <a:rPr lang="en-US" sz="1600" dirty="0" smtClean="0">
                <a:solidFill>
                  <a:srgbClr val="000000"/>
                </a:solidFill>
                <a:latin typeface="+mn-lt"/>
                <a:cs typeface="Arial" panose="020B0604020202020204" pitchFamily="34" charset="0"/>
              </a:rPr>
              <a:t>Verify that agreement includes the recommended insurance requirement in contract language</a:t>
            </a:r>
          </a:p>
          <a:p>
            <a:pPr marL="342900" indent="-342900">
              <a:buFont typeface="+mj-lt"/>
              <a:buAutoNum type="arabicPeriod"/>
            </a:pPr>
            <a:r>
              <a:rPr lang="en-US" sz="1600" dirty="0" smtClean="0">
                <a:solidFill>
                  <a:srgbClr val="000000"/>
                </a:solidFill>
                <a:latin typeface="+mn-lt"/>
                <a:cs typeface="Arial" panose="020B0604020202020204" pitchFamily="34" charset="0"/>
              </a:rPr>
              <a:t>Obtain certificate of insurance and the additional insured endorsement </a:t>
            </a:r>
          </a:p>
          <a:p>
            <a:pPr marL="285750" indent="-285750">
              <a:buFont typeface="Wingdings" panose="05000000000000000000" pitchFamily="2" charset="2"/>
              <a:buChar char="ü"/>
            </a:pPr>
            <a:endParaRPr lang="en-US" sz="1600" b="1" dirty="0">
              <a:solidFill>
                <a:srgbClr val="000000"/>
              </a:solidFill>
              <a:latin typeface="+mn-lt"/>
              <a:cs typeface="Arial" panose="020B0604020202020204" pitchFamily="34" charset="0"/>
            </a:endParaRPr>
          </a:p>
          <a:p>
            <a:pPr lvl="0"/>
            <a:r>
              <a:rPr lang="en-US" sz="1600" b="1" dirty="0">
                <a:solidFill>
                  <a:srgbClr val="FF0000"/>
                </a:solidFill>
                <a:latin typeface="Georgia"/>
                <a:cs typeface="Arial" panose="020B0604020202020204" pitchFamily="34" charset="0"/>
              </a:rPr>
              <a:t>Additional Coverage </a:t>
            </a:r>
            <a:r>
              <a:rPr lang="en-US" sz="1600" b="1" dirty="0" smtClean="0">
                <a:solidFill>
                  <a:srgbClr val="FF0000"/>
                </a:solidFill>
                <a:latin typeface="Georgia"/>
                <a:cs typeface="Arial" panose="020B0604020202020204" pitchFamily="34" charset="0"/>
              </a:rPr>
              <a:t>Recommended</a:t>
            </a:r>
            <a:r>
              <a:rPr lang="en-US" sz="1600" b="1" dirty="0">
                <a:solidFill>
                  <a:srgbClr val="FF0000"/>
                </a:solidFill>
                <a:latin typeface="Georgia"/>
                <a:cs typeface="Arial" panose="020B0604020202020204" pitchFamily="34" charset="0"/>
              </a:rPr>
              <a:t> </a:t>
            </a:r>
            <a:r>
              <a:rPr lang="en-US" sz="1600" b="1" dirty="0" smtClean="0">
                <a:solidFill>
                  <a:srgbClr val="FF0000"/>
                </a:solidFill>
                <a:latin typeface="Georgia"/>
                <a:cs typeface="Arial" panose="020B0604020202020204" pitchFamily="34" charset="0"/>
              </a:rPr>
              <a:t>- </a:t>
            </a:r>
            <a:r>
              <a:rPr lang="en-US" sz="1600" dirty="0" smtClean="0">
                <a:solidFill>
                  <a:srgbClr val="000000"/>
                </a:solidFill>
                <a:latin typeface="Georgia"/>
                <a:cs typeface="Arial" panose="020B0604020202020204" pitchFamily="34" charset="0"/>
              </a:rPr>
              <a:t>A </a:t>
            </a:r>
            <a:r>
              <a:rPr lang="en-US" sz="1600" dirty="0">
                <a:solidFill>
                  <a:srgbClr val="000000"/>
                </a:solidFill>
                <a:latin typeface="Georgia"/>
                <a:cs typeface="Arial" panose="020B0604020202020204" pitchFamily="34" charset="0"/>
              </a:rPr>
              <a:t>separate Special Events policy should be purchased if;</a:t>
            </a:r>
          </a:p>
          <a:p>
            <a:pPr marL="342900" lvl="0" indent="-342900">
              <a:buFont typeface="+mj-lt"/>
              <a:buAutoNum type="arabicPeriod"/>
            </a:pPr>
            <a:r>
              <a:rPr lang="en-US" sz="1600" dirty="0">
                <a:solidFill>
                  <a:srgbClr val="000000"/>
                </a:solidFill>
                <a:latin typeface="Georgia"/>
                <a:cs typeface="Arial" panose="020B0604020202020204" pitchFamily="34" charset="0"/>
              </a:rPr>
              <a:t>The event will attract a large number of attendees who are not normally on campus</a:t>
            </a:r>
          </a:p>
          <a:p>
            <a:pPr marL="342900" lvl="0" indent="-342900">
              <a:buFont typeface="+mj-lt"/>
              <a:buAutoNum type="arabicPeriod"/>
            </a:pPr>
            <a:r>
              <a:rPr lang="en-US" sz="1600" dirty="0">
                <a:solidFill>
                  <a:srgbClr val="000000"/>
                </a:solidFill>
                <a:latin typeface="Georgia"/>
                <a:cs typeface="Arial" panose="020B0604020202020204" pitchFamily="34" charset="0"/>
              </a:rPr>
              <a:t>If tickets to the event are being sold</a:t>
            </a:r>
          </a:p>
          <a:p>
            <a:pPr marL="342900" lvl="0" indent="-342900">
              <a:buFont typeface="+mj-lt"/>
              <a:buAutoNum type="arabicPeriod"/>
            </a:pPr>
            <a:r>
              <a:rPr lang="en-US" sz="1600" dirty="0">
                <a:solidFill>
                  <a:srgbClr val="000000"/>
                </a:solidFill>
                <a:latin typeface="Georgia"/>
                <a:cs typeface="Arial" panose="020B0604020202020204" pitchFamily="34" charset="0"/>
              </a:rPr>
              <a:t>If alcohol is available for purchase or is being served at the event</a:t>
            </a:r>
          </a:p>
          <a:p>
            <a:endParaRPr lang="en-US" sz="1600" b="1"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32</a:t>
            </a:fld>
            <a:endParaRPr lang="en-US" dirty="0" smtClean="0">
              <a:latin typeface="Arial" pitchFamily="34" charset="0"/>
            </a:endParaRPr>
          </a:p>
        </p:txBody>
      </p:sp>
    </p:spTree>
    <p:extLst>
      <p:ext uri="{BB962C8B-B14F-4D97-AF65-F5344CB8AC3E}">
        <p14:creationId xmlns:p14="http://schemas.microsoft.com/office/powerpoint/2010/main" val="2649706507"/>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Flood</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33</a:t>
            </a:fld>
            <a:endParaRPr lang="en-US" dirty="0" smtClean="0">
              <a:latin typeface="Arial"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333625"/>
            <a:ext cx="7239000" cy="418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75743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1050" b="0" dirty="0" smtClean="0">
              <a:solidFill>
                <a:srgbClr val="002060"/>
              </a:solidFill>
              <a:cs typeface="Times New Roman" pitchFamily="18" charset="0"/>
            </a:endParaRPr>
          </a:p>
        </p:txBody>
      </p:sp>
      <p:sp>
        <p:nvSpPr>
          <p:cNvPr id="5" name="Rectangle 4"/>
          <p:cNvSpPr/>
          <p:nvPr/>
        </p:nvSpPr>
        <p:spPr>
          <a:xfrm>
            <a:off x="304800" y="1066801"/>
            <a:ext cx="8610600" cy="3508653"/>
          </a:xfrm>
          <a:prstGeom prst="rect">
            <a:avLst/>
          </a:prstGeom>
        </p:spPr>
        <p:txBody>
          <a:bodyPr wrap="square">
            <a:spAutoFit/>
          </a:bodyPr>
          <a:lstStyle/>
          <a:p>
            <a:endParaRPr lang="en-US" b="1" dirty="0">
              <a:solidFill>
                <a:schemeClr val="bg1"/>
              </a:solidFill>
              <a:latin typeface="+mn-lt"/>
            </a:endParaRPr>
          </a:p>
          <a:p>
            <a:pPr algn="ctr"/>
            <a:r>
              <a:rPr lang="en-US" sz="4000" b="1" dirty="0" smtClean="0">
                <a:solidFill>
                  <a:schemeClr val="bg1"/>
                </a:solidFill>
                <a:latin typeface="+mn-lt"/>
              </a:rPr>
              <a:t>Flood</a:t>
            </a:r>
          </a:p>
          <a:p>
            <a:endParaRPr lang="en-US" b="1" dirty="0">
              <a:solidFill>
                <a:schemeClr val="bg1"/>
              </a:solidFill>
              <a:latin typeface="+mn-lt"/>
              <a:cs typeface="Arial" panose="020B0604020202020204" pitchFamily="34" charset="0"/>
            </a:endParaRPr>
          </a:p>
          <a:p>
            <a:r>
              <a:rPr lang="en-US" sz="2400" b="1" dirty="0" smtClean="0">
                <a:solidFill>
                  <a:srgbClr val="FF0000"/>
                </a:solidFill>
                <a:latin typeface="+mn-lt"/>
                <a:cs typeface="Arial" panose="020B0604020202020204" pitchFamily="34" charset="0"/>
              </a:rPr>
              <a:t>Yes … </a:t>
            </a:r>
          </a:p>
          <a:p>
            <a:endParaRPr lang="en-US" b="1" dirty="0">
              <a:solidFill>
                <a:schemeClr val="bg1"/>
              </a:solidFill>
              <a:latin typeface="+mn-lt"/>
              <a:cs typeface="Arial" panose="020B0604020202020204" pitchFamily="34" charset="0"/>
            </a:endParaRPr>
          </a:p>
          <a:p>
            <a:r>
              <a:rPr lang="en-US" dirty="0" smtClean="0">
                <a:solidFill>
                  <a:schemeClr val="bg1"/>
                </a:solidFill>
                <a:latin typeface="+mn-lt"/>
                <a:cs typeface="Arial" panose="020B0604020202020204" pitchFamily="34" charset="0"/>
              </a:rPr>
              <a:t>The AORMA Property Program </a:t>
            </a:r>
            <a:r>
              <a:rPr lang="en-US" dirty="0">
                <a:solidFill>
                  <a:schemeClr val="bg1"/>
                </a:solidFill>
                <a:latin typeface="+mn-lt"/>
                <a:cs typeface="Arial" panose="020B0604020202020204" pitchFamily="34" charset="0"/>
              </a:rPr>
              <a:t>includes </a:t>
            </a:r>
            <a:r>
              <a:rPr lang="en-US" dirty="0" smtClean="0">
                <a:solidFill>
                  <a:schemeClr val="bg1"/>
                </a:solidFill>
                <a:latin typeface="+mn-lt"/>
                <a:cs typeface="Arial" panose="020B0604020202020204" pitchFamily="34" charset="0"/>
              </a:rPr>
              <a:t>coverage for floods </a:t>
            </a:r>
            <a:r>
              <a:rPr lang="en-US" dirty="0">
                <a:solidFill>
                  <a:schemeClr val="bg1"/>
                </a:solidFill>
                <a:latin typeface="+mn-lt"/>
                <a:cs typeface="Arial" panose="020B0604020202020204" pitchFamily="34" charset="0"/>
              </a:rPr>
              <a:t>(</a:t>
            </a:r>
            <a:r>
              <a:rPr lang="en-US" dirty="0" smtClean="0">
                <a:solidFill>
                  <a:schemeClr val="bg1"/>
                </a:solidFill>
                <a:latin typeface="+mn-lt"/>
                <a:cs typeface="Arial" panose="020B0604020202020204" pitchFamily="34" charset="0"/>
              </a:rPr>
              <a:t>limit $50,000,000</a:t>
            </a:r>
            <a:r>
              <a:rPr lang="en-US" dirty="0">
                <a:solidFill>
                  <a:schemeClr val="bg1"/>
                </a:solidFill>
                <a:latin typeface="+mn-lt"/>
                <a:cs typeface="Arial" panose="020B0604020202020204" pitchFamily="34" charset="0"/>
              </a:rPr>
              <a:t>) S</a:t>
            </a:r>
            <a:r>
              <a:rPr lang="en-US" i="1" dirty="0">
                <a:solidFill>
                  <a:schemeClr val="bg1"/>
                </a:solidFill>
                <a:latin typeface="+mn-lt"/>
                <a:cs typeface="Arial" panose="020B0604020202020204" pitchFamily="34" charset="0"/>
              </a:rPr>
              <a:t>ubject to the follow member deductibles:</a:t>
            </a:r>
          </a:p>
          <a:p>
            <a:endParaRPr lang="en-US" sz="1400" i="1" dirty="0">
              <a:solidFill>
                <a:schemeClr val="bg1"/>
              </a:solidFill>
              <a:latin typeface="+mn-lt"/>
              <a:cs typeface="Arial" panose="020B0604020202020204" pitchFamily="34" charset="0"/>
            </a:endParaRPr>
          </a:p>
          <a:p>
            <a:r>
              <a:rPr lang="en-US" dirty="0" smtClean="0">
                <a:solidFill>
                  <a:schemeClr val="bg1"/>
                </a:solidFill>
                <a:latin typeface="+mn-lt"/>
                <a:cs typeface="Arial" panose="020B0604020202020204" pitchFamily="34" charset="0"/>
              </a:rPr>
              <a:t>$250,000	Flood Zone A &amp; V</a:t>
            </a:r>
          </a:p>
          <a:p>
            <a:r>
              <a:rPr lang="en-US" dirty="0" smtClean="0">
                <a:solidFill>
                  <a:schemeClr val="bg1"/>
                </a:solidFill>
                <a:latin typeface="+mn-lt"/>
                <a:cs typeface="Arial" panose="020B0604020202020204" pitchFamily="34" charset="0"/>
              </a:rPr>
              <a:t>$100,000	All Other Zones</a:t>
            </a:r>
          </a:p>
          <a:p>
            <a:endParaRPr lang="en-US" dirty="0" smtClean="0">
              <a:solidFill>
                <a:schemeClr val="bg1"/>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34</a:t>
            </a:fld>
            <a:endParaRPr lang="en-US" dirty="0" smtClean="0">
              <a:latin typeface="Arial" pitchFamily="34" charset="0"/>
            </a:endParaRPr>
          </a:p>
        </p:txBody>
      </p:sp>
    </p:spTree>
    <p:extLst>
      <p:ext uri="{BB962C8B-B14F-4D97-AF65-F5344CB8AC3E}">
        <p14:creationId xmlns:p14="http://schemas.microsoft.com/office/powerpoint/2010/main" val="239937094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84775"/>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Data and Privacy Information Breach</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35</a:t>
            </a:fld>
            <a:endParaRPr lang="en-US" dirty="0" smtClean="0">
              <a:latin typeface="Arial"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425" y="2096356"/>
            <a:ext cx="6140375" cy="430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473984"/>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570756"/>
          </a:xfrm>
          <a:prstGeom prst="rect">
            <a:avLst/>
          </a:prstGeom>
        </p:spPr>
        <p:txBody>
          <a:bodyPr wrap="square">
            <a:spAutoFit/>
          </a:bodyPr>
          <a:lstStyle/>
          <a:p>
            <a:pPr lvl="0" algn="ctr"/>
            <a:r>
              <a:rPr lang="en-US" sz="3200" b="1" dirty="0">
                <a:solidFill>
                  <a:srgbClr val="000000"/>
                </a:solidFill>
                <a:latin typeface="Georgia"/>
                <a:cs typeface="Arial" panose="020B0604020202020204" pitchFamily="34" charset="0"/>
              </a:rPr>
              <a:t>Data and Privacy Information Breach</a:t>
            </a:r>
          </a:p>
          <a:p>
            <a:endParaRPr lang="en-US"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a:t>
            </a:r>
          </a:p>
          <a:p>
            <a:endParaRPr lang="en-US" dirty="0" smtClean="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AORMA Property Program includes the following coverage:</a:t>
            </a:r>
          </a:p>
          <a:p>
            <a:endParaRPr lang="en-US" dirty="0">
              <a:solidFill>
                <a:srgbClr val="000000"/>
              </a:solidFill>
              <a:latin typeface="+mn-lt"/>
              <a:cs typeface="Arial" panose="020B0604020202020204" pitchFamily="34" charset="0"/>
            </a:endParaRP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Notification Costs (Letter, Stamp)</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Credit or Identify Monitoring (if under 18 years old)</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Call Center Services</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Computer Forensics</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Crisis Management/Public Relations Firm</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Privacy Counsel (to instruct on how to follow Federal, State and International Notification Requirements)</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PCI Fines &amp; Penalties</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Regulatory Fines &amp; Penalties</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Cyber Extortion</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Media Content Liability</a:t>
            </a:r>
          </a:p>
          <a:p>
            <a:pPr marL="285750" marR="0" indent="-285750">
              <a:spcBef>
                <a:spcPts val="0"/>
              </a:spcBef>
              <a:spcAft>
                <a:spcPts val="0"/>
              </a:spcAft>
              <a:buFont typeface="Wingdings" panose="05000000000000000000" pitchFamily="2" charset="2"/>
              <a:buChar char="ü"/>
            </a:pPr>
            <a:r>
              <a:rPr lang="en-US" dirty="0">
                <a:solidFill>
                  <a:schemeClr val="bg1"/>
                </a:solidFill>
                <a:latin typeface="+mn-lt"/>
                <a:ea typeface="Calibri"/>
                <a:cs typeface="Times New Roman"/>
              </a:rPr>
              <a:t>Data Protection &amp; Business Interruption</a:t>
            </a:r>
          </a:p>
          <a:p>
            <a:endParaRPr lang="en-US"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36</a:t>
            </a:fld>
            <a:endParaRPr lang="en-US" dirty="0" smtClean="0">
              <a:latin typeface="Arial" pitchFamily="34" charset="0"/>
            </a:endParaRPr>
          </a:p>
        </p:txBody>
      </p:sp>
    </p:spTree>
    <p:extLst>
      <p:ext uri="{BB962C8B-B14F-4D97-AF65-F5344CB8AC3E}">
        <p14:creationId xmlns:p14="http://schemas.microsoft.com/office/powerpoint/2010/main" val="2061304527"/>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Animals / Growing Crops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37</a:t>
            </a:fld>
            <a:endParaRPr lang="en-US" dirty="0" smtClean="0">
              <a:latin typeface="Arial" pitchFamily="34"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1812787"/>
            <a:ext cx="5638800" cy="34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3684377"/>
            <a:ext cx="4229100" cy="2821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9984058"/>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3754874"/>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Animals / Growing Crops</a:t>
            </a:r>
          </a:p>
          <a:p>
            <a:endParaRPr lang="en-US"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Animals – Yes …</a:t>
            </a:r>
          </a:p>
          <a:p>
            <a:r>
              <a:rPr lang="en-US" b="1" dirty="0" smtClean="0">
                <a:solidFill>
                  <a:srgbClr val="FF0000"/>
                </a:solidFill>
                <a:latin typeface="+mn-lt"/>
                <a:cs typeface="Arial" panose="020B0604020202020204" pitchFamily="34" charset="0"/>
              </a:rPr>
              <a:t>Growing Crops – No …</a:t>
            </a:r>
          </a:p>
          <a:p>
            <a:endParaRPr lang="en-US" b="1" dirty="0">
              <a:solidFill>
                <a:srgbClr val="000000"/>
              </a:solidFill>
              <a:latin typeface="+mn-lt"/>
              <a:cs typeface="Arial" panose="020B0604020202020204" pitchFamily="34" charset="0"/>
            </a:endParaRP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Growing crops are excluded from the AORMA Property Program.  </a:t>
            </a: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Animals are covered from a covered cause of loss.</a:t>
            </a:r>
          </a:p>
          <a:p>
            <a:endParaRPr lang="en-US" b="1" dirty="0">
              <a:solidFill>
                <a:srgbClr val="000000"/>
              </a:solidFill>
              <a:latin typeface="+mn-lt"/>
              <a:cs typeface="Arial" panose="020B0604020202020204" pitchFamily="34" charset="0"/>
            </a:endParaRPr>
          </a:p>
          <a:p>
            <a:pPr lvl="0"/>
            <a:r>
              <a:rPr lang="en-US" b="1" dirty="0">
                <a:solidFill>
                  <a:srgbClr val="FF0000"/>
                </a:solidFill>
                <a:latin typeface="Georgia"/>
                <a:cs typeface="Arial" panose="020B0604020202020204" pitchFamily="34" charset="0"/>
              </a:rPr>
              <a:t>Additional Coverage Recommended:</a:t>
            </a:r>
          </a:p>
          <a:p>
            <a:pPr lvl="0"/>
            <a:endParaRPr lang="en-US" dirty="0">
              <a:solidFill>
                <a:srgbClr val="000000"/>
              </a:solidFill>
              <a:latin typeface="Georgia"/>
              <a:cs typeface="Arial" panose="020B0604020202020204" pitchFamily="34" charset="0"/>
            </a:endParaRPr>
          </a:p>
          <a:p>
            <a:pPr marL="285750" lvl="0" indent="-285750">
              <a:buFont typeface="Wingdings" panose="05000000000000000000" pitchFamily="2" charset="2"/>
              <a:buChar char="ü"/>
            </a:pPr>
            <a:r>
              <a:rPr lang="en-US" dirty="0" smtClean="0">
                <a:solidFill>
                  <a:srgbClr val="000000"/>
                </a:solidFill>
                <a:latin typeface="Georgia"/>
                <a:cs typeface="Arial" panose="020B0604020202020204" pitchFamily="34" charset="0"/>
              </a:rPr>
              <a:t>Crop Insurance</a:t>
            </a:r>
            <a:endParaRPr lang="en-US" dirty="0">
              <a:solidFill>
                <a:srgbClr val="000000"/>
              </a:solidFill>
              <a:latin typeface="Georgia"/>
              <a:cs typeface="Arial" panose="020B0604020202020204" pitchFamily="34" charset="0"/>
            </a:endParaRPr>
          </a:p>
          <a:p>
            <a:endParaRPr lang="en-US" b="1"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38</a:t>
            </a:fld>
            <a:endParaRPr lang="en-US" dirty="0" smtClean="0">
              <a:latin typeface="Arial" pitchFamily="34" charset="0"/>
            </a:endParaRPr>
          </a:p>
        </p:txBody>
      </p:sp>
    </p:spTree>
    <p:extLst>
      <p:ext uri="{BB962C8B-B14F-4D97-AF65-F5344CB8AC3E}">
        <p14:creationId xmlns:p14="http://schemas.microsoft.com/office/powerpoint/2010/main" val="301147840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707886"/>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Fine Arts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39</a:t>
            </a:fld>
            <a:endParaRPr lang="en-US" dirty="0" smtClean="0">
              <a:latin typeface="Arial" pitchFamily="34" charset="0"/>
            </a:endParaRPr>
          </a:p>
        </p:txBody>
      </p:sp>
      <p:pic>
        <p:nvPicPr>
          <p:cNvPr id="6148" name="Picture 4" descr="http://roski.usc.edu/undergrad/areas/painting-drawing/assets_c/2009/11/har_201_113_IMG_6189-thumb-275x183-77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0141" y="2286000"/>
            <a:ext cx="5839918"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9243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28600" y="146050"/>
            <a:ext cx="6858000" cy="844550"/>
          </a:xfrm>
        </p:spPr>
        <p:txBody>
          <a:bodyPr/>
          <a:lstStyle/>
          <a:p>
            <a:pPr eaLnBrk="1" hangingPunct="1">
              <a:lnSpc>
                <a:spcPct val="80000"/>
              </a:lnSpc>
            </a:pPr>
            <a:r>
              <a:rPr lang="en-US" dirty="0" smtClean="0">
                <a:solidFill>
                  <a:srgbClr val="002060"/>
                </a:solidFill>
                <a:cs typeface="Times New Roman" pitchFamily="18" charset="0"/>
              </a:rPr>
              <a:t>CSURMA AORMA Overview</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a:t>
            </a:fld>
            <a:endParaRPr lang="en-US" dirty="0" smtClean="0">
              <a:latin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066800" y="1135888"/>
            <a:ext cx="7086600" cy="5397627"/>
          </a:xfrm>
          <a:prstGeom prst="rect">
            <a:avLst/>
          </a:prstGeom>
          <a:noFill/>
          <a:ln w="9525">
            <a:noFill/>
            <a:miter lim="800000"/>
            <a:headEnd/>
            <a:tailEnd/>
          </a:ln>
          <a:effectLst/>
        </p:spPr>
      </p:pic>
    </p:spTree>
    <p:extLst>
      <p:ext uri="{BB962C8B-B14F-4D97-AF65-F5344CB8AC3E}">
        <p14:creationId xmlns:p14="http://schemas.microsoft.com/office/powerpoint/2010/main" val="3603520860"/>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4031873"/>
          </a:xfrm>
          <a:prstGeom prst="rect">
            <a:avLst/>
          </a:prstGeom>
        </p:spPr>
        <p:txBody>
          <a:bodyPr wrap="square">
            <a:spAutoFit/>
          </a:bodyPr>
          <a:lstStyle/>
          <a:p>
            <a:pPr algn="ctr"/>
            <a:r>
              <a:rPr lang="en-US" sz="4000" b="1" dirty="0" smtClean="0">
                <a:solidFill>
                  <a:srgbClr val="000000"/>
                </a:solidFill>
                <a:latin typeface="+mn-lt"/>
                <a:cs typeface="Arial" panose="020B0604020202020204" pitchFamily="34" charset="0"/>
              </a:rPr>
              <a:t>Fine Arts</a:t>
            </a:r>
          </a:p>
          <a:p>
            <a:endParaRPr lang="en-US"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a:t>
            </a:r>
          </a:p>
          <a:p>
            <a:endParaRPr lang="en-US" dirty="0">
              <a:solidFill>
                <a:srgbClr val="000000"/>
              </a:solidFill>
              <a:latin typeface="+mn-lt"/>
              <a:cs typeface="Arial" panose="020B0604020202020204" pitchFamily="34" charset="0"/>
            </a:endParaRP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Your scheduled and unscheduled fine art is covered under the </a:t>
            </a:r>
            <a:r>
              <a:rPr lang="en-US" i="1" dirty="0" smtClean="0">
                <a:solidFill>
                  <a:srgbClr val="000000"/>
                </a:solidFill>
                <a:latin typeface="+mn-lt"/>
                <a:cs typeface="Arial" panose="020B0604020202020204" pitchFamily="34" charset="0"/>
              </a:rPr>
              <a:t>AORMA Property Program</a:t>
            </a: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The $5,000 program deductible applies</a:t>
            </a:r>
          </a:p>
          <a:p>
            <a:endParaRPr lang="en-US"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Recommendation:</a:t>
            </a:r>
          </a:p>
          <a:p>
            <a:endParaRPr lang="en-US" dirty="0">
              <a:solidFill>
                <a:srgbClr val="000000"/>
              </a:solidFill>
              <a:latin typeface="+mn-lt"/>
              <a:cs typeface="Arial" panose="020B0604020202020204" pitchFamily="34" charset="0"/>
            </a:endParaRP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In order to establish a loss value, each piece should have a current appraisal</a:t>
            </a: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The </a:t>
            </a:r>
            <a:r>
              <a:rPr lang="en-US" i="1" dirty="0" smtClean="0">
                <a:solidFill>
                  <a:srgbClr val="000000"/>
                </a:solidFill>
                <a:latin typeface="+mn-lt"/>
                <a:cs typeface="Arial" panose="020B0604020202020204" pitchFamily="34" charset="0"/>
              </a:rPr>
              <a:t>Inland Marine Program </a:t>
            </a:r>
            <a:r>
              <a:rPr lang="en-US" dirty="0" smtClean="0">
                <a:solidFill>
                  <a:srgbClr val="000000"/>
                </a:solidFill>
                <a:latin typeface="+mn-lt"/>
                <a:cs typeface="Arial" panose="020B0604020202020204" pitchFamily="34" charset="0"/>
              </a:rPr>
              <a:t>is available should a member want to purchase coverage with a $1,000 deductible</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40</a:t>
            </a:fld>
            <a:endParaRPr lang="en-US" dirty="0" smtClean="0">
              <a:latin typeface="Arial" pitchFamily="34" charset="0"/>
            </a:endParaRPr>
          </a:p>
        </p:txBody>
      </p:sp>
    </p:spTree>
    <p:extLst>
      <p:ext uri="{BB962C8B-B14F-4D97-AF65-F5344CB8AC3E}">
        <p14:creationId xmlns:p14="http://schemas.microsoft.com/office/powerpoint/2010/main" val="3034756857"/>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84775"/>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Building Construction or Renovation</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41</a:t>
            </a:fld>
            <a:endParaRPr lang="en-US" dirty="0" smtClean="0">
              <a:latin typeface="Arial" pitchFamily="34"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905000"/>
            <a:ext cx="6967818" cy="447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32907"/>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3847207"/>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Building Construction or Renovation</a:t>
            </a:r>
          </a:p>
          <a:p>
            <a:pPr algn="ctr"/>
            <a:endParaRPr lang="en-US" sz="3200"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 </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t>
            </a:r>
            <a:r>
              <a:rPr lang="en-US" i="1" dirty="0" smtClean="0">
                <a:solidFill>
                  <a:srgbClr val="000000"/>
                </a:solidFill>
                <a:latin typeface="+mn-lt"/>
                <a:cs typeface="Arial" panose="020B0604020202020204" pitchFamily="34" charset="0"/>
              </a:rPr>
              <a:t>AORMA Property Program </a:t>
            </a:r>
            <a:r>
              <a:rPr lang="en-US" dirty="0" smtClean="0">
                <a:solidFill>
                  <a:srgbClr val="000000"/>
                </a:solidFill>
                <a:latin typeface="+mn-lt"/>
                <a:cs typeface="Arial" panose="020B0604020202020204" pitchFamily="34" charset="0"/>
              </a:rPr>
              <a:t>provides automatic coverage for real property construction projects not exceeding $25,000,000.  The member’s standard property rate applies</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Also, the CSU </a:t>
            </a:r>
            <a:r>
              <a:rPr lang="en-US" i="1" dirty="0" smtClean="0">
                <a:solidFill>
                  <a:srgbClr val="000000"/>
                </a:solidFill>
                <a:latin typeface="+mn-lt"/>
                <a:cs typeface="Arial" panose="020B0604020202020204" pitchFamily="34" charset="0"/>
              </a:rPr>
              <a:t>Builders Risk Insurance Program (BRIP) </a:t>
            </a:r>
            <a:r>
              <a:rPr lang="en-US" dirty="0" smtClean="0">
                <a:solidFill>
                  <a:srgbClr val="000000"/>
                </a:solidFill>
                <a:latin typeface="+mn-lt"/>
                <a:cs typeface="Arial" panose="020B0604020202020204" pitchFamily="34" charset="0"/>
              </a:rPr>
              <a:t>is available for Auxiliary funded construction projects.  All construction program within BRIP are run through CPDC.  Separate approval may be required.  The BRIP program has a $25,000 deductible.</a:t>
            </a:r>
            <a:endParaRPr lang="en-US" dirty="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42</a:t>
            </a:fld>
            <a:endParaRPr lang="en-US" dirty="0" smtClean="0">
              <a:latin typeface="Arial" pitchFamily="34" charset="0"/>
            </a:endParaRPr>
          </a:p>
        </p:txBody>
      </p:sp>
    </p:spTree>
    <p:extLst>
      <p:ext uri="{BB962C8B-B14F-4D97-AF65-F5344CB8AC3E}">
        <p14:creationId xmlns:p14="http://schemas.microsoft.com/office/powerpoint/2010/main" val="3066048998"/>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1077218"/>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Employee Driving Personal Vehicle on Auxiliary Organization Business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43</a:t>
            </a:fld>
            <a:endParaRPr lang="en-US" dirty="0" smtClean="0">
              <a:latin typeface="Arial" pitchFamily="34"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514600"/>
            <a:ext cx="6002637" cy="401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6146735"/>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3785652"/>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Employee Driving Personal Vehicle on Auxiliary Organization Business</a:t>
            </a:r>
          </a:p>
          <a:p>
            <a:endParaRPr lang="en-US" sz="3200" b="1"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and No </a:t>
            </a:r>
            <a:r>
              <a:rPr lang="en-US" dirty="0" smtClean="0">
                <a:solidFill>
                  <a:srgbClr val="FF0000"/>
                </a:solidFill>
                <a:latin typeface="+mn-lt"/>
                <a:cs typeface="Arial" panose="020B0604020202020204" pitchFamily="34" charset="0"/>
              </a:rPr>
              <a:t>… </a:t>
            </a:r>
            <a:r>
              <a:rPr lang="en-US" dirty="0" smtClean="0">
                <a:solidFill>
                  <a:srgbClr val="000000"/>
                </a:solidFill>
                <a:latin typeface="+mn-lt"/>
                <a:cs typeface="Arial" panose="020B0604020202020204" pitchFamily="34" charset="0"/>
              </a:rPr>
              <a:t>Auto Liability Insurance always follows the vehicle.  The Auto Insurance Policy for the vehicle being driven will provide the primary coverage.  AORMA’s Liability Program will provide excess coverage.</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California Insurance Code Section 11580.9 stipulates that where two or more auto liability insurance policies apply to the same loss, the policy in which the auto is described or rated as an owned auto shall be the primary insurance.</a:t>
            </a:r>
          </a:p>
          <a:p>
            <a:endParaRPr lang="en-US" dirty="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44</a:t>
            </a:fld>
            <a:endParaRPr lang="en-US" dirty="0" smtClean="0">
              <a:latin typeface="Arial" pitchFamily="34" charset="0"/>
            </a:endParaRPr>
          </a:p>
        </p:txBody>
      </p:sp>
    </p:spTree>
    <p:extLst>
      <p:ext uri="{BB962C8B-B14F-4D97-AF65-F5344CB8AC3E}">
        <p14:creationId xmlns:p14="http://schemas.microsoft.com/office/powerpoint/2010/main" val="1745459593"/>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84775"/>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Drones / Unmanned Aerial Vehicles</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45</a:t>
            </a:fld>
            <a:endParaRPr lang="en-US" dirty="0" smtClean="0">
              <a:latin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9250" y="2209800"/>
            <a:ext cx="6361699" cy="397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63592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601533"/>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Drones / Unmanned Aerial Vehicles</a:t>
            </a:r>
          </a:p>
          <a:p>
            <a:endParaRPr lang="en-US" b="1" dirty="0">
              <a:solidFill>
                <a:srgbClr val="000000"/>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Yes</a:t>
            </a:r>
            <a:r>
              <a:rPr lang="en-US" b="1" dirty="0" smtClean="0">
                <a:solidFill>
                  <a:srgbClr val="FF0000"/>
                </a:solidFill>
                <a:latin typeface="+mn-lt"/>
                <a:cs typeface="Arial" panose="020B0604020202020204" pitchFamily="34" charset="0"/>
              </a:rPr>
              <a:t> …</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The AORMA Liability Program was amended to include coverage for Drones.</a:t>
            </a:r>
          </a:p>
          <a:p>
            <a:endParaRPr lang="en-US"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Additional Information:</a:t>
            </a:r>
          </a:p>
          <a:p>
            <a:endParaRPr lang="en-US" dirty="0">
              <a:solidFill>
                <a:srgbClr val="000000"/>
              </a:solidFill>
              <a:latin typeface="+mn-lt"/>
              <a:cs typeface="Arial" panose="020B0604020202020204" pitchFamily="34" charset="0"/>
            </a:endParaRP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All UAV are subject to FAA rules and regulations</a:t>
            </a: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To operate a UAV a FAA Certificate of Authorization (COA) must be received (no public university exception)</a:t>
            </a: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Non-commercial purposes</a:t>
            </a:r>
          </a:p>
          <a:p>
            <a:pPr marL="285750" indent="-285750">
              <a:buFont typeface="Wingdings" panose="05000000000000000000" pitchFamily="2" charset="2"/>
              <a:buChar char="ü"/>
            </a:pPr>
            <a:r>
              <a:rPr lang="en-US" dirty="0" smtClean="0">
                <a:solidFill>
                  <a:srgbClr val="000000"/>
                </a:solidFill>
                <a:latin typeface="+mn-lt"/>
                <a:cs typeface="Arial" panose="020B0604020202020204" pitchFamily="34" charset="0"/>
              </a:rPr>
              <a:t>Auxiliary organizations are considered civil operators and subject to different and more stringent set of rules</a:t>
            </a:r>
          </a:p>
          <a:p>
            <a:endParaRPr lang="en-US" dirty="0" smtClean="0">
              <a:solidFill>
                <a:srgbClr val="000000"/>
              </a:solidFill>
              <a:latin typeface="+mn-lt"/>
              <a:cs typeface="Arial" panose="020B0604020202020204" pitchFamily="34" charset="0"/>
            </a:endParaRPr>
          </a:p>
          <a:p>
            <a:endParaRPr lang="en-US" dirty="0">
              <a:solidFill>
                <a:srgbClr val="000000"/>
              </a:solidFill>
              <a:latin typeface="+mn-lt"/>
              <a:cs typeface="Arial" panose="020B0604020202020204" pitchFamily="34" charset="0"/>
            </a:endParaRPr>
          </a:p>
          <a:p>
            <a:endParaRPr lang="en-US" dirty="0" smtClean="0">
              <a:solidFill>
                <a:srgbClr val="000000"/>
              </a:solidFill>
              <a:latin typeface="+mn-lt"/>
              <a:cs typeface="Arial" panose="020B0604020202020204" pitchFamily="34" charset="0"/>
            </a:endParaRPr>
          </a:p>
          <a:p>
            <a:endParaRPr lang="en-US" dirty="0">
              <a:solidFill>
                <a:srgbClr val="000000"/>
              </a:solidFill>
              <a:latin typeface="+mn-lt"/>
              <a:cs typeface="Arial" panose="020B0604020202020204" pitchFamily="34" charset="0"/>
            </a:endParaRPr>
          </a:p>
          <a:p>
            <a:endParaRPr lang="en-US" dirty="0" smtClean="0">
              <a:solidFill>
                <a:srgbClr val="000000"/>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46</a:t>
            </a:fld>
            <a:endParaRPr lang="en-US" dirty="0" smtClean="0">
              <a:latin typeface="Arial" pitchFamily="34" charset="0"/>
            </a:endParaRPr>
          </a:p>
        </p:txBody>
      </p:sp>
    </p:spTree>
    <p:extLst>
      <p:ext uri="{BB962C8B-B14F-4D97-AF65-F5344CB8AC3E}">
        <p14:creationId xmlns:p14="http://schemas.microsoft.com/office/powerpoint/2010/main" val="1565940866"/>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84775"/>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Rocketry</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47</a:t>
            </a:fld>
            <a:endParaRPr lang="en-US" dirty="0" smtClean="0">
              <a:latin typeface="Arial"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828800"/>
            <a:ext cx="5671146" cy="467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675719"/>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2800767"/>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Rocketry</a:t>
            </a:r>
          </a:p>
          <a:p>
            <a:endParaRPr lang="en-US" dirty="0">
              <a:solidFill>
                <a:srgbClr val="000000"/>
              </a:solidFill>
              <a:latin typeface="+mn-lt"/>
              <a:cs typeface="Arial" panose="020B0604020202020204" pitchFamily="34" charset="0"/>
            </a:endParaRPr>
          </a:p>
          <a:p>
            <a:r>
              <a:rPr lang="en-US" b="1" dirty="0" smtClean="0">
                <a:solidFill>
                  <a:srgbClr val="FF0000"/>
                </a:solidFill>
                <a:latin typeface="+mn-lt"/>
                <a:cs typeface="Arial" panose="020B0604020202020204" pitchFamily="34" charset="0"/>
              </a:rPr>
              <a:t>Yes …</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A $5,000,000 rocketry insurance policy has been purchased for all of the CSU Campuses and Auxiliary Organizations</a:t>
            </a:r>
          </a:p>
          <a:p>
            <a:endParaRPr lang="en-US" dirty="0">
              <a:solidFill>
                <a:srgbClr val="000000"/>
              </a:solidFill>
              <a:latin typeface="+mn-lt"/>
              <a:cs typeface="Arial" panose="020B0604020202020204" pitchFamily="34" charset="0"/>
            </a:endParaRPr>
          </a:p>
          <a:p>
            <a:r>
              <a:rPr lang="en-US" dirty="0" smtClean="0">
                <a:solidFill>
                  <a:srgbClr val="000000"/>
                </a:solidFill>
                <a:latin typeface="+mn-lt"/>
                <a:cs typeface="Arial" panose="020B0604020202020204" pitchFamily="34" charset="0"/>
              </a:rPr>
              <a:t>Launch sites must be scheduled on the policy.  Seven launch sites in the Mojave Desert are currently scheduled.</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48</a:t>
            </a:fld>
            <a:endParaRPr lang="en-US" dirty="0" smtClean="0">
              <a:latin typeface="Arial" pitchFamily="34" charset="0"/>
            </a:endParaRPr>
          </a:p>
        </p:txBody>
      </p:sp>
    </p:spTree>
    <p:extLst>
      <p:ext uri="{BB962C8B-B14F-4D97-AF65-F5344CB8AC3E}">
        <p14:creationId xmlns:p14="http://schemas.microsoft.com/office/powerpoint/2010/main" val="117317385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3200" dirty="0" smtClean="0">
              <a:solidFill>
                <a:srgbClr val="002060"/>
              </a:solidFill>
              <a:cs typeface="Times New Roman" pitchFamily="18" charset="0"/>
            </a:endParaRPr>
          </a:p>
        </p:txBody>
      </p:sp>
      <p:sp>
        <p:nvSpPr>
          <p:cNvPr id="5" name="Rectangle 4"/>
          <p:cNvSpPr/>
          <p:nvPr/>
        </p:nvSpPr>
        <p:spPr>
          <a:xfrm>
            <a:off x="304800" y="1066801"/>
            <a:ext cx="8610600" cy="584775"/>
          </a:xfrm>
          <a:prstGeom prst="rect">
            <a:avLst/>
          </a:prstGeom>
        </p:spPr>
        <p:txBody>
          <a:bodyPr wrap="square">
            <a:spAutoFit/>
          </a:bodyPr>
          <a:lstStyle/>
          <a:p>
            <a:pPr algn="ctr"/>
            <a:r>
              <a:rPr lang="en-US" sz="3200" b="1" dirty="0" smtClean="0">
                <a:solidFill>
                  <a:srgbClr val="000000"/>
                </a:solidFill>
                <a:latin typeface="+mn-lt"/>
                <a:cs typeface="Arial" panose="020B0604020202020204" pitchFamily="34" charset="0"/>
              </a:rPr>
              <a:t>Earthquake</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49</a:t>
            </a:fld>
            <a:endParaRPr lang="en-US" dirty="0" smtClean="0">
              <a:latin typeface="Arial" pitchFamily="34"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9700" y="2047875"/>
            <a:ext cx="6400800" cy="4259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19150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CSURMA AORMA Overview</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5</a:t>
            </a:fld>
            <a:endParaRPr lang="en-US" dirty="0" smtClean="0">
              <a:latin typeface="Arial" pitchFamily="34" charset="0"/>
            </a:endParaRPr>
          </a:p>
        </p:txBody>
      </p:sp>
      <p:sp>
        <p:nvSpPr>
          <p:cNvPr id="5" name="TextBox 4"/>
          <p:cNvSpPr txBox="1"/>
          <p:nvPr/>
        </p:nvSpPr>
        <p:spPr>
          <a:xfrm>
            <a:off x="314325" y="1066800"/>
            <a:ext cx="8534400" cy="830997"/>
          </a:xfrm>
          <a:prstGeom prst="rect">
            <a:avLst/>
          </a:prstGeom>
          <a:noFill/>
        </p:spPr>
        <p:txBody>
          <a:bodyPr wrap="square" rtlCol="0">
            <a:spAutoFit/>
          </a:bodyPr>
          <a:lstStyle/>
          <a:p>
            <a:r>
              <a:rPr lang="en-US" sz="2400" b="1" dirty="0" smtClean="0">
                <a:solidFill>
                  <a:schemeClr val="bg1"/>
                </a:solidFill>
                <a:latin typeface="+mj-lt"/>
                <a:ea typeface="SimSun" panose="02010600030101010101" pitchFamily="2" charset="-122"/>
              </a:rPr>
              <a:t>How does CSURMA manage its Broad Coverages and Quality Risk Management Services?</a:t>
            </a:r>
            <a:endParaRPr lang="en-US" sz="2400" b="1" dirty="0">
              <a:solidFill>
                <a:srgbClr val="C00000"/>
              </a:solidFill>
              <a:latin typeface="+mj-lt"/>
              <a:ea typeface="SimSun" panose="02010600030101010101" pitchFamily="2" charset="-122"/>
            </a:endParaRPr>
          </a:p>
        </p:txBody>
      </p:sp>
      <p:graphicFrame>
        <p:nvGraphicFramePr>
          <p:cNvPr id="10" name="Diagram 9"/>
          <p:cNvGraphicFramePr/>
          <p:nvPr>
            <p:extLst>
              <p:ext uri="{D42A27DB-BD31-4B8C-83A1-F6EECF244321}">
                <p14:modId xmlns:p14="http://schemas.microsoft.com/office/powerpoint/2010/main" val="4059728867"/>
              </p:ext>
            </p:extLst>
          </p:nvPr>
        </p:nvGraphicFramePr>
        <p:xfrm>
          <a:off x="314324" y="2057400"/>
          <a:ext cx="8534401"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915443"/>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a:solidFill>
                  <a:srgbClr val="002060"/>
                </a:solidFill>
                <a:cs typeface="Times New Roman" pitchFamily="18" charset="0"/>
              </a:rPr>
              <a:t>AORMA … is this covered?</a:t>
            </a:r>
            <a:endParaRPr lang="en-US" sz="1050" b="0" dirty="0" smtClean="0">
              <a:solidFill>
                <a:srgbClr val="002060"/>
              </a:solidFill>
              <a:cs typeface="Times New Roman" pitchFamily="18" charset="0"/>
            </a:endParaRPr>
          </a:p>
        </p:txBody>
      </p:sp>
      <p:sp>
        <p:nvSpPr>
          <p:cNvPr id="5" name="Rectangle 4"/>
          <p:cNvSpPr/>
          <p:nvPr/>
        </p:nvSpPr>
        <p:spPr>
          <a:xfrm>
            <a:off x="304800" y="1066801"/>
            <a:ext cx="8610600" cy="4493538"/>
          </a:xfrm>
          <a:prstGeom prst="rect">
            <a:avLst/>
          </a:prstGeom>
        </p:spPr>
        <p:txBody>
          <a:bodyPr wrap="square">
            <a:spAutoFit/>
          </a:bodyPr>
          <a:lstStyle/>
          <a:p>
            <a:endParaRPr lang="en-US" b="1" dirty="0">
              <a:solidFill>
                <a:schemeClr val="bg1"/>
              </a:solidFill>
              <a:latin typeface="+mn-lt"/>
            </a:endParaRPr>
          </a:p>
          <a:p>
            <a:pPr algn="ctr"/>
            <a:r>
              <a:rPr lang="en-US" sz="2800" b="1" dirty="0" smtClean="0">
                <a:solidFill>
                  <a:schemeClr val="bg1"/>
                </a:solidFill>
                <a:latin typeface="+mn-lt"/>
              </a:rPr>
              <a:t>Earthquake</a:t>
            </a:r>
          </a:p>
          <a:p>
            <a:endParaRPr lang="en-US" b="1" dirty="0">
              <a:solidFill>
                <a:schemeClr val="bg1"/>
              </a:solidFill>
              <a:latin typeface="+mn-lt"/>
              <a:cs typeface="Arial" panose="020B0604020202020204" pitchFamily="34" charset="0"/>
            </a:endParaRPr>
          </a:p>
          <a:p>
            <a:r>
              <a:rPr lang="en-US" sz="2000" b="1" dirty="0" smtClean="0">
                <a:solidFill>
                  <a:srgbClr val="FF0000"/>
                </a:solidFill>
                <a:latin typeface="+mn-lt"/>
                <a:cs typeface="Arial" panose="020B0604020202020204" pitchFamily="34" charset="0"/>
              </a:rPr>
              <a:t>No</a:t>
            </a:r>
            <a:r>
              <a:rPr lang="en-US" b="1" dirty="0" smtClean="0">
                <a:solidFill>
                  <a:srgbClr val="FF0000"/>
                </a:solidFill>
                <a:latin typeface="+mn-lt"/>
                <a:cs typeface="Arial" panose="020B0604020202020204" pitchFamily="34" charset="0"/>
              </a:rPr>
              <a:t> …</a:t>
            </a:r>
          </a:p>
          <a:p>
            <a:endParaRPr lang="en-US" b="1" dirty="0">
              <a:solidFill>
                <a:schemeClr val="bg1"/>
              </a:solidFill>
              <a:latin typeface="+mn-lt"/>
              <a:cs typeface="Arial" panose="020B0604020202020204" pitchFamily="34" charset="0"/>
            </a:endParaRPr>
          </a:p>
          <a:p>
            <a:r>
              <a:rPr lang="en-US" dirty="0" smtClean="0">
                <a:solidFill>
                  <a:schemeClr val="bg1"/>
                </a:solidFill>
                <a:latin typeface="+mn-lt"/>
                <a:cs typeface="Arial" panose="020B0604020202020204" pitchFamily="34" charset="0"/>
              </a:rPr>
              <a:t>Earthquake is not covered under the AORMA Property Program</a:t>
            </a:r>
            <a:r>
              <a:rPr lang="en-US" b="1" dirty="0" smtClean="0">
                <a:solidFill>
                  <a:schemeClr val="bg1"/>
                </a:solidFill>
                <a:latin typeface="+mn-lt"/>
                <a:cs typeface="Arial" panose="020B0604020202020204" pitchFamily="34" charset="0"/>
              </a:rPr>
              <a:t>, </a:t>
            </a:r>
            <a:r>
              <a:rPr lang="en-US" sz="1400" i="1" dirty="0" smtClean="0">
                <a:solidFill>
                  <a:schemeClr val="bg1"/>
                </a:solidFill>
                <a:latin typeface="+mn-lt"/>
                <a:cs typeface="Arial" panose="020B0604020202020204" pitchFamily="34" charset="0"/>
              </a:rPr>
              <a:t>except for the following sub-limits:</a:t>
            </a:r>
          </a:p>
          <a:p>
            <a:endParaRPr lang="en-US" b="1" dirty="0" smtClean="0">
              <a:solidFill>
                <a:schemeClr val="bg1"/>
              </a:solidFill>
              <a:latin typeface="+mn-lt"/>
              <a:cs typeface="Arial" panose="020B0604020202020204" pitchFamily="34" charset="0"/>
            </a:endParaRPr>
          </a:p>
          <a:p>
            <a:r>
              <a:rPr lang="en-US" dirty="0" smtClean="0">
                <a:solidFill>
                  <a:schemeClr val="bg1"/>
                </a:solidFill>
                <a:latin typeface="+mn-lt"/>
                <a:cs typeface="Arial" panose="020B0604020202020204" pitchFamily="34" charset="0"/>
              </a:rPr>
              <a:t>$5,000,000	for vehicles, contractors equipment and fine arts, </a:t>
            </a:r>
            <a:r>
              <a:rPr lang="en-US" sz="1400" i="1" dirty="0">
                <a:solidFill>
                  <a:schemeClr val="bg1"/>
                </a:solidFill>
                <a:latin typeface="+mn-lt"/>
                <a:cs typeface="Arial" panose="020B0604020202020204" pitchFamily="34" charset="0"/>
              </a:rPr>
              <a:t>subject to the follow deductibles:</a:t>
            </a:r>
          </a:p>
          <a:p>
            <a:endParaRPr lang="en-US" sz="1400" i="1" dirty="0">
              <a:solidFill>
                <a:schemeClr val="bg1"/>
              </a:solidFill>
              <a:latin typeface="+mn-lt"/>
              <a:cs typeface="Arial" panose="020B0604020202020204" pitchFamily="34" charset="0"/>
            </a:endParaRPr>
          </a:p>
          <a:p>
            <a:r>
              <a:rPr lang="en-US" dirty="0" smtClean="0">
                <a:solidFill>
                  <a:schemeClr val="bg1"/>
                </a:solidFill>
                <a:latin typeface="+mn-lt"/>
                <a:cs typeface="Arial" panose="020B0604020202020204" pitchFamily="34" charset="0"/>
              </a:rPr>
              <a:t>$50,000		Fine arts (must have appraisal)</a:t>
            </a:r>
          </a:p>
          <a:p>
            <a:r>
              <a:rPr lang="en-US" dirty="0" smtClean="0">
                <a:solidFill>
                  <a:schemeClr val="bg1"/>
                </a:solidFill>
                <a:latin typeface="+mn-lt"/>
                <a:cs typeface="Arial" panose="020B0604020202020204" pitchFamily="34" charset="0"/>
              </a:rPr>
              <a:t>$10,000		Per vehicle or </a:t>
            </a:r>
            <a:r>
              <a:rPr lang="en-US" dirty="0">
                <a:solidFill>
                  <a:schemeClr val="bg1"/>
                </a:solidFill>
                <a:latin typeface="+mn-lt"/>
                <a:cs typeface="Arial" panose="020B0604020202020204" pitchFamily="34" charset="0"/>
              </a:rPr>
              <a:t>c</a:t>
            </a:r>
            <a:r>
              <a:rPr lang="en-US" dirty="0" smtClean="0">
                <a:solidFill>
                  <a:schemeClr val="bg1"/>
                </a:solidFill>
                <a:latin typeface="+mn-lt"/>
                <a:cs typeface="Arial" panose="020B0604020202020204" pitchFamily="34" charset="0"/>
              </a:rPr>
              <a:t>ontractors equipment</a:t>
            </a:r>
          </a:p>
          <a:p>
            <a:r>
              <a:rPr lang="en-US" dirty="0" smtClean="0">
                <a:solidFill>
                  <a:schemeClr val="bg1"/>
                </a:solidFill>
                <a:latin typeface="+mn-lt"/>
                <a:cs typeface="Arial" panose="020B0604020202020204" pitchFamily="34" charset="0"/>
              </a:rPr>
              <a:t>$100,000	Maximum for all vehicles and contractors equipment</a:t>
            </a:r>
          </a:p>
          <a:p>
            <a:endParaRPr lang="en-US" b="1" dirty="0" smtClean="0">
              <a:solidFill>
                <a:schemeClr val="bg1"/>
              </a:solidFill>
              <a:latin typeface="+mn-lt"/>
              <a:cs typeface="Arial" panose="020B0604020202020204" pitchFamily="34" charset="0"/>
            </a:endParaRPr>
          </a:p>
          <a:p>
            <a:endParaRPr lang="en-US" dirty="0" smtClean="0">
              <a:solidFill>
                <a:schemeClr val="bg1"/>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50</a:t>
            </a:fld>
            <a:endParaRPr lang="en-US" dirty="0" smtClean="0">
              <a:latin typeface="Arial" pitchFamily="34" charset="0"/>
            </a:endParaRPr>
          </a:p>
        </p:txBody>
      </p:sp>
    </p:spTree>
    <p:extLst>
      <p:ext uri="{BB962C8B-B14F-4D97-AF65-F5344CB8AC3E}">
        <p14:creationId xmlns:p14="http://schemas.microsoft.com/office/powerpoint/2010/main" val="3403319498"/>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kern="1200" dirty="0" smtClean="0">
                <a:solidFill>
                  <a:srgbClr val="002060"/>
                </a:solidFill>
              </a:rPr>
              <a:t>Conclusion and Questions</a:t>
            </a:r>
            <a:endParaRPr lang="en-US" kern="1200" dirty="0">
              <a:solidFill>
                <a:srgbClr val="002060"/>
              </a:solidFill>
            </a:endParaRPr>
          </a:p>
        </p:txBody>
      </p:sp>
      <p:sp>
        <p:nvSpPr>
          <p:cNvPr id="28676" name="Rectangle 3"/>
          <p:cNvSpPr>
            <a:spLocks noGrp="1" noChangeArrowheads="1"/>
          </p:cNvSpPr>
          <p:nvPr>
            <p:ph type="body" idx="1"/>
          </p:nvPr>
        </p:nvSpPr>
        <p:spPr>
          <a:xfrm>
            <a:off x="228600" y="1295400"/>
            <a:ext cx="8686800" cy="2209800"/>
          </a:xfrm>
        </p:spPr>
        <p:txBody>
          <a:bodyPr/>
          <a:lstStyle/>
          <a:p>
            <a:pPr marL="0" indent="0" algn="ctr" eaLnBrk="1" hangingPunct="1">
              <a:lnSpc>
                <a:spcPct val="80000"/>
              </a:lnSpc>
              <a:buFontTx/>
              <a:buNone/>
            </a:pPr>
            <a:r>
              <a:rPr lang="en-US" sz="2800" b="0" dirty="0" smtClean="0">
                <a:latin typeface="+mj-lt"/>
              </a:rPr>
              <a:t>This presentation and much more can be downloaded at: </a:t>
            </a:r>
            <a:r>
              <a:rPr lang="en-US" sz="2800" dirty="0" smtClean="0">
                <a:solidFill>
                  <a:srgbClr val="002060"/>
                </a:solidFill>
                <a:latin typeface="+mj-lt"/>
              </a:rPr>
              <a:t>www.CSURMA.org</a:t>
            </a:r>
          </a:p>
          <a:p>
            <a:pPr marL="0" indent="0" algn="ctr" eaLnBrk="1" hangingPunct="1">
              <a:lnSpc>
                <a:spcPct val="80000"/>
              </a:lnSpc>
              <a:buFontTx/>
              <a:buNone/>
            </a:pPr>
            <a:endParaRPr lang="en-US" sz="2800" b="0" dirty="0" smtClean="0">
              <a:solidFill>
                <a:srgbClr val="333300"/>
              </a:solidFill>
              <a:latin typeface="+mj-lt"/>
            </a:endParaRPr>
          </a:p>
          <a:p>
            <a:pPr marL="0" indent="0" algn="ctr" eaLnBrk="1" hangingPunct="1">
              <a:lnSpc>
                <a:spcPct val="80000"/>
              </a:lnSpc>
              <a:buFontTx/>
              <a:buNone/>
            </a:pPr>
            <a:r>
              <a:rPr lang="en-US" sz="4800" u="sng" dirty="0" smtClean="0">
                <a:solidFill>
                  <a:srgbClr val="0D24FF"/>
                </a:solidFill>
                <a:latin typeface="+mj-lt"/>
              </a:rPr>
              <a:t>www.csurma.org</a:t>
            </a:r>
            <a:r>
              <a:rPr lang="en-US" sz="4800" dirty="0" smtClean="0">
                <a:latin typeface="+mj-lt"/>
              </a:rPr>
              <a:t>  </a:t>
            </a:r>
          </a:p>
          <a:p>
            <a:pPr marL="609600" indent="14288" algn="ctr" eaLnBrk="1" hangingPunct="1">
              <a:lnSpc>
                <a:spcPct val="80000"/>
              </a:lnSpc>
              <a:buFontTx/>
              <a:buNone/>
            </a:pPr>
            <a:endParaRPr lang="en-US" sz="4800" dirty="0" smtClean="0">
              <a:latin typeface="Arial Rounded MT Bold"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 y="2295525"/>
            <a:ext cx="811033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kern="1200" dirty="0" smtClean="0">
                <a:solidFill>
                  <a:srgbClr val="002060"/>
                </a:solidFill>
              </a:rPr>
              <a:t>Program Administrators</a:t>
            </a:r>
          </a:p>
        </p:txBody>
      </p:sp>
      <p:sp>
        <p:nvSpPr>
          <p:cNvPr id="5" name="Rectangle 3"/>
          <p:cNvSpPr txBox="1">
            <a:spLocks noChangeArrowheads="1"/>
          </p:cNvSpPr>
          <p:nvPr/>
        </p:nvSpPr>
        <p:spPr bwMode="auto">
          <a:xfrm>
            <a:off x="534881" y="2848755"/>
            <a:ext cx="1161991"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Daniel Howell</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Program Director</a:t>
            </a:r>
          </a:p>
          <a:p>
            <a:pPr algn="ctr"/>
            <a:r>
              <a:rPr lang="en-US" sz="800" kern="0" dirty="0" smtClean="0">
                <a:solidFill>
                  <a:schemeClr val="bg1"/>
                </a:solidFill>
                <a:latin typeface="Georgia" pitchFamily="18" charset="0"/>
              </a:rPr>
              <a:t>D: (415) 403-1426</a:t>
            </a:r>
          </a:p>
          <a:p>
            <a:pPr algn="ctr"/>
            <a:r>
              <a:rPr lang="en-US" sz="800" kern="0" dirty="0" smtClean="0">
                <a:solidFill>
                  <a:schemeClr val="bg1"/>
                </a:solidFill>
                <a:latin typeface="Georgia" pitchFamily="18" charset="0"/>
              </a:rPr>
              <a:t>M: (415) 309-1243</a:t>
            </a:r>
          </a:p>
          <a:p>
            <a:pPr algn="ctr"/>
            <a:r>
              <a:rPr lang="en-US" sz="800" kern="0" dirty="0" smtClean="0">
                <a:solidFill>
                  <a:schemeClr val="bg1"/>
                </a:solidFill>
                <a:latin typeface="Georgia" pitchFamily="18" charset="0"/>
              </a:rPr>
              <a:t>dhowell@alliant.com</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7" name="Rectangle 3"/>
          <p:cNvSpPr txBox="1">
            <a:spLocks noChangeArrowheads="1"/>
          </p:cNvSpPr>
          <p:nvPr/>
        </p:nvSpPr>
        <p:spPr bwMode="auto">
          <a:xfrm>
            <a:off x="1880987" y="2844232"/>
            <a:ext cx="1229565" cy="7107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Robert Leong</a:t>
            </a:r>
          </a:p>
          <a:p>
            <a:pPr algn="ctr"/>
            <a:r>
              <a:rPr lang="en-US" sz="800" i="1" kern="0" dirty="0" smtClean="0">
                <a:solidFill>
                  <a:schemeClr val="bg1"/>
                </a:solidFill>
                <a:latin typeface="Georgia" pitchFamily="18" charset="0"/>
              </a:rPr>
              <a:t>Campus Programs</a:t>
            </a:r>
          </a:p>
          <a:p>
            <a:pPr algn="ctr"/>
            <a:r>
              <a:rPr lang="en-US" sz="800" kern="0" dirty="0" smtClean="0">
                <a:solidFill>
                  <a:schemeClr val="bg1"/>
                </a:solidFill>
                <a:latin typeface="Georgia" pitchFamily="18" charset="0"/>
              </a:rPr>
              <a:t>D: (415) 403-1441</a:t>
            </a:r>
          </a:p>
          <a:p>
            <a:pPr algn="ctr"/>
            <a:r>
              <a:rPr lang="en-US" sz="800" kern="0" dirty="0" smtClean="0">
                <a:solidFill>
                  <a:schemeClr val="bg1"/>
                </a:solidFill>
                <a:latin typeface="Georgia" pitchFamily="18" charset="0"/>
              </a:rPr>
              <a:t>M: (619) 405-9549</a:t>
            </a:r>
          </a:p>
          <a:p>
            <a:pPr algn="ctr"/>
            <a:r>
              <a:rPr lang="en-US" sz="800" kern="0" dirty="0" smtClean="0">
                <a:solidFill>
                  <a:schemeClr val="bg1"/>
                </a:solidFill>
                <a:latin typeface="Georgia" pitchFamily="18" charset="0"/>
              </a:rPr>
              <a:t>rleong@alliant.com</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9" name="Rectangle 3"/>
          <p:cNvSpPr txBox="1">
            <a:spLocks noChangeArrowheads="1"/>
          </p:cNvSpPr>
          <p:nvPr/>
        </p:nvSpPr>
        <p:spPr bwMode="auto">
          <a:xfrm>
            <a:off x="2305497" y="5332713"/>
            <a:ext cx="1371600"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Hsan Htein</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Program Administrator</a:t>
            </a:r>
          </a:p>
          <a:p>
            <a:pPr algn="ctr"/>
            <a:r>
              <a:rPr lang="en-US" sz="800" kern="0" dirty="0" smtClean="0">
                <a:solidFill>
                  <a:schemeClr val="bg1"/>
                </a:solidFill>
                <a:latin typeface="Georgia" pitchFamily="18" charset="0"/>
              </a:rPr>
              <a:t>(415) 403-1452</a:t>
            </a:r>
          </a:p>
          <a:p>
            <a:pPr algn="ctr"/>
            <a:r>
              <a:rPr lang="en-US" sz="800" kern="0" dirty="0" smtClean="0">
                <a:solidFill>
                  <a:schemeClr val="bg1"/>
                </a:solidFill>
                <a:latin typeface="Georgia" pitchFamily="18" charset="0"/>
              </a:rPr>
              <a:t>hhtein@alliant.com</a:t>
            </a: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14" name="Rectangle 3"/>
          <p:cNvSpPr txBox="1">
            <a:spLocks noChangeArrowheads="1"/>
          </p:cNvSpPr>
          <p:nvPr/>
        </p:nvSpPr>
        <p:spPr bwMode="auto">
          <a:xfrm>
            <a:off x="3231833" y="2849737"/>
            <a:ext cx="1172975" cy="671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Mimi Long</a:t>
            </a:r>
          </a:p>
          <a:p>
            <a:pPr algn="ctr"/>
            <a:r>
              <a:rPr lang="en-US" sz="800" i="1" kern="0" dirty="0" smtClean="0">
                <a:solidFill>
                  <a:schemeClr val="bg1"/>
                </a:solidFill>
                <a:latin typeface="Georgia" pitchFamily="18" charset="0"/>
              </a:rPr>
              <a:t>AORMA Programs</a:t>
            </a:r>
          </a:p>
          <a:p>
            <a:pPr algn="ctr"/>
            <a:r>
              <a:rPr lang="en-US" sz="800" kern="0" dirty="0" smtClean="0">
                <a:solidFill>
                  <a:schemeClr val="bg1"/>
                </a:solidFill>
                <a:latin typeface="Georgia" pitchFamily="18" charset="0"/>
              </a:rPr>
              <a:t>D: (415) 403-1423</a:t>
            </a:r>
          </a:p>
          <a:p>
            <a:pPr algn="ctr"/>
            <a:r>
              <a:rPr lang="en-US" sz="800" kern="0" dirty="0" smtClean="0">
                <a:solidFill>
                  <a:schemeClr val="bg1"/>
                </a:solidFill>
                <a:latin typeface="Georgia" pitchFamily="18" charset="0"/>
              </a:rPr>
              <a:t>M: (415) 609-5166</a:t>
            </a:r>
          </a:p>
          <a:p>
            <a:pPr algn="ctr"/>
            <a:r>
              <a:rPr lang="en-US" sz="800" kern="0" dirty="0" smtClean="0">
                <a:solidFill>
                  <a:schemeClr val="bg1"/>
                </a:solidFill>
                <a:latin typeface="Georgia" pitchFamily="18" charset="0"/>
              </a:rPr>
              <a:t>mlong@alliant.com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15" name="Rectangle 3"/>
          <p:cNvSpPr txBox="1">
            <a:spLocks noChangeArrowheads="1"/>
          </p:cNvSpPr>
          <p:nvPr/>
        </p:nvSpPr>
        <p:spPr bwMode="auto">
          <a:xfrm>
            <a:off x="878751" y="5316119"/>
            <a:ext cx="12954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Van Rin</a:t>
            </a:r>
          </a:p>
          <a:p>
            <a:pPr algn="ctr"/>
            <a:r>
              <a:rPr lang="en-US" sz="800" i="1" kern="0" dirty="0" smtClean="0">
                <a:solidFill>
                  <a:schemeClr val="bg1"/>
                </a:solidFill>
                <a:latin typeface="Georgia" pitchFamily="18" charset="0"/>
              </a:rPr>
              <a:t>Program Administrator</a:t>
            </a:r>
          </a:p>
          <a:p>
            <a:pPr algn="ctr"/>
            <a:r>
              <a:rPr lang="en-US" sz="800" kern="0" dirty="0" smtClean="0">
                <a:solidFill>
                  <a:schemeClr val="bg1"/>
                </a:solidFill>
                <a:latin typeface="Georgia" pitchFamily="18" charset="0"/>
              </a:rPr>
              <a:t>(415) 403-1408</a:t>
            </a:r>
          </a:p>
          <a:p>
            <a:pPr algn="ctr"/>
            <a:r>
              <a:rPr lang="en-US" sz="800" kern="0" dirty="0" smtClean="0">
                <a:solidFill>
                  <a:schemeClr val="bg1"/>
                </a:solidFill>
                <a:latin typeface="Georgia" pitchFamily="18" charset="0"/>
              </a:rPr>
              <a:t>vrin@alliant.com</a:t>
            </a: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18" name="Rectangle 3"/>
          <p:cNvSpPr txBox="1">
            <a:spLocks noChangeArrowheads="1"/>
          </p:cNvSpPr>
          <p:nvPr/>
        </p:nvSpPr>
        <p:spPr bwMode="auto">
          <a:xfrm>
            <a:off x="5964096" y="2855579"/>
            <a:ext cx="1226515" cy="7070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Jacki Graf</a:t>
            </a:r>
          </a:p>
          <a:p>
            <a:pPr algn="ctr"/>
            <a:r>
              <a:rPr lang="en-US" sz="800" i="1" kern="0" dirty="0" smtClean="0">
                <a:solidFill>
                  <a:schemeClr val="bg1"/>
                </a:solidFill>
                <a:latin typeface="Georgia" pitchFamily="18" charset="0"/>
              </a:rPr>
              <a:t>WC Claims Consultant</a:t>
            </a:r>
          </a:p>
          <a:p>
            <a:pPr algn="ctr"/>
            <a:r>
              <a:rPr lang="en-US" sz="800" kern="0" dirty="0" smtClean="0">
                <a:solidFill>
                  <a:schemeClr val="bg1"/>
                </a:solidFill>
                <a:latin typeface="Georgia" pitchFamily="18" charset="0"/>
              </a:rPr>
              <a:t>D: (415) 403-1438</a:t>
            </a:r>
          </a:p>
          <a:p>
            <a:pPr algn="ctr"/>
            <a:r>
              <a:rPr lang="en-US" sz="800" kern="0" dirty="0" smtClean="0">
                <a:solidFill>
                  <a:schemeClr val="bg1"/>
                </a:solidFill>
                <a:latin typeface="Georgia" pitchFamily="18" charset="0"/>
              </a:rPr>
              <a:t>jgraf@alliant.com</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1" name="Rectangle 3"/>
          <p:cNvSpPr txBox="1">
            <a:spLocks noChangeArrowheads="1"/>
          </p:cNvSpPr>
          <p:nvPr/>
        </p:nvSpPr>
        <p:spPr bwMode="auto">
          <a:xfrm>
            <a:off x="5480081" y="5329767"/>
            <a:ext cx="1066799"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Tevea Him</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JPA Administrator</a:t>
            </a:r>
          </a:p>
          <a:p>
            <a:pPr algn="ctr"/>
            <a:r>
              <a:rPr lang="en-US" sz="800" kern="0" dirty="0" smtClean="0">
                <a:solidFill>
                  <a:schemeClr val="bg1"/>
                </a:solidFill>
                <a:latin typeface="Georgia" pitchFamily="18" charset="0"/>
              </a:rPr>
              <a:t>(415) 403-1416</a:t>
            </a:r>
          </a:p>
          <a:p>
            <a:pPr algn="ctr"/>
            <a:r>
              <a:rPr lang="en-US" sz="800" kern="0" dirty="0" smtClean="0">
                <a:solidFill>
                  <a:schemeClr val="bg1"/>
                </a:solidFill>
                <a:latin typeface="Georgia" pitchFamily="18" charset="0"/>
              </a:rPr>
              <a:t>thim@alliant.com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3" name="Rectangle 3"/>
          <p:cNvSpPr txBox="1">
            <a:spLocks noChangeArrowheads="1"/>
          </p:cNvSpPr>
          <p:nvPr/>
        </p:nvSpPr>
        <p:spPr bwMode="auto">
          <a:xfrm>
            <a:off x="7362968" y="2847619"/>
            <a:ext cx="1219200" cy="595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Stacey Weeks</a:t>
            </a:r>
          </a:p>
          <a:p>
            <a:pPr algn="ctr"/>
            <a:r>
              <a:rPr lang="en-US" sz="800" i="1" kern="0" dirty="0" smtClean="0">
                <a:solidFill>
                  <a:schemeClr val="bg1"/>
                </a:solidFill>
                <a:latin typeface="Georgia" pitchFamily="18" charset="0"/>
              </a:rPr>
              <a:t>AIME, Foreign Travel</a:t>
            </a:r>
          </a:p>
          <a:p>
            <a:pPr algn="ctr"/>
            <a:r>
              <a:rPr lang="en-US" sz="800" kern="0" dirty="0" smtClean="0">
                <a:solidFill>
                  <a:schemeClr val="bg1"/>
                </a:solidFill>
                <a:latin typeface="Georgia" pitchFamily="18" charset="0"/>
              </a:rPr>
              <a:t>(415) 403-1448</a:t>
            </a:r>
          </a:p>
          <a:p>
            <a:pPr algn="ctr"/>
            <a:r>
              <a:rPr lang="en-US" sz="800" kern="0" dirty="0" smtClean="0">
                <a:solidFill>
                  <a:schemeClr val="bg1"/>
                </a:solidFill>
                <a:latin typeface="Georgia" pitchFamily="18" charset="0"/>
              </a:rPr>
              <a:t>sweeks@alliant.com</a:t>
            </a: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7" name="Rectangle 3"/>
          <p:cNvSpPr txBox="1">
            <a:spLocks noChangeArrowheads="1"/>
          </p:cNvSpPr>
          <p:nvPr/>
        </p:nvSpPr>
        <p:spPr bwMode="auto">
          <a:xfrm>
            <a:off x="4526917" y="2849737"/>
            <a:ext cx="1362075" cy="671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Robert Frey</a:t>
            </a:r>
          </a:p>
          <a:p>
            <a:pPr algn="ctr"/>
            <a:r>
              <a:rPr lang="en-US" sz="800" i="1" kern="0" dirty="0" smtClean="0">
                <a:solidFill>
                  <a:schemeClr val="bg1"/>
                </a:solidFill>
                <a:latin typeface="Georgia" pitchFamily="18" charset="0"/>
              </a:rPr>
              <a:t>Claims Manager</a:t>
            </a:r>
          </a:p>
          <a:p>
            <a:pPr algn="ctr"/>
            <a:r>
              <a:rPr lang="en-US" sz="800" kern="0" dirty="0" smtClean="0">
                <a:solidFill>
                  <a:schemeClr val="bg1"/>
                </a:solidFill>
                <a:latin typeface="Georgia" pitchFamily="18" charset="0"/>
              </a:rPr>
              <a:t>D: (415) 403-1445</a:t>
            </a:r>
          </a:p>
          <a:p>
            <a:pPr algn="ctr"/>
            <a:r>
              <a:rPr lang="en-US" sz="800" kern="0" dirty="0" smtClean="0">
                <a:solidFill>
                  <a:schemeClr val="bg1"/>
                </a:solidFill>
                <a:latin typeface="Georgia" pitchFamily="18" charset="0"/>
              </a:rPr>
              <a:t>M: (415) 518-8490</a:t>
            </a:r>
          </a:p>
          <a:p>
            <a:pPr algn="ctr"/>
            <a:r>
              <a:rPr lang="en-US" sz="800" kern="0" dirty="0" smtClean="0">
                <a:solidFill>
                  <a:schemeClr val="bg1"/>
                </a:solidFill>
                <a:latin typeface="Georgia" pitchFamily="18" charset="0"/>
              </a:rPr>
              <a:t>rfrey@alliant.com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40" name="Rectangle 3"/>
          <p:cNvSpPr txBox="1">
            <a:spLocks noChangeArrowheads="1"/>
          </p:cNvSpPr>
          <p:nvPr/>
        </p:nvSpPr>
        <p:spPr bwMode="auto">
          <a:xfrm>
            <a:off x="3983666" y="5329767"/>
            <a:ext cx="1066799"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Melissa Diaz</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JPA Administrator</a:t>
            </a:r>
          </a:p>
          <a:p>
            <a:pPr algn="ctr"/>
            <a:r>
              <a:rPr lang="en-US" sz="800" kern="0" dirty="0" smtClean="0">
                <a:solidFill>
                  <a:schemeClr val="bg1"/>
                </a:solidFill>
                <a:latin typeface="Georgia" pitchFamily="18" charset="0"/>
              </a:rPr>
              <a:t>(415) 403-1444</a:t>
            </a:r>
          </a:p>
          <a:p>
            <a:pPr algn="ctr"/>
            <a:r>
              <a:rPr lang="en-US" sz="800" kern="0" dirty="0" smtClean="0">
                <a:solidFill>
                  <a:schemeClr val="bg1"/>
                </a:solidFill>
                <a:latin typeface="Georgia" pitchFamily="18" charset="0"/>
              </a:rPr>
              <a:t>mdiaz@alliant.com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41" name="Rectangle 3"/>
          <p:cNvSpPr txBox="1">
            <a:spLocks noChangeArrowheads="1"/>
          </p:cNvSpPr>
          <p:nvPr/>
        </p:nvSpPr>
        <p:spPr bwMode="auto">
          <a:xfrm>
            <a:off x="6925317" y="5316119"/>
            <a:ext cx="1066799"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Yung Lam</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JPA Administrator</a:t>
            </a:r>
          </a:p>
          <a:p>
            <a:pPr algn="ctr"/>
            <a:r>
              <a:rPr lang="en-US" sz="800" kern="0" dirty="0" smtClean="0">
                <a:solidFill>
                  <a:schemeClr val="bg1"/>
                </a:solidFill>
                <a:latin typeface="Georgia" pitchFamily="18" charset="0"/>
              </a:rPr>
              <a:t>(415) 403-1461</a:t>
            </a:r>
          </a:p>
          <a:p>
            <a:pPr algn="ctr"/>
            <a:r>
              <a:rPr lang="en-US" sz="800" kern="0" dirty="0" smtClean="0">
                <a:solidFill>
                  <a:schemeClr val="bg1"/>
                </a:solidFill>
                <a:latin typeface="Georgia" pitchFamily="18" charset="0"/>
              </a:rPr>
              <a:t>ylam@alliant.com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9"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6</a:t>
            </a:fld>
            <a:endParaRPr lang="en-US" dirty="0" smtClean="0">
              <a:latin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2477317" y="3827814"/>
            <a:ext cx="1043206" cy="1487342"/>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15634" y="1359557"/>
            <a:ext cx="1019174" cy="1453078"/>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3972017" y="3829802"/>
            <a:ext cx="1035598" cy="1476496"/>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cstate="print"/>
          <a:srcRect/>
          <a:stretch>
            <a:fillRect/>
          </a:stretch>
        </p:blipFill>
        <p:spPr bwMode="auto">
          <a:xfrm>
            <a:off x="6068350" y="1372594"/>
            <a:ext cx="1019960" cy="14542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a:stretch>
            <a:fillRect/>
          </a:stretch>
        </p:blipFill>
        <p:spPr bwMode="auto">
          <a:xfrm>
            <a:off x="990600" y="3812074"/>
            <a:ext cx="1054100" cy="1502876"/>
          </a:xfrm>
          <a:prstGeom prst="rect">
            <a:avLst/>
          </a:prstGeom>
          <a:noFill/>
          <a:ln w="9525">
            <a:noFill/>
            <a:miter lim="800000"/>
            <a:headEnd/>
            <a:tailEnd/>
          </a:ln>
          <a:effectLst/>
        </p:spPr>
      </p:pic>
      <p:pic>
        <p:nvPicPr>
          <p:cNvPr id="3079" name="Picture 7"/>
          <p:cNvPicPr>
            <a:picLocks noChangeAspect="1" noChangeArrowheads="1"/>
          </p:cNvPicPr>
          <p:nvPr/>
        </p:nvPicPr>
        <p:blipFill>
          <a:blip r:embed="rId8" cstate="print"/>
          <a:srcRect/>
          <a:stretch>
            <a:fillRect/>
          </a:stretch>
        </p:blipFill>
        <p:spPr bwMode="auto">
          <a:xfrm>
            <a:off x="6991350" y="3867150"/>
            <a:ext cx="1003300" cy="1426424"/>
          </a:xfrm>
          <a:prstGeom prst="rect">
            <a:avLst/>
          </a:prstGeom>
          <a:noFill/>
          <a:ln w="9525">
            <a:noFill/>
            <a:miter lim="800000"/>
            <a:headEnd/>
            <a:tailEnd/>
          </a:ln>
          <a:effectLst/>
        </p:spPr>
      </p:pic>
      <p:pic>
        <p:nvPicPr>
          <p:cNvPr id="3080" name="Picture 8"/>
          <p:cNvPicPr>
            <a:picLocks noChangeAspect="1" noChangeArrowheads="1"/>
          </p:cNvPicPr>
          <p:nvPr/>
        </p:nvPicPr>
        <p:blipFill>
          <a:blip r:embed="rId9" cstate="print"/>
          <a:srcRect/>
          <a:stretch>
            <a:fillRect/>
          </a:stretch>
        </p:blipFill>
        <p:spPr bwMode="auto">
          <a:xfrm>
            <a:off x="3335911" y="1371600"/>
            <a:ext cx="1024378" cy="1460500"/>
          </a:xfrm>
          <a:prstGeom prst="rect">
            <a:avLst/>
          </a:prstGeom>
          <a:noFill/>
          <a:ln w="9525">
            <a:noFill/>
            <a:miter lim="800000"/>
            <a:headEnd/>
            <a:tailEnd/>
          </a:ln>
          <a:effectLst/>
        </p:spPr>
      </p:pic>
      <p:pic>
        <p:nvPicPr>
          <p:cNvPr id="3081" name="Picture 9"/>
          <p:cNvPicPr>
            <a:picLocks noChangeAspect="1" noChangeArrowheads="1"/>
          </p:cNvPicPr>
          <p:nvPr/>
        </p:nvPicPr>
        <p:blipFill>
          <a:blip r:embed="rId10" cstate="print"/>
          <a:srcRect b="1885"/>
          <a:stretch>
            <a:fillRect/>
          </a:stretch>
        </p:blipFill>
        <p:spPr bwMode="auto">
          <a:xfrm>
            <a:off x="5527294" y="3870484"/>
            <a:ext cx="1025906" cy="1435099"/>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1" cstate="print"/>
          <a:srcRect/>
          <a:stretch>
            <a:fillRect/>
          </a:stretch>
        </p:blipFill>
        <p:spPr bwMode="auto">
          <a:xfrm>
            <a:off x="1987550" y="1373926"/>
            <a:ext cx="1003300" cy="1430448"/>
          </a:xfrm>
          <a:prstGeom prst="rect">
            <a:avLst/>
          </a:prstGeom>
          <a:noFill/>
          <a:ln w="9525">
            <a:noFill/>
            <a:miter lim="800000"/>
            <a:headEnd/>
            <a:tailEnd/>
          </a:ln>
          <a:effectLst/>
        </p:spPr>
      </p:pic>
      <p:pic>
        <p:nvPicPr>
          <p:cNvPr id="3083" name="Picture 11"/>
          <p:cNvPicPr>
            <a:picLocks noChangeAspect="1" noChangeArrowheads="1"/>
          </p:cNvPicPr>
          <p:nvPr/>
        </p:nvPicPr>
        <p:blipFill>
          <a:blip r:embed="rId12" cstate="print"/>
          <a:srcRect b="3566"/>
          <a:stretch>
            <a:fillRect/>
          </a:stretch>
        </p:blipFill>
        <p:spPr bwMode="auto">
          <a:xfrm>
            <a:off x="7463366" y="1361916"/>
            <a:ext cx="1064684" cy="1463834"/>
          </a:xfrm>
          <a:prstGeom prst="rect">
            <a:avLst/>
          </a:prstGeom>
          <a:noFill/>
          <a:ln w="9525">
            <a:noFill/>
            <a:miter lim="800000"/>
            <a:headEnd/>
            <a:tailEnd/>
          </a:ln>
          <a:effectLst/>
        </p:spPr>
      </p:pic>
      <p:pic>
        <p:nvPicPr>
          <p:cNvPr id="3084" name="Picture 12"/>
          <p:cNvPicPr>
            <a:picLocks noChangeAspect="1" noChangeArrowheads="1"/>
          </p:cNvPicPr>
          <p:nvPr/>
        </p:nvPicPr>
        <p:blipFill>
          <a:blip r:embed="rId13" cstate="print"/>
          <a:srcRect b="2329"/>
          <a:stretch>
            <a:fillRect/>
          </a:stretch>
        </p:blipFill>
        <p:spPr bwMode="auto">
          <a:xfrm>
            <a:off x="4672542" y="1371600"/>
            <a:ext cx="1048808" cy="1460500"/>
          </a:xfrm>
          <a:prstGeom prst="rect">
            <a:avLst/>
          </a:prstGeom>
          <a:noFill/>
          <a:ln w="9525">
            <a:noFill/>
            <a:miter lim="800000"/>
            <a:headEnd/>
            <a:tailEnd/>
          </a:ln>
          <a:effectLst/>
        </p:spPr>
      </p:pic>
    </p:spTree>
    <p:extLst>
      <p:ext uri="{BB962C8B-B14F-4D97-AF65-F5344CB8AC3E}">
        <p14:creationId xmlns:p14="http://schemas.microsoft.com/office/powerpoint/2010/main" val="44589893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93" y="9525"/>
            <a:ext cx="6388655" cy="990600"/>
          </a:xfrm>
        </p:spPr>
        <p:txBody>
          <a:bodyPr/>
          <a:lstStyle/>
          <a:p>
            <a:r>
              <a:rPr lang="en-US" dirty="0" smtClean="0">
                <a:solidFill>
                  <a:srgbClr val="002060"/>
                </a:solidFill>
                <a:cs typeface="Times New Roman" pitchFamily="18" charset="0"/>
              </a:rPr>
              <a:t>Coverage </a:t>
            </a:r>
            <a:r>
              <a:rPr lang="en-US" dirty="0" smtClean="0">
                <a:solidFill>
                  <a:srgbClr val="002060"/>
                </a:solidFill>
                <a:cs typeface="Times New Roman" pitchFamily="18" charset="0"/>
              </a:rPr>
              <a:t>Programs Available to Auxiliary Organizations</a:t>
            </a:r>
            <a:endParaRPr lang="en-US" dirty="0"/>
          </a:p>
        </p:txBody>
      </p:sp>
      <p:grpSp>
        <p:nvGrpSpPr>
          <p:cNvPr id="4098" name="Group 2"/>
          <p:cNvGrpSpPr>
            <a:grpSpLocks/>
          </p:cNvGrpSpPr>
          <p:nvPr/>
        </p:nvGrpSpPr>
        <p:grpSpPr bwMode="auto">
          <a:xfrm>
            <a:off x="375952" y="1146763"/>
            <a:ext cx="8508221" cy="5257800"/>
            <a:chOff x="600" y="720"/>
            <a:chExt cx="14625" cy="10680"/>
          </a:xfrm>
        </p:grpSpPr>
        <p:sp>
          <p:nvSpPr>
            <p:cNvPr id="4099" name="Oval 3"/>
            <p:cNvSpPr>
              <a:spLocks noChangeAspect="1" noChangeArrowheads="1"/>
            </p:cNvSpPr>
            <p:nvPr/>
          </p:nvSpPr>
          <p:spPr bwMode="auto">
            <a:xfrm>
              <a:off x="4014" y="3280"/>
              <a:ext cx="7430" cy="3640"/>
            </a:xfrm>
            <a:prstGeom prst="ellipse">
              <a:avLst/>
            </a:prstGeom>
            <a:gradFill rotWithShape="0">
              <a:gsLst>
                <a:gs pos="0">
                  <a:srgbClr val="4F81BD"/>
                </a:gs>
                <a:gs pos="100000">
                  <a:srgbClr val="365E8F"/>
                </a:gs>
              </a:gsLst>
              <a:path path="shape">
                <a:fillToRect l="50000" t="50000" r="50000" b="50000"/>
              </a:path>
            </a:gradFill>
            <a:ln w="0">
              <a:noFill/>
              <a:round/>
              <a:headEnd/>
              <a:tailEnd/>
            </a:ln>
            <a:effectLst>
              <a:outerShdw dist="28398" dir="3806097" algn="ctr" rotWithShape="0">
                <a:srgbClr val="243F60"/>
              </a:outerShdw>
            </a:effectLst>
          </p:spPr>
          <p:txBody>
            <a:bodyPr vert="horz" wrap="square" lIns="9144" tIns="9144" rIns="9144" bIns="914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800" b="0" i="0" u="none" strike="noStrike" cap="none" normalizeH="0" baseline="0" dirty="0" smtClean="0">
                  <a:ln>
                    <a:noFill/>
                  </a:ln>
                  <a:solidFill>
                    <a:srgbClr val="FFFFFF"/>
                  </a:solidFill>
                  <a:effectLst/>
                  <a:latin typeface="Cambria" pitchFamily="18" charset="0"/>
                  <a:cs typeface="Arial" pitchFamily="34" charset="0"/>
                </a:rPr>
                <a:t>Coverage Programs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0" name="AutoShape 4"/>
            <p:cNvSpPr>
              <a:spLocks/>
            </p:cNvSpPr>
            <p:nvPr/>
          </p:nvSpPr>
          <p:spPr bwMode="auto">
            <a:xfrm>
              <a:off x="11295" y="720"/>
              <a:ext cx="3639" cy="960"/>
            </a:xfrm>
            <a:prstGeom prst="borderCallout1">
              <a:avLst>
                <a:gd name="adj1" fmla="val 41248"/>
                <a:gd name="adj2" fmla="val 707"/>
                <a:gd name="adj3" fmla="val 283902"/>
                <a:gd name="adj4" fmla="val -41396"/>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Special Liability</a:t>
              </a:r>
              <a:r>
                <a:rPr kumimoji="0" lang="en-US" sz="1200" b="1" i="0" u="none" strike="noStrike" cap="none" normalizeH="0" dirty="0" smtClean="0">
                  <a:ln>
                    <a:noFill/>
                  </a:ln>
                  <a:solidFill>
                    <a:schemeClr val="bg1"/>
                  </a:solidFill>
                  <a:effectLst/>
                  <a:latin typeface="Candara" pitchFamily="34" charset="0"/>
                  <a:cs typeface="Arial" pitchFamily="34" charset="0"/>
                </a:rPr>
                <a:t> Insurance Program (SLIP)</a:t>
              </a:r>
              <a:endParaRPr kumimoji="0" lang="en-US" sz="12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1" name="AutoShape 5"/>
            <p:cNvSpPr>
              <a:spLocks/>
            </p:cNvSpPr>
            <p:nvPr/>
          </p:nvSpPr>
          <p:spPr bwMode="auto">
            <a:xfrm>
              <a:off x="630" y="7620"/>
              <a:ext cx="1440" cy="1689"/>
            </a:xfrm>
            <a:prstGeom prst="borderCallout1">
              <a:avLst>
                <a:gd name="adj1" fmla="val 20690"/>
                <a:gd name="adj2" fmla="val 108333"/>
                <a:gd name="adj3" fmla="val -102416"/>
                <a:gd name="adj4" fmla="val 250472"/>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Student</a:t>
              </a:r>
              <a:r>
                <a:rPr kumimoji="0" lang="en-US" sz="1200" b="1" i="0" u="none" strike="noStrike" cap="none" normalizeH="0" dirty="0" smtClean="0">
                  <a:ln>
                    <a:noFill/>
                  </a:ln>
                  <a:solidFill>
                    <a:schemeClr val="bg1"/>
                  </a:solidFill>
                  <a:effectLst/>
                  <a:latin typeface="Candara" pitchFamily="34" charset="0"/>
                  <a:cs typeface="Arial" pitchFamily="34" charset="0"/>
                </a:rPr>
                <a:t> Travel Accident</a:t>
              </a:r>
              <a:endParaRPr kumimoji="0" lang="en-US" sz="12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2" name="AutoShape 6"/>
            <p:cNvSpPr>
              <a:spLocks/>
            </p:cNvSpPr>
            <p:nvPr/>
          </p:nvSpPr>
          <p:spPr bwMode="auto">
            <a:xfrm>
              <a:off x="600" y="812"/>
              <a:ext cx="1440" cy="1572"/>
            </a:xfrm>
            <a:prstGeom prst="borderCallout1">
              <a:avLst>
                <a:gd name="adj1" fmla="val 19653"/>
                <a:gd name="adj2" fmla="val 108333"/>
                <a:gd name="adj3" fmla="val 184466"/>
                <a:gd name="adj4" fmla="val 273344"/>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Property Insurance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3" name="AutoShape 7"/>
            <p:cNvSpPr>
              <a:spLocks/>
            </p:cNvSpPr>
            <p:nvPr/>
          </p:nvSpPr>
          <p:spPr bwMode="auto">
            <a:xfrm>
              <a:off x="12168" y="10224"/>
              <a:ext cx="2782" cy="1121"/>
            </a:xfrm>
            <a:prstGeom prst="borderCallout1">
              <a:avLst>
                <a:gd name="adj1" fmla="val 18463"/>
                <a:gd name="adj2" fmla="val -8333"/>
                <a:gd name="adj3" fmla="val -301631"/>
                <a:gd name="adj4" fmla="val -96541"/>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Vendors / Contractors Liability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4" name="AutoShape 8"/>
            <p:cNvSpPr>
              <a:spLocks/>
            </p:cNvSpPr>
            <p:nvPr/>
          </p:nvSpPr>
          <p:spPr bwMode="auto">
            <a:xfrm>
              <a:off x="12549" y="2268"/>
              <a:ext cx="2586" cy="960"/>
            </a:xfrm>
            <a:prstGeom prst="borderCallout1">
              <a:avLst>
                <a:gd name="adj1" fmla="val 101991"/>
                <a:gd name="adj2" fmla="val 28418"/>
                <a:gd name="adj3" fmla="val 219318"/>
                <a:gd name="adj4" fmla="val -52128"/>
              </a:avLst>
            </a:prstGeom>
            <a:gradFill rotWithShape="0">
              <a:gsLst>
                <a:gs pos="0">
                  <a:srgbClr val="FFFFFF"/>
                </a:gs>
                <a:gs pos="100000">
                  <a:srgbClr val="FBD4B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Builder’s Risk Insurance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5" name="AutoShape 9"/>
            <p:cNvSpPr>
              <a:spLocks/>
            </p:cNvSpPr>
            <p:nvPr/>
          </p:nvSpPr>
          <p:spPr bwMode="auto">
            <a:xfrm>
              <a:off x="4559" y="1030"/>
              <a:ext cx="2304" cy="1393"/>
            </a:xfrm>
            <a:prstGeom prst="borderCallout1">
              <a:avLst>
                <a:gd name="adj1" fmla="val 103506"/>
                <a:gd name="adj2" fmla="val 9864"/>
                <a:gd name="adj3" fmla="val 180749"/>
                <a:gd name="adj4" fmla="val 43250"/>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Liability Insurance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4106" name="AutoShape 10"/>
            <p:cNvSpPr>
              <a:spLocks/>
            </p:cNvSpPr>
            <p:nvPr/>
          </p:nvSpPr>
          <p:spPr bwMode="auto">
            <a:xfrm>
              <a:off x="6131" y="9515"/>
              <a:ext cx="2400" cy="1397"/>
            </a:xfrm>
            <a:prstGeom prst="borderCallout1">
              <a:avLst>
                <a:gd name="adj1" fmla="val 10620"/>
                <a:gd name="adj2" fmla="val -6347"/>
                <a:gd name="adj3" fmla="val -174281"/>
                <a:gd name="adj4" fmla="val 27608"/>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Unemployment Insurance Program (UIP)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7" name="AutoShape 11"/>
            <p:cNvSpPr>
              <a:spLocks/>
            </p:cNvSpPr>
            <p:nvPr/>
          </p:nvSpPr>
          <p:spPr bwMode="auto">
            <a:xfrm>
              <a:off x="12168" y="8466"/>
              <a:ext cx="2455" cy="1200"/>
            </a:xfrm>
            <a:prstGeom prst="borderCallout1">
              <a:avLst>
                <a:gd name="adj1" fmla="val 11400"/>
                <a:gd name="adj2" fmla="val -3803"/>
                <a:gd name="adj3" fmla="val -177157"/>
                <a:gd name="adj4" fmla="val -62277"/>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Rocketry Insurance</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8" name="AutoShape 12"/>
            <p:cNvSpPr>
              <a:spLocks/>
            </p:cNvSpPr>
            <p:nvPr/>
          </p:nvSpPr>
          <p:spPr bwMode="auto">
            <a:xfrm>
              <a:off x="11894" y="6292"/>
              <a:ext cx="3331" cy="995"/>
            </a:xfrm>
            <a:prstGeom prst="borderCallout1">
              <a:avLst>
                <a:gd name="adj1" fmla="val 23079"/>
                <a:gd name="adj2" fmla="val -3602"/>
                <a:gd name="adj3" fmla="val -16540"/>
                <a:gd name="adj4" fmla="val -25241"/>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Participant Accident Insurance (</a:t>
              </a:r>
              <a:r>
                <a:rPr lang="en-US" sz="1200" b="1" dirty="0" smtClean="0">
                  <a:solidFill>
                    <a:schemeClr val="bg1"/>
                  </a:solidFill>
                  <a:latin typeface="Candara" pitchFamily="34" charset="0"/>
                  <a:cs typeface="Arial" pitchFamily="34" charset="0"/>
                </a:rPr>
                <a:t>PAI) </a:t>
              </a:r>
              <a:r>
                <a:rPr kumimoji="0" lang="en-US" sz="1200" b="1" i="0" u="none" strike="noStrike" cap="none" normalizeH="0" baseline="0" dirty="0" smtClean="0">
                  <a:ln>
                    <a:noFill/>
                  </a:ln>
                  <a:solidFill>
                    <a:schemeClr val="bg1"/>
                  </a:solidFill>
                  <a:effectLst/>
                  <a:latin typeface="Candara" pitchFamily="34" charset="0"/>
                  <a:cs typeface="Arial" pitchFamily="34" charset="0"/>
                </a:rPr>
                <a:t>Program </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9" name="AutoShape 13"/>
            <p:cNvSpPr>
              <a:spLocks/>
            </p:cNvSpPr>
            <p:nvPr/>
          </p:nvSpPr>
          <p:spPr bwMode="auto">
            <a:xfrm>
              <a:off x="1261" y="2955"/>
              <a:ext cx="1814" cy="1480"/>
            </a:xfrm>
            <a:prstGeom prst="borderCallout1">
              <a:avLst>
                <a:gd name="adj1" fmla="val 19046"/>
                <a:gd name="adj2" fmla="val 106616"/>
                <a:gd name="adj3" fmla="val 85278"/>
                <a:gd name="adj4" fmla="val 162563"/>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Club Sports / Intramurals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0" name="AutoShape 14"/>
            <p:cNvSpPr>
              <a:spLocks/>
            </p:cNvSpPr>
            <p:nvPr/>
          </p:nvSpPr>
          <p:spPr bwMode="auto">
            <a:xfrm>
              <a:off x="1185" y="10200"/>
              <a:ext cx="3480" cy="1045"/>
            </a:xfrm>
            <a:prstGeom prst="borderCallout1">
              <a:avLst>
                <a:gd name="adj1" fmla="val 15000"/>
                <a:gd name="adj2" fmla="val 103449"/>
                <a:gd name="adj3" fmla="val -307964"/>
                <a:gd name="adj4" fmla="val 149136"/>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Auto Physical Damage (APD)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1" name="AutoShape 15"/>
            <p:cNvSpPr>
              <a:spLocks/>
            </p:cNvSpPr>
            <p:nvPr/>
          </p:nvSpPr>
          <p:spPr bwMode="auto">
            <a:xfrm>
              <a:off x="630" y="5100"/>
              <a:ext cx="1995" cy="1820"/>
            </a:xfrm>
            <a:prstGeom prst="borderCallout1">
              <a:avLst>
                <a:gd name="adj1" fmla="val 15319"/>
                <a:gd name="adj2" fmla="val 106014"/>
                <a:gd name="adj3" fmla="val 3936"/>
                <a:gd name="adj4" fmla="val 169430"/>
              </a:avLst>
            </a:prstGeom>
            <a:gradFill rotWithShape="0">
              <a:gsLst>
                <a:gs pos="0">
                  <a:srgbClr val="FFFFFF"/>
                </a:gs>
                <a:gs pos="100000">
                  <a:srgbClr val="B8CCE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Foreign Travel Insurance Program (FTIP)</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2" name="AutoShape 16"/>
            <p:cNvSpPr>
              <a:spLocks/>
            </p:cNvSpPr>
            <p:nvPr/>
          </p:nvSpPr>
          <p:spPr bwMode="auto">
            <a:xfrm rot="10800000" flipV="1">
              <a:off x="7331" y="1564"/>
              <a:ext cx="2304" cy="1083"/>
            </a:xfrm>
            <a:prstGeom prst="borderCallout1">
              <a:avLst>
                <a:gd name="adj1" fmla="val 101138"/>
                <a:gd name="adj2" fmla="val 11864"/>
                <a:gd name="adj3" fmla="val 168803"/>
                <a:gd name="adj4" fmla="val 29534"/>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Crime Insurance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3" name="AutoShape 17"/>
            <p:cNvSpPr>
              <a:spLocks/>
            </p:cNvSpPr>
            <p:nvPr/>
          </p:nvSpPr>
          <p:spPr bwMode="auto">
            <a:xfrm>
              <a:off x="12579" y="4335"/>
              <a:ext cx="2355" cy="1183"/>
            </a:xfrm>
            <a:prstGeom prst="borderCallout1">
              <a:avLst>
                <a:gd name="adj1" fmla="val 45051"/>
                <a:gd name="adj2" fmla="val -5097"/>
                <a:gd name="adj3" fmla="val 48702"/>
                <a:gd name="adj4" fmla="val -46659"/>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Special Events Insurance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4" name="AutoShape 18"/>
            <p:cNvSpPr>
              <a:spLocks/>
            </p:cNvSpPr>
            <p:nvPr/>
          </p:nvSpPr>
          <p:spPr bwMode="auto">
            <a:xfrm>
              <a:off x="9374" y="10425"/>
              <a:ext cx="1440" cy="975"/>
            </a:xfrm>
            <a:prstGeom prst="borderCallout1">
              <a:avLst>
                <a:gd name="adj1" fmla="val 18463"/>
                <a:gd name="adj2" fmla="val -8333"/>
                <a:gd name="adj3" fmla="val -341949"/>
                <a:gd name="adj4" fmla="val -113403"/>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Auto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5" name="AutoShape 19"/>
            <p:cNvSpPr>
              <a:spLocks/>
            </p:cNvSpPr>
            <p:nvPr/>
          </p:nvSpPr>
          <p:spPr bwMode="auto">
            <a:xfrm>
              <a:off x="2390" y="8160"/>
              <a:ext cx="2300" cy="1228"/>
            </a:xfrm>
            <a:prstGeom prst="borderCallout1">
              <a:avLst>
                <a:gd name="adj1" fmla="val 21431"/>
                <a:gd name="adj2" fmla="val 105097"/>
                <a:gd name="adj3" fmla="val -116945"/>
                <a:gd name="adj4" fmla="val 137878"/>
              </a:avLst>
            </a:prstGeom>
            <a:gradFill rotWithShape="0">
              <a:gsLst>
                <a:gs pos="0">
                  <a:srgbClr val="FFFFFF"/>
                </a:gs>
                <a:gs pos="100000">
                  <a:srgbClr val="FBD4B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Workers’ Compensation</a:t>
              </a:r>
              <a:r>
                <a:rPr kumimoji="0" lang="en-US" sz="1200" b="1" i="0" u="none" strike="noStrike" cap="none" normalizeH="0" dirty="0" smtClean="0">
                  <a:ln>
                    <a:noFill/>
                  </a:ln>
                  <a:solidFill>
                    <a:schemeClr val="bg1"/>
                  </a:solidFill>
                  <a:effectLst/>
                  <a:latin typeface="Candara" pitchFamily="34" charset="0"/>
                  <a:cs typeface="Arial" pitchFamily="34" charset="0"/>
                </a:rPr>
                <a:t> Program</a:t>
              </a:r>
              <a:endParaRPr kumimoji="0" lang="en-US" sz="12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2"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7</a:t>
            </a:fld>
            <a:endParaRPr lang="en-US" dirty="0" smtClean="0">
              <a:latin typeface="Arial" pitchFamily="34" charset="0"/>
            </a:endParaRPr>
          </a:p>
        </p:txBody>
      </p:sp>
      <p:sp>
        <p:nvSpPr>
          <p:cNvPr id="23" name="AutoShape 9"/>
          <p:cNvSpPr>
            <a:spLocks/>
          </p:cNvSpPr>
          <p:nvPr/>
        </p:nvSpPr>
        <p:spPr bwMode="auto">
          <a:xfrm>
            <a:off x="5308540" y="4806283"/>
            <a:ext cx="1340372" cy="685779"/>
          </a:xfrm>
          <a:prstGeom prst="borderCallout1">
            <a:avLst>
              <a:gd name="adj1" fmla="val -9676"/>
              <a:gd name="adj2" fmla="val 66978"/>
              <a:gd name="adj3" fmla="val -112284"/>
              <a:gd name="adj4" fmla="val 49596"/>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Inland Marine Insurance Program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24" name="AutoShape 18"/>
          <p:cNvSpPr>
            <a:spLocks/>
          </p:cNvSpPr>
          <p:nvPr/>
        </p:nvSpPr>
        <p:spPr bwMode="auto">
          <a:xfrm>
            <a:off x="1417299" y="1160520"/>
            <a:ext cx="1005213" cy="668280"/>
          </a:xfrm>
          <a:prstGeom prst="borderCallout1">
            <a:avLst>
              <a:gd name="adj1" fmla="val 109152"/>
              <a:gd name="adj2" fmla="val 92153"/>
              <a:gd name="adj3" fmla="val 214913"/>
              <a:gd name="adj4" fmla="val 158437"/>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Pollution Legal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25" name="AutoShape 15"/>
          <p:cNvSpPr>
            <a:spLocks/>
          </p:cNvSpPr>
          <p:nvPr/>
        </p:nvSpPr>
        <p:spPr bwMode="auto">
          <a:xfrm>
            <a:off x="6068607" y="1985156"/>
            <a:ext cx="1160609" cy="573966"/>
          </a:xfrm>
          <a:prstGeom prst="borderCallout1">
            <a:avLst>
              <a:gd name="adj1" fmla="val 100760"/>
              <a:gd name="adj2" fmla="val 68453"/>
              <a:gd name="adj3" fmla="val 138841"/>
              <a:gd name="adj4" fmla="val 27431"/>
            </a:avLst>
          </a:prstGeom>
          <a:gradFill rotWithShape="0">
            <a:gsLst>
              <a:gs pos="0">
                <a:srgbClr val="FFFFFF"/>
              </a:gs>
              <a:gs pos="100000">
                <a:srgbClr val="B8CCE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Cyber Liability Program</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26" name="AutoShape 13"/>
          <p:cNvSpPr>
            <a:spLocks/>
          </p:cNvSpPr>
          <p:nvPr/>
        </p:nvSpPr>
        <p:spPr bwMode="auto">
          <a:xfrm>
            <a:off x="1666356" y="3962400"/>
            <a:ext cx="1457844" cy="628290"/>
          </a:xfrm>
          <a:prstGeom prst="borderCallout1">
            <a:avLst>
              <a:gd name="adj1" fmla="val 106714"/>
              <a:gd name="adj2" fmla="val 98939"/>
              <a:gd name="adj3" fmla="val 23762"/>
              <a:gd name="adj4" fmla="val 119299"/>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Identity Fraud Expense</a:t>
            </a:r>
            <a:r>
              <a:rPr kumimoji="0" lang="en-US" sz="1200" b="1" i="0" u="none" strike="noStrike" cap="none" normalizeH="0" dirty="0" smtClean="0">
                <a:ln>
                  <a:noFill/>
                </a:ln>
                <a:solidFill>
                  <a:schemeClr val="bg1"/>
                </a:solidFill>
                <a:effectLst/>
                <a:latin typeface="Candara" pitchFamily="34" charset="0"/>
                <a:cs typeface="Arial" pitchFamily="34" charset="0"/>
              </a:rPr>
              <a:t> Reimbursement</a:t>
            </a:r>
            <a:endParaRPr kumimoji="0" lang="en-US" sz="12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27" name="AutoShape 13"/>
          <p:cNvSpPr>
            <a:spLocks/>
          </p:cNvSpPr>
          <p:nvPr/>
        </p:nvSpPr>
        <p:spPr bwMode="auto">
          <a:xfrm>
            <a:off x="3611596" y="4590690"/>
            <a:ext cx="1457844" cy="628290"/>
          </a:xfrm>
          <a:prstGeom prst="borderCallout1">
            <a:avLst>
              <a:gd name="adj1" fmla="val -3956"/>
              <a:gd name="adj2" fmla="val 49284"/>
              <a:gd name="adj3" fmla="val -56587"/>
              <a:gd name="adj4" fmla="val 48736"/>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Athletic</a:t>
            </a:r>
            <a:r>
              <a:rPr kumimoji="0" lang="en-US" sz="1200" b="1" i="0" u="none" strike="noStrike" cap="none" normalizeH="0" dirty="0" smtClean="0">
                <a:ln>
                  <a:noFill/>
                </a:ln>
                <a:solidFill>
                  <a:schemeClr val="bg1"/>
                </a:solidFill>
                <a:effectLst/>
                <a:latin typeface="Candara" pitchFamily="34" charset="0"/>
                <a:cs typeface="Arial" pitchFamily="34" charset="0"/>
              </a:rPr>
              <a:t> Injury Medical Expense Program (AIME)</a:t>
            </a:r>
            <a:endParaRPr kumimoji="0" lang="en-US" sz="12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28" name="AutoShape 6"/>
          <p:cNvSpPr>
            <a:spLocks/>
          </p:cNvSpPr>
          <p:nvPr/>
        </p:nvSpPr>
        <p:spPr bwMode="auto">
          <a:xfrm>
            <a:off x="5491987" y="912426"/>
            <a:ext cx="837733" cy="773901"/>
          </a:xfrm>
          <a:prstGeom prst="borderCallout1">
            <a:avLst>
              <a:gd name="adj1" fmla="val 100884"/>
              <a:gd name="adj2" fmla="val 62853"/>
              <a:gd name="adj3" fmla="val 200466"/>
              <a:gd name="adj4" fmla="val 6150"/>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Non-Owned</a:t>
            </a:r>
            <a:r>
              <a:rPr kumimoji="0" lang="en-US" sz="1200" b="1" i="0" u="none" strike="noStrike" cap="none" normalizeH="0" dirty="0" smtClean="0">
                <a:ln>
                  <a:noFill/>
                </a:ln>
                <a:solidFill>
                  <a:schemeClr val="bg1"/>
                </a:solidFill>
                <a:effectLst/>
                <a:latin typeface="Candara" pitchFamily="34" charset="0"/>
                <a:cs typeface="Arial" pitchFamily="34" charset="0"/>
              </a:rPr>
              <a:t> Aviation</a:t>
            </a:r>
            <a:endParaRPr kumimoji="0" lang="en-US" sz="12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37916961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cs typeface="Times New Roman" pitchFamily="18" charset="0"/>
              </a:rPr>
              <a:t>AORMA - Liability Insurance Program</a:t>
            </a:r>
            <a:endParaRPr lang="en-US" dirty="0"/>
          </a:p>
        </p:txBody>
      </p:sp>
      <p:grpSp>
        <p:nvGrpSpPr>
          <p:cNvPr id="4098" name="Group 2"/>
          <p:cNvGrpSpPr>
            <a:grpSpLocks/>
          </p:cNvGrpSpPr>
          <p:nvPr/>
        </p:nvGrpSpPr>
        <p:grpSpPr bwMode="auto">
          <a:xfrm>
            <a:off x="509569" y="1818441"/>
            <a:ext cx="8362199" cy="4582360"/>
            <a:chOff x="851" y="2092"/>
            <a:chExt cx="14374" cy="9308"/>
          </a:xfrm>
        </p:grpSpPr>
        <p:sp>
          <p:nvSpPr>
            <p:cNvPr id="4100" name="AutoShape 4"/>
            <p:cNvSpPr>
              <a:spLocks/>
            </p:cNvSpPr>
            <p:nvPr/>
          </p:nvSpPr>
          <p:spPr bwMode="auto">
            <a:xfrm>
              <a:off x="13037" y="2528"/>
              <a:ext cx="1440" cy="960"/>
            </a:xfrm>
            <a:prstGeom prst="borderCallout1">
              <a:avLst>
                <a:gd name="adj1" fmla="val 18750"/>
                <a:gd name="adj2" fmla="val -8333"/>
                <a:gd name="adj3" fmla="val 21619"/>
                <a:gd name="adj4" fmla="val -77495"/>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algn="ctr">
                <a:spcAft>
                  <a:spcPts val="1000"/>
                </a:spcAft>
              </a:pPr>
              <a:r>
                <a:rPr lang="en-US" sz="1200" b="1" dirty="0">
                  <a:solidFill>
                    <a:schemeClr val="bg1"/>
                  </a:solidFill>
                  <a:latin typeface="Candara" pitchFamily="34" charset="0"/>
                  <a:cs typeface="Arial" pitchFamily="34" charset="0"/>
                </a:rPr>
                <a:t>General Liability</a:t>
              </a:r>
            </a:p>
          </p:txBody>
        </p:sp>
        <p:sp>
          <p:nvSpPr>
            <p:cNvPr id="4101" name="AutoShape 5"/>
            <p:cNvSpPr>
              <a:spLocks/>
            </p:cNvSpPr>
            <p:nvPr/>
          </p:nvSpPr>
          <p:spPr bwMode="auto">
            <a:xfrm>
              <a:off x="1399" y="6002"/>
              <a:ext cx="1440" cy="870"/>
            </a:xfrm>
            <a:prstGeom prst="borderCallout1">
              <a:avLst>
                <a:gd name="adj1" fmla="val 20690"/>
                <a:gd name="adj2" fmla="val 108333"/>
                <a:gd name="adj3" fmla="val -318245"/>
                <a:gd name="adj4" fmla="val 237516"/>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chemeClr val="bg1"/>
                  </a:solidFill>
                  <a:effectLst/>
                  <a:latin typeface="Candara" pitchFamily="34" charset="0"/>
                  <a:cs typeface="Arial" pitchFamily="34" charset="0"/>
                </a:rPr>
                <a:t>Liquor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bg1"/>
                </a:solidFill>
                <a:effectLst/>
                <a:latin typeface="Arial" pitchFamily="34" charset="0"/>
                <a:cs typeface="Arial" pitchFamily="34" charset="0"/>
              </a:endParaRPr>
            </a:p>
          </p:txBody>
        </p:sp>
        <p:sp>
          <p:nvSpPr>
            <p:cNvPr id="4102" name="AutoShape 6"/>
            <p:cNvSpPr>
              <a:spLocks/>
            </p:cNvSpPr>
            <p:nvPr/>
          </p:nvSpPr>
          <p:spPr bwMode="auto">
            <a:xfrm>
              <a:off x="851" y="2092"/>
              <a:ext cx="1440" cy="916"/>
            </a:xfrm>
            <a:prstGeom prst="borderCallout1">
              <a:avLst>
                <a:gd name="adj1" fmla="val 19653"/>
                <a:gd name="adj2" fmla="val 108333"/>
                <a:gd name="adj3" fmla="val 22108"/>
                <a:gd name="adj4" fmla="val 207689"/>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Fiduciary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6" name="AutoShape 10"/>
            <p:cNvSpPr>
              <a:spLocks/>
            </p:cNvSpPr>
            <p:nvPr/>
          </p:nvSpPr>
          <p:spPr bwMode="auto">
            <a:xfrm>
              <a:off x="13036" y="8433"/>
              <a:ext cx="1890" cy="1397"/>
            </a:xfrm>
            <a:prstGeom prst="borderCallout1">
              <a:avLst>
                <a:gd name="adj1" fmla="val 10620"/>
                <a:gd name="adj2" fmla="val -6347"/>
                <a:gd name="adj3" fmla="val -371686"/>
                <a:gd name="adj4" fmla="val -168313"/>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Unmanned Aerial Vehicle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7" name="AutoShape 11"/>
            <p:cNvSpPr>
              <a:spLocks/>
            </p:cNvSpPr>
            <p:nvPr/>
          </p:nvSpPr>
          <p:spPr bwMode="auto">
            <a:xfrm>
              <a:off x="5789" y="9585"/>
              <a:ext cx="2455" cy="1200"/>
            </a:xfrm>
            <a:prstGeom prst="borderCallout1">
              <a:avLst>
                <a:gd name="adj1" fmla="val -5960"/>
                <a:gd name="adj2" fmla="val 52203"/>
                <a:gd name="adj3" fmla="val -529130"/>
                <a:gd name="adj4" fmla="val 56107"/>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chemeClr val="bg1"/>
                  </a:solidFill>
                  <a:effectLst/>
                  <a:latin typeface="Candara" pitchFamily="34" charset="0"/>
                  <a:cs typeface="Arial" pitchFamily="34" charset="0"/>
                </a:rPr>
                <a:t>Miscellaneous Professional Liability</a:t>
              </a:r>
              <a:endParaRPr kumimoji="0" lang="en-US" sz="1200" b="0" i="0" u="none" strike="noStrike" cap="none" normalizeH="0" baseline="0" smtClean="0">
                <a:ln>
                  <a:noFill/>
                </a:ln>
                <a:solidFill>
                  <a:schemeClr val="bg1"/>
                </a:solidFill>
                <a:effectLst/>
                <a:latin typeface="Arial" pitchFamily="34" charset="0"/>
                <a:cs typeface="Arial" pitchFamily="34" charset="0"/>
              </a:endParaRPr>
            </a:p>
          </p:txBody>
        </p:sp>
        <p:sp>
          <p:nvSpPr>
            <p:cNvPr id="4108" name="AutoShape 12"/>
            <p:cNvSpPr>
              <a:spLocks/>
            </p:cNvSpPr>
            <p:nvPr/>
          </p:nvSpPr>
          <p:spPr bwMode="auto">
            <a:xfrm>
              <a:off x="11894" y="6292"/>
              <a:ext cx="3331" cy="995"/>
            </a:xfrm>
            <a:prstGeom prst="borderCallout1">
              <a:avLst>
                <a:gd name="adj1" fmla="val -8033"/>
                <a:gd name="adj2" fmla="val 40144"/>
                <a:gd name="adj3" fmla="val -304508"/>
                <a:gd name="adj4" fmla="val -34191"/>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Employment Practices Liability</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9" name="AutoShape 13"/>
            <p:cNvSpPr>
              <a:spLocks/>
            </p:cNvSpPr>
            <p:nvPr/>
          </p:nvSpPr>
          <p:spPr bwMode="auto">
            <a:xfrm>
              <a:off x="2090" y="3661"/>
              <a:ext cx="1814" cy="945"/>
            </a:xfrm>
            <a:prstGeom prst="borderCallout1">
              <a:avLst>
                <a:gd name="adj1" fmla="val -13712"/>
                <a:gd name="adj2" fmla="val 49754"/>
                <a:gd name="adj3" fmla="val -89947"/>
                <a:gd name="adj4" fmla="val 97661"/>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Abuse or Molestation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0" name="AutoShape 14"/>
            <p:cNvSpPr>
              <a:spLocks/>
            </p:cNvSpPr>
            <p:nvPr/>
          </p:nvSpPr>
          <p:spPr bwMode="auto">
            <a:xfrm>
              <a:off x="1185" y="10200"/>
              <a:ext cx="3480" cy="1045"/>
            </a:xfrm>
            <a:prstGeom prst="borderCallout1">
              <a:avLst>
                <a:gd name="adj1" fmla="val 15000"/>
                <a:gd name="adj2" fmla="val 103449"/>
                <a:gd name="adj3" fmla="val -668484"/>
                <a:gd name="adj4" fmla="val 159957"/>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chemeClr val="bg1"/>
                  </a:solidFill>
                  <a:effectLst/>
                  <a:latin typeface="Candara" pitchFamily="34" charset="0"/>
                  <a:cs typeface="Arial" pitchFamily="34" charset="0"/>
                </a:rPr>
                <a:t>Emotional Distress / Mental Anguish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bg1"/>
                </a:solidFill>
                <a:effectLst/>
                <a:latin typeface="Arial" pitchFamily="34" charset="0"/>
                <a:cs typeface="Arial" pitchFamily="34" charset="0"/>
              </a:endParaRPr>
            </a:p>
          </p:txBody>
        </p:sp>
        <p:sp>
          <p:nvSpPr>
            <p:cNvPr id="4111" name="AutoShape 15"/>
            <p:cNvSpPr>
              <a:spLocks/>
            </p:cNvSpPr>
            <p:nvPr/>
          </p:nvSpPr>
          <p:spPr bwMode="auto">
            <a:xfrm>
              <a:off x="5607" y="7225"/>
              <a:ext cx="1995" cy="1175"/>
            </a:xfrm>
            <a:prstGeom prst="borderCallout1">
              <a:avLst>
                <a:gd name="adj1" fmla="val -11027"/>
                <a:gd name="adj2" fmla="val 71545"/>
                <a:gd name="adj3" fmla="val -337522"/>
                <a:gd name="adj4" fmla="val 122708"/>
              </a:avLst>
            </a:prstGeom>
            <a:gradFill rotWithShape="0">
              <a:gsLst>
                <a:gs pos="0">
                  <a:srgbClr val="FFFFFF"/>
                </a:gs>
                <a:gs pos="100000">
                  <a:srgbClr val="B8CCE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Outside Directors’ Liability</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2" name="AutoShape 16"/>
            <p:cNvSpPr>
              <a:spLocks/>
            </p:cNvSpPr>
            <p:nvPr/>
          </p:nvSpPr>
          <p:spPr bwMode="auto">
            <a:xfrm rot="10800000" flipV="1">
              <a:off x="9799" y="8451"/>
              <a:ext cx="2304" cy="1083"/>
            </a:xfrm>
            <a:prstGeom prst="borderCallout1">
              <a:avLst>
                <a:gd name="adj1" fmla="val -11412"/>
                <a:gd name="adj2" fmla="val 39578"/>
                <a:gd name="adj3" fmla="val -477827"/>
                <a:gd name="adj4" fmla="val 121535"/>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Employee Benefits Liability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3" name="AutoShape 17"/>
            <p:cNvSpPr>
              <a:spLocks/>
            </p:cNvSpPr>
            <p:nvPr/>
          </p:nvSpPr>
          <p:spPr bwMode="auto">
            <a:xfrm>
              <a:off x="12579" y="4335"/>
              <a:ext cx="2355" cy="990"/>
            </a:xfrm>
            <a:prstGeom prst="borderCallout1">
              <a:avLst>
                <a:gd name="adj1" fmla="val 45051"/>
                <a:gd name="adj2" fmla="val -5097"/>
                <a:gd name="adj3" fmla="val -111295"/>
                <a:gd name="adj4" fmla="val -59254"/>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Directors and Officers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4" name="AutoShape 18"/>
            <p:cNvSpPr>
              <a:spLocks/>
            </p:cNvSpPr>
            <p:nvPr/>
          </p:nvSpPr>
          <p:spPr bwMode="auto">
            <a:xfrm>
              <a:off x="9374" y="10425"/>
              <a:ext cx="1440" cy="975"/>
            </a:xfrm>
            <a:prstGeom prst="borderCallout1">
              <a:avLst>
                <a:gd name="adj1" fmla="val 18463"/>
                <a:gd name="adj2" fmla="val -8333"/>
                <a:gd name="adj3" fmla="val -736843"/>
                <a:gd name="adj4" fmla="val -129321"/>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chemeClr val="bg1"/>
                  </a:solidFill>
                  <a:effectLst/>
                  <a:latin typeface="Candara" pitchFamily="34" charset="0"/>
                  <a:cs typeface="Arial" pitchFamily="34" charset="0"/>
                </a:rPr>
                <a:t>Auto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bg1"/>
                </a:solidFill>
                <a:effectLst/>
                <a:latin typeface="Arial" pitchFamily="34" charset="0"/>
                <a:cs typeface="Arial" pitchFamily="34" charset="0"/>
              </a:endParaRPr>
            </a:p>
          </p:txBody>
        </p:sp>
        <p:sp>
          <p:nvSpPr>
            <p:cNvPr id="4115" name="AutoShape 19"/>
            <p:cNvSpPr>
              <a:spLocks/>
            </p:cNvSpPr>
            <p:nvPr/>
          </p:nvSpPr>
          <p:spPr bwMode="auto">
            <a:xfrm>
              <a:off x="2390" y="8160"/>
              <a:ext cx="2300" cy="1228"/>
            </a:xfrm>
            <a:prstGeom prst="borderCallout1">
              <a:avLst>
                <a:gd name="adj1" fmla="val -6929"/>
                <a:gd name="adj2" fmla="val 52419"/>
                <a:gd name="adj3" fmla="val -401314"/>
                <a:gd name="adj4" fmla="val 124319"/>
              </a:avLst>
            </a:prstGeom>
            <a:gradFill rotWithShape="0">
              <a:gsLst>
                <a:gs pos="0">
                  <a:srgbClr val="FFFFFF"/>
                </a:gs>
                <a:gs pos="100000">
                  <a:srgbClr val="FBD4B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Watercraft Liability </a:t>
              </a:r>
              <a:br>
                <a:rPr kumimoji="0" lang="en-US" sz="1200" b="1" i="0" u="none" strike="noStrike" cap="none" normalizeH="0" baseline="0" dirty="0" smtClean="0">
                  <a:ln>
                    <a:noFill/>
                  </a:ln>
                  <a:solidFill>
                    <a:schemeClr val="bg1"/>
                  </a:solidFill>
                  <a:effectLst/>
                  <a:latin typeface="Candara" pitchFamily="34" charset="0"/>
                  <a:cs typeface="Arial" pitchFamily="34" charset="0"/>
                </a:rPr>
              </a:br>
              <a:r>
                <a:rPr kumimoji="0" lang="en-US" sz="1200" b="1" i="0" u="none" strike="noStrike" cap="none" normalizeH="0" baseline="0" dirty="0" smtClean="0">
                  <a:ln>
                    <a:noFill/>
                  </a:ln>
                  <a:solidFill>
                    <a:schemeClr val="bg1"/>
                  </a:solidFill>
                  <a:effectLst/>
                  <a:latin typeface="Candara" pitchFamily="34" charset="0"/>
                  <a:cs typeface="Arial" pitchFamily="34" charset="0"/>
                </a:rPr>
                <a:t>(up to 50 Ft)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5" name="AutoShape 9"/>
            <p:cNvSpPr>
              <a:spLocks/>
            </p:cNvSpPr>
            <p:nvPr/>
          </p:nvSpPr>
          <p:spPr bwMode="auto">
            <a:xfrm>
              <a:off x="8222" y="5054"/>
              <a:ext cx="2304" cy="891"/>
            </a:xfrm>
            <a:prstGeom prst="borderCallout1">
              <a:avLst>
                <a:gd name="adj1" fmla="val -9415"/>
                <a:gd name="adj2" fmla="val 13830"/>
                <a:gd name="adj3" fmla="val -203632"/>
                <a:gd name="adj4" fmla="val 13784"/>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Broadcasters’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2"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8</a:t>
            </a:fld>
            <a:endParaRPr lang="en-US" dirty="0" smtClean="0">
              <a:latin typeface="Arial" pitchFamily="34" charset="0"/>
            </a:endParaRPr>
          </a:p>
        </p:txBody>
      </p:sp>
      <p:sp>
        <p:nvSpPr>
          <p:cNvPr id="3" name="Rectangle 2"/>
          <p:cNvSpPr/>
          <p:nvPr/>
        </p:nvSpPr>
        <p:spPr>
          <a:xfrm>
            <a:off x="2285730" y="1142444"/>
            <a:ext cx="4648200" cy="117649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FF"/>
                </a:solidFill>
              </a:rPr>
              <a:t>AORMA Liability Insurance Program</a:t>
            </a:r>
            <a:endParaRPr lang="en-US" sz="2800" b="1" dirty="0">
              <a:solidFill>
                <a:srgbClr val="FFFFFF"/>
              </a:solidFill>
            </a:endParaRPr>
          </a:p>
        </p:txBody>
      </p:sp>
      <p:sp>
        <p:nvSpPr>
          <p:cNvPr id="26" name="AutoShape 7"/>
          <p:cNvSpPr>
            <a:spLocks/>
          </p:cNvSpPr>
          <p:nvPr/>
        </p:nvSpPr>
        <p:spPr bwMode="auto">
          <a:xfrm>
            <a:off x="3047782" y="3276644"/>
            <a:ext cx="945940" cy="479996"/>
          </a:xfrm>
          <a:prstGeom prst="borderCallout1">
            <a:avLst>
              <a:gd name="adj1" fmla="val -7334"/>
              <a:gd name="adj2" fmla="val 46041"/>
              <a:gd name="adj3" fmla="val -189135"/>
              <a:gd name="adj4" fmla="val 46095"/>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Publishers’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56067589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3200" dirty="0" smtClean="0">
                <a:solidFill>
                  <a:srgbClr val="002060"/>
                </a:solidFill>
                <a:cs typeface="Times New Roman" pitchFamily="18" charset="0"/>
              </a:rPr>
              <a:t>AORMA … is this covered?</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9</a:t>
            </a:fld>
            <a:endParaRPr lang="en-US" dirty="0" smtClean="0">
              <a:latin typeface="Arial" pitchFamily="34" charset="0"/>
            </a:endParaRPr>
          </a:p>
        </p:txBody>
      </p:sp>
      <p:sp>
        <p:nvSpPr>
          <p:cNvPr id="5" name="TextBox 4"/>
          <p:cNvSpPr txBox="1"/>
          <p:nvPr/>
        </p:nvSpPr>
        <p:spPr>
          <a:xfrm>
            <a:off x="304800" y="1600200"/>
            <a:ext cx="8534400" cy="923330"/>
          </a:xfrm>
          <a:prstGeom prst="rect">
            <a:avLst/>
          </a:prstGeom>
          <a:noFill/>
        </p:spPr>
        <p:txBody>
          <a:bodyPr wrap="square" rtlCol="0">
            <a:spAutoFit/>
          </a:bodyPr>
          <a:lstStyle/>
          <a:p>
            <a:r>
              <a:rPr lang="en-US" sz="5400" dirty="0" smtClean="0">
                <a:solidFill>
                  <a:srgbClr val="C00000"/>
                </a:solidFill>
                <a:latin typeface="+mj-lt"/>
                <a:ea typeface="SimSun" panose="02010600030101010101" pitchFamily="2" charset="-122"/>
              </a:rPr>
              <a:t>Let’s begin!!!</a:t>
            </a:r>
            <a:endParaRPr lang="en-US" sz="5400" dirty="0">
              <a:solidFill>
                <a:srgbClr val="C00000"/>
              </a:solidFill>
              <a:latin typeface="+mj-lt"/>
              <a:ea typeface="SimSun" panose="02010600030101010101" pitchFamily="2" charset="-122"/>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157954"/>
            <a:ext cx="60960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46436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00170">
  <a:themeElements>
    <a:clrScheme name="">
      <a:dk1>
        <a:srgbClr val="004080"/>
      </a:dk1>
      <a:lt1>
        <a:srgbClr val="B3B3B3"/>
      </a:lt1>
      <a:dk2>
        <a:srgbClr val="000000"/>
      </a:dk2>
      <a:lt2>
        <a:srgbClr val="FF6666"/>
      </a:lt2>
      <a:accent1>
        <a:srgbClr val="666666"/>
      </a:accent1>
      <a:accent2>
        <a:srgbClr val="0080FF"/>
      </a:accent2>
      <a:accent3>
        <a:srgbClr val="AAAAAA"/>
      </a:accent3>
      <a:accent4>
        <a:srgbClr val="989898"/>
      </a:accent4>
      <a:accent5>
        <a:srgbClr val="B8B8B8"/>
      </a:accent5>
      <a:accent6>
        <a:srgbClr val="0073E7"/>
      </a:accent6>
      <a:hlink>
        <a:srgbClr val="66CCFF"/>
      </a:hlink>
      <a:folHlink>
        <a:srgbClr val="B3B3B3"/>
      </a:folHlink>
    </a:clrScheme>
    <a:fontScheme name="00170">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017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017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017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017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017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017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017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017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017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017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017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017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00170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0170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00170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00170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A375BE7928AF4B96EF8EB6FB57A64A" ma:contentTypeVersion="2" ma:contentTypeDescription="Create a new document." ma:contentTypeScope="" ma:versionID="483beba6f0848d9fa33d7f61f0d30c73">
  <xsd:schema xmlns:xsd="http://www.w3.org/2001/XMLSchema" xmlns:xs="http://www.w3.org/2001/XMLSchema" xmlns:p="http://schemas.microsoft.com/office/2006/metadata/properties" xmlns:ns1="http://schemas.microsoft.com/sharepoint/v3" targetNamespace="http://schemas.microsoft.com/office/2006/metadata/properties" ma:root="true" ma:fieldsID="2be8db7f94553974d0767d4c71b1083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5B6D8E7-D43C-427E-AB14-C9A1518297EC}"/>
</file>

<file path=customXml/itemProps2.xml><?xml version="1.0" encoding="utf-8"?>
<ds:datastoreItem xmlns:ds="http://schemas.openxmlformats.org/officeDocument/2006/customXml" ds:itemID="{A5B90551-9991-43CD-BBA0-138232264922}"/>
</file>

<file path=customXml/itemProps3.xml><?xml version="1.0" encoding="utf-8"?>
<ds:datastoreItem xmlns:ds="http://schemas.openxmlformats.org/officeDocument/2006/customXml" ds:itemID="{6A8C7370-A25B-423D-928E-F36067543023}"/>
</file>

<file path=docProps/app.xml><?xml version="1.0" encoding="utf-8"?>
<Properties xmlns="http://schemas.openxmlformats.org/officeDocument/2006/extended-properties" xmlns:vt="http://schemas.openxmlformats.org/officeDocument/2006/docPropsVTypes">
  <Template>Cliff</Template>
  <TotalTime>7352</TotalTime>
  <Words>2580</Words>
  <Application>Microsoft Office PowerPoint</Application>
  <PresentationFormat>On-screen Show (4:3)</PresentationFormat>
  <Paragraphs>643</Paragraphs>
  <Slides>51</Slides>
  <Notes>49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54" baseType="lpstr">
      <vt:lpstr>00170</vt:lpstr>
      <vt:lpstr>Default Design</vt:lpstr>
      <vt:lpstr>Photo Editor Photo</vt:lpstr>
      <vt:lpstr>PowerPoint Presentation</vt:lpstr>
      <vt:lpstr>CSURMA AORMA Overview</vt:lpstr>
      <vt:lpstr>CSURMA AORMA Overview</vt:lpstr>
      <vt:lpstr>CSURMA AORMA Overview</vt:lpstr>
      <vt:lpstr>CSURMA AORMA Overview</vt:lpstr>
      <vt:lpstr>Program Administrators</vt:lpstr>
      <vt:lpstr>Coverage Programs Available to Auxiliary Organizations</vt:lpstr>
      <vt:lpstr>AORMA - Liability Insurance Program</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AORMA … is this covered?</vt:lpstr>
      <vt:lpstr>Conclusion and Questions</vt:lpstr>
    </vt:vector>
  </TitlesOfParts>
  <Company>Alliant Insurance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Practices</dc:title>
  <dc:creator>mkelley</dc:creator>
  <cp:lastModifiedBy>Mimi Long</cp:lastModifiedBy>
  <cp:revision>491</cp:revision>
  <cp:lastPrinted>2015-02-06T22:45:24Z</cp:lastPrinted>
  <dcterms:created xsi:type="dcterms:W3CDTF">2013-01-11T19:05:37Z</dcterms:created>
  <dcterms:modified xsi:type="dcterms:W3CDTF">2015-02-26T16:27:19Z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0x01010009A375BE7928AF4B96EF8EB6FB57A64A</vt:lpwstr>
  </property>
</Properties>
</file>