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0" r:id="rId6"/>
    <p:sldId id="259" r:id="rId7"/>
    <p:sldId id="261" r:id="rId8"/>
    <p:sldId id="266" r:id="rId9"/>
    <p:sldId id="270" r:id="rId10"/>
    <p:sldId id="257" r:id="rId11"/>
    <p:sldId id="268" r:id="rId12"/>
    <p:sldId id="269" r:id="rId13"/>
    <p:sldId id="265" r:id="rId14"/>
    <p:sldId id="25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CA51B-E314-4EC0-8C6A-77B80AC0F06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CD0B3-862C-44D4-8996-E8279487BEBF}">
      <dgm:prSet custT="1"/>
      <dgm:spPr/>
      <dgm:t>
        <a:bodyPr/>
        <a:lstStyle/>
        <a:p>
          <a:pPr rtl="0"/>
          <a:r>
            <a:rPr lang="en-US" sz="2400" b="0" i="0" dirty="0">
              <a:latin typeface="Century Schoolbook" panose="02040604050505020304" pitchFamily="18" charset="0"/>
            </a:rPr>
            <a:t>GENERAL RULE:</a:t>
          </a:r>
          <a:endParaRPr lang="en-US" sz="2400" dirty="0">
            <a:latin typeface="Century Schoolbook" panose="02040604050505020304" pitchFamily="18" charset="0"/>
          </a:endParaRPr>
        </a:p>
      </dgm:t>
    </dgm:pt>
    <dgm:pt modelId="{82CF86F6-F497-449C-9DF7-9E2EE3C6DA9F}" type="parTrans" cxnId="{08C2706C-1FEA-4F40-AE5A-BC53B8F4360B}">
      <dgm:prSet/>
      <dgm:spPr/>
      <dgm:t>
        <a:bodyPr/>
        <a:lstStyle/>
        <a:p>
          <a:endParaRPr lang="en-US"/>
        </a:p>
      </dgm:t>
    </dgm:pt>
    <dgm:pt modelId="{27CEA11F-8E3C-41C6-9BA4-81D2C9F734CC}" type="sibTrans" cxnId="{08C2706C-1FEA-4F40-AE5A-BC53B8F4360B}">
      <dgm:prSet/>
      <dgm:spPr/>
      <dgm:t>
        <a:bodyPr/>
        <a:lstStyle/>
        <a:p>
          <a:endParaRPr lang="en-US"/>
        </a:p>
      </dgm:t>
    </dgm:pt>
    <dgm:pt modelId="{0ABC3A41-BA23-4609-99C2-A21D8CB83EAA}">
      <dgm:prSet custT="1"/>
      <dgm:spPr/>
      <dgm:t>
        <a:bodyPr/>
        <a:lstStyle/>
        <a:p>
          <a:pPr rtl="0"/>
          <a:r>
            <a:rPr lang="en-US" sz="2000" b="0" i="0" dirty="0">
              <a:latin typeface="Century Schoolbook" panose="02040604050505020304" pitchFamily="18" charset="0"/>
            </a:rPr>
            <a:t>Individuals have the right to record video of a </a:t>
          </a:r>
          <a:r>
            <a:rPr lang="en-US" sz="2000" b="1" i="0" dirty="0">
              <a:latin typeface="Century Schoolbook" panose="02040604050505020304" pitchFamily="18" charset="0"/>
            </a:rPr>
            <a:t>public official </a:t>
          </a:r>
          <a:r>
            <a:rPr lang="en-US" sz="2000" b="0" i="0" dirty="0">
              <a:latin typeface="Century Schoolbook" panose="02040604050505020304" pitchFamily="18" charset="0"/>
            </a:rPr>
            <a:t>engaged in the performance of their </a:t>
          </a:r>
          <a:r>
            <a:rPr lang="en-US" sz="2000" b="1" i="0" dirty="0">
              <a:latin typeface="Century Schoolbook" panose="02040604050505020304" pitchFamily="18" charset="0"/>
            </a:rPr>
            <a:t>official duties</a:t>
          </a:r>
          <a:r>
            <a:rPr lang="en-US" sz="2000" b="0" i="0" dirty="0">
              <a:latin typeface="Century Schoolbook" panose="02040604050505020304" pitchFamily="18" charset="0"/>
            </a:rPr>
            <a:t>…</a:t>
          </a:r>
          <a:endParaRPr lang="en-US" sz="2000" dirty="0">
            <a:latin typeface="Century Schoolbook" panose="02040604050505020304" pitchFamily="18" charset="0"/>
          </a:endParaRPr>
        </a:p>
      </dgm:t>
    </dgm:pt>
    <dgm:pt modelId="{0DC95D3B-F055-4F44-B09B-B1DB12DD5E83}" type="parTrans" cxnId="{967EF05E-5A65-43F6-9404-86D9F085008A}">
      <dgm:prSet/>
      <dgm:spPr/>
      <dgm:t>
        <a:bodyPr/>
        <a:lstStyle/>
        <a:p>
          <a:endParaRPr lang="en-US"/>
        </a:p>
      </dgm:t>
    </dgm:pt>
    <dgm:pt modelId="{EEF2E297-6B26-4801-B7C3-267891D77551}" type="sibTrans" cxnId="{967EF05E-5A65-43F6-9404-86D9F085008A}">
      <dgm:prSet/>
      <dgm:spPr/>
      <dgm:t>
        <a:bodyPr/>
        <a:lstStyle/>
        <a:p>
          <a:endParaRPr lang="en-US"/>
        </a:p>
      </dgm:t>
    </dgm:pt>
    <dgm:pt modelId="{7714A585-9F46-4894-AA8B-CE47CA7FA81F}">
      <dgm:prSet custT="1"/>
      <dgm:spPr/>
      <dgm:t>
        <a:bodyPr/>
        <a:lstStyle/>
        <a:p>
          <a:pPr rtl="0"/>
          <a:r>
            <a:rPr lang="en-US" sz="2000" b="0" i="0" dirty="0">
              <a:latin typeface="Century Schoolbook" panose="02040604050505020304" pitchFamily="18" charset="0"/>
            </a:rPr>
            <a:t>IF</a:t>
          </a:r>
          <a:endParaRPr lang="en-US" sz="2000" b="0" dirty="0">
            <a:latin typeface="Century Schoolbook" panose="02040604050505020304" pitchFamily="18" charset="0"/>
          </a:endParaRPr>
        </a:p>
      </dgm:t>
    </dgm:pt>
    <dgm:pt modelId="{EF593612-099D-4357-A767-0F710B27D241}" type="parTrans" cxnId="{A70AE415-5C14-4F72-BBFB-B3F3963C1C34}">
      <dgm:prSet/>
      <dgm:spPr/>
      <dgm:t>
        <a:bodyPr/>
        <a:lstStyle/>
        <a:p>
          <a:endParaRPr lang="en-US"/>
        </a:p>
      </dgm:t>
    </dgm:pt>
    <dgm:pt modelId="{98948D55-E816-4240-9F20-F5F3522D7F1C}" type="sibTrans" cxnId="{A70AE415-5C14-4F72-BBFB-B3F3963C1C34}">
      <dgm:prSet/>
      <dgm:spPr/>
      <dgm:t>
        <a:bodyPr/>
        <a:lstStyle/>
        <a:p>
          <a:endParaRPr lang="en-US"/>
        </a:p>
      </dgm:t>
    </dgm:pt>
    <dgm:pt modelId="{846C27C8-C1F0-43D0-9FB9-944488EC4341}">
      <dgm:prSet custT="1"/>
      <dgm:spPr/>
      <dgm:t>
        <a:bodyPr/>
        <a:lstStyle/>
        <a:p>
          <a:pPr rtl="0"/>
          <a:r>
            <a:rPr lang="en-US" sz="2000" b="0" i="0" dirty="0">
              <a:latin typeface="Century Schoolbook" panose="02040604050505020304" pitchFamily="18" charset="0"/>
            </a:rPr>
            <a:t>Those duties are visible from </a:t>
          </a:r>
          <a:r>
            <a:rPr lang="en-US" sz="2000" b="1" i="0" dirty="0">
              <a:latin typeface="Century Schoolbook" panose="02040604050505020304" pitchFamily="18" charset="0"/>
            </a:rPr>
            <a:t>public places</a:t>
          </a:r>
          <a:r>
            <a:rPr lang="en-US" sz="2000" b="0" i="0" dirty="0">
              <a:latin typeface="Century Schoolbook" panose="02040604050505020304" pitchFamily="18" charset="0"/>
            </a:rPr>
            <a:t>. </a:t>
          </a:r>
          <a:endParaRPr lang="en-US" sz="2000" dirty="0">
            <a:latin typeface="Century Schoolbook" panose="02040604050505020304" pitchFamily="18" charset="0"/>
          </a:endParaRPr>
        </a:p>
      </dgm:t>
    </dgm:pt>
    <dgm:pt modelId="{1F50AC79-6C27-4703-8732-DDFA7323F6AC}" type="parTrans" cxnId="{06CC009C-FB81-4AC3-A1E3-F2A1426F9F70}">
      <dgm:prSet/>
      <dgm:spPr/>
      <dgm:t>
        <a:bodyPr/>
        <a:lstStyle/>
        <a:p>
          <a:endParaRPr lang="en-US"/>
        </a:p>
      </dgm:t>
    </dgm:pt>
    <dgm:pt modelId="{B3F708D9-7ED5-4F12-BD1A-78CC2B6240B3}" type="sibTrans" cxnId="{06CC009C-FB81-4AC3-A1E3-F2A1426F9F70}">
      <dgm:prSet/>
      <dgm:spPr/>
      <dgm:t>
        <a:bodyPr/>
        <a:lstStyle/>
        <a:p>
          <a:endParaRPr lang="en-US"/>
        </a:p>
      </dgm:t>
    </dgm:pt>
    <dgm:pt modelId="{7E8895F5-8439-42AB-B515-88CA52384BC5}" type="pres">
      <dgm:prSet presAssocID="{170CA51B-E314-4EC0-8C6A-77B80AC0F064}" presName="Name0" presStyleCnt="0">
        <dgm:presLayoutVars>
          <dgm:dir/>
          <dgm:resizeHandles val="exact"/>
        </dgm:presLayoutVars>
      </dgm:prSet>
      <dgm:spPr/>
    </dgm:pt>
    <dgm:pt modelId="{ADD0F51A-8781-4FFC-98A4-DA25826810A9}" type="pres">
      <dgm:prSet presAssocID="{170CA51B-E314-4EC0-8C6A-77B80AC0F064}" presName="arrow" presStyleLbl="bgShp" presStyleIdx="0" presStyleCnt="1"/>
      <dgm:spPr/>
    </dgm:pt>
    <dgm:pt modelId="{96A2FCF1-2A7F-489C-A073-6173BA2B43A5}" type="pres">
      <dgm:prSet presAssocID="{170CA51B-E314-4EC0-8C6A-77B80AC0F064}" presName="points" presStyleCnt="0"/>
      <dgm:spPr/>
    </dgm:pt>
    <dgm:pt modelId="{7A43C380-02F5-4975-99D5-86717EDF8160}" type="pres">
      <dgm:prSet presAssocID="{35ECD0B3-862C-44D4-8996-E8279487BEBF}" presName="compositeA" presStyleCnt="0"/>
      <dgm:spPr/>
    </dgm:pt>
    <dgm:pt modelId="{3C9D4CA4-2CA7-4F25-87BA-C4C89769A19E}" type="pres">
      <dgm:prSet presAssocID="{35ECD0B3-862C-44D4-8996-E8279487BEBF}" presName="textA" presStyleLbl="revTx" presStyleIdx="0" presStyleCnt="4" custScaleX="192482">
        <dgm:presLayoutVars>
          <dgm:bulletEnabled val="1"/>
        </dgm:presLayoutVars>
      </dgm:prSet>
      <dgm:spPr/>
    </dgm:pt>
    <dgm:pt modelId="{68B96128-7EEB-44AC-AA21-F1C3D140DA33}" type="pres">
      <dgm:prSet presAssocID="{35ECD0B3-862C-44D4-8996-E8279487BEBF}" presName="circleA" presStyleLbl="node1" presStyleIdx="0" presStyleCnt="4"/>
      <dgm:spPr/>
    </dgm:pt>
    <dgm:pt modelId="{0FFA8C4B-EF3F-4806-8291-EB38D3EF4465}" type="pres">
      <dgm:prSet presAssocID="{35ECD0B3-862C-44D4-8996-E8279487BEBF}" presName="spaceA" presStyleCnt="0"/>
      <dgm:spPr/>
    </dgm:pt>
    <dgm:pt modelId="{A395A603-0643-4E6F-B123-D86F2129ED74}" type="pres">
      <dgm:prSet presAssocID="{27CEA11F-8E3C-41C6-9BA4-81D2C9F734CC}" presName="space" presStyleCnt="0"/>
      <dgm:spPr/>
    </dgm:pt>
    <dgm:pt modelId="{FD97E293-E634-48C5-B6E0-02594FDC14AB}" type="pres">
      <dgm:prSet presAssocID="{0ABC3A41-BA23-4609-99C2-A21D8CB83EAA}" presName="compositeB" presStyleCnt="0"/>
      <dgm:spPr/>
    </dgm:pt>
    <dgm:pt modelId="{A86B38D7-9964-48B5-ADCB-D8B819D54C53}" type="pres">
      <dgm:prSet presAssocID="{0ABC3A41-BA23-4609-99C2-A21D8CB83EAA}" presName="textB" presStyleLbl="revTx" presStyleIdx="1" presStyleCnt="4" custScaleX="203873" custScaleY="100971">
        <dgm:presLayoutVars>
          <dgm:bulletEnabled val="1"/>
        </dgm:presLayoutVars>
      </dgm:prSet>
      <dgm:spPr/>
    </dgm:pt>
    <dgm:pt modelId="{EEC6E9F3-6D27-42B0-94DD-855AC962F686}" type="pres">
      <dgm:prSet presAssocID="{0ABC3A41-BA23-4609-99C2-A21D8CB83EAA}" presName="circleB" presStyleLbl="node1" presStyleIdx="1" presStyleCnt="4"/>
      <dgm:spPr/>
    </dgm:pt>
    <dgm:pt modelId="{1B0FAC42-0F54-40D2-9A9E-8D19102E4178}" type="pres">
      <dgm:prSet presAssocID="{0ABC3A41-BA23-4609-99C2-A21D8CB83EAA}" presName="spaceB" presStyleCnt="0"/>
      <dgm:spPr/>
    </dgm:pt>
    <dgm:pt modelId="{4D9E0DCA-DB3A-4422-84AB-5BA7C5186E44}" type="pres">
      <dgm:prSet presAssocID="{EEF2E297-6B26-4801-B7C3-267891D77551}" presName="space" presStyleCnt="0"/>
      <dgm:spPr/>
    </dgm:pt>
    <dgm:pt modelId="{2AB22E94-81AB-463E-B9A9-DF4B39896065}" type="pres">
      <dgm:prSet presAssocID="{7714A585-9F46-4894-AA8B-CE47CA7FA81F}" presName="compositeA" presStyleCnt="0"/>
      <dgm:spPr/>
    </dgm:pt>
    <dgm:pt modelId="{5A0E3559-57B7-48E0-A02F-3C1EB947B19F}" type="pres">
      <dgm:prSet presAssocID="{7714A585-9F46-4894-AA8B-CE47CA7FA81F}" presName="textA" presStyleLbl="revTx" presStyleIdx="2" presStyleCnt="4">
        <dgm:presLayoutVars>
          <dgm:bulletEnabled val="1"/>
        </dgm:presLayoutVars>
      </dgm:prSet>
      <dgm:spPr/>
    </dgm:pt>
    <dgm:pt modelId="{F1DC65AC-CB09-42D9-9D7C-E9C7D068E0DD}" type="pres">
      <dgm:prSet presAssocID="{7714A585-9F46-4894-AA8B-CE47CA7FA81F}" presName="circleA" presStyleLbl="node1" presStyleIdx="2" presStyleCnt="4"/>
      <dgm:spPr/>
    </dgm:pt>
    <dgm:pt modelId="{7F687963-7A80-4936-BE72-D1AD0FA0EAAA}" type="pres">
      <dgm:prSet presAssocID="{7714A585-9F46-4894-AA8B-CE47CA7FA81F}" presName="spaceA" presStyleCnt="0"/>
      <dgm:spPr/>
    </dgm:pt>
    <dgm:pt modelId="{B0688E1F-AED8-4A94-BE92-FB0E3CD583C3}" type="pres">
      <dgm:prSet presAssocID="{98948D55-E816-4240-9F20-F5F3522D7F1C}" presName="space" presStyleCnt="0"/>
      <dgm:spPr/>
    </dgm:pt>
    <dgm:pt modelId="{30FA503C-5AA9-4B72-AE48-0B2CCD2DB704}" type="pres">
      <dgm:prSet presAssocID="{846C27C8-C1F0-43D0-9FB9-944488EC4341}" presName="compositeB" presStyleCnt="0"/>
      <dgm:spPr/>
    </dgm:pt>
    <dgm:pt modelId="{79390183-B223-4557-B9C4-DDF9ADD43DFE}" type="pres">
      <dgm:prSet presAssocID="{846C27C8-C1F0-43D0-9FB9-944488EC4341}" presName="textB" presStyleLbl="revTx" presStyleIdx="3" presStyleCnt="4">
        <dgm:presLayoutVars>
          <dgm:bulletEnabled val="1"/>
        </dgm:presLayoutVars>
      </dgm:prSet>
      <dgm:spPr/>
    </dgm:pt>
    <dgm:pt modelId="{E65573D2-9623-43A2-B198-B64B2BC84153}" type="pres">
      <dgm:prSet presAssocID="{846C27C8-C1F0-43D0-9FB9-944488EC4341}" presName="circleB" presStyleLbl="node1" presStyleIdx="3" presStyleCnt="4"/>
      <dgm:spPr/>
    </dgm:pt>
    <dgm:pt modelId="{DBB363C7-ACEE-4EC7-A260-F262D7102245}" type="pres">
      <dgm:prSet presAssocID="{846C27C8-C1F0-43D0-9FB9-944488EC4341}" presName="spaceB" presStyleCnt="0"/>
      <dgm:spPr/>
    </dgm:pt>
  </dgm:ptLst>
  <dgm:cxnLst>
    <dgm:cxn modelId="{A211D707-2236-4182-80C2-42013865726F}" type="presOf" srcId="{846C27C8-C1F0-43D0-9FB9-944488EC4341}" destId="{79390183-B223-4557-B9C4-DDF9ADD43DFE}" srcOrd="0" destOrd="0" presId="urn:microsoft.com/office/officeart/2005/8/layout/hProcess11"/>
    <dgm:cxn modelId="{A70AE415-5C14-4F72-BBFB-B3F3963C1C34}" srcId="{170CA51B-E314-4EC0-8C6A-77B80AC0F064}" destId="{7714A585-9F46-4894-AA8B-CE47CA7FA81F}" srcOrd="2" destOrd="0" parTransId="{EF593612-099D-4357-A767-0F710B27D241}" sibTransId="{98948D55-E816-4240-9F20-F5F3522D7F1C}"/>
    <dgm:cxn modelId="{967EF05E-5A65-43F6-9404-86D9F085008A}" srcId="{170CA51B-E314-4EC0-8C6A-77B80AC0F064}" destId="{0ABC3A41-BA23-4609-99C2-A21D8CB83EAA}" srcOrd="1" destOrd="0" parTransId="{0DC95D3B-F055-4F44-B09B-B1DB12DD5E83}" sibTransId="{EEF2E297-6B26-4801-B7C3-267891D77551}"/>
    <dgm:cxn modelId="{08C2706C-1FEA-4F40-AE5A-BC53B8F4360B}" srcId="{170CA51B-E314-4EC0-8C6A-77B80AC0F064}" destId="{35ECD0B3-862C-44D4-8996-E8279487BEBF}" srcOrd="0" destOrd="0" parTransId="{82CF86F6-F497-449C-9DF7-9E2EE3C6DA9F}" sibTransId="{27CEA11F-8E3C-41C6-9BA4-81D2C9F734CC}"/>
    <dgm:cxn modelId="{5A89ED8D-8CEB-46BF-A907-74599CA1636B}" type="presOf" srcId="{0ABC3A41-BA23-4609-99C2-A21D8CB83EAA}" destId="{A86B38D7-9964-48B5-ADCB-D8B819D54C53}" srcOrd="0" destOrd="0" presId="urn:microsoft.com/office/officeart/2005/8/layout/hProcess11"/>
    <dgm:cxn modelId="{06CC009C-FB81-4AC3-A1E3-F2A1426F9F70}" srcId="{170CA51B-E314-4EC0-8C6A-77B80AC0F064}" destId="{846C27C8-C1F0-43D0-9FB9-944488EC4341}" srcOrd="3" destOrd="0" parTransId="{1F50AC79-6C27-4703-8732-DDFA7323F6AC}" sibTransId="{B3F708D9-7ED5-4F12-BD1A-78CC2B6240B3}"/>
    <dgm:cxn modelId="{547C2F9D-1FAA-43A2-94D6-07ADA719D1DA}" type="presOf" srcId="{170CA51B-E314-4EC0-8C6A-77B80AC0F064}" destId="{7E8895F5-8439-42AB-B515-88CA52384BC5}" srcOrd="0" destOrd="0" presId="urn:microsoft.com/office/officeart/2005/8/layout/hProcess11"/>
    <dgm:cxn modelId="{BBA2E6DC-1208-47C4-8E88-C00328B0598E}" type="presOf" srcId="{7714A585-9F46-4894-AA8B-CE47CA7FA81F}" destId="{5A0E3559-57B7-48E0-A02F-3C1EB947B19F}" srcOrd="0" destOrd="0" presId="urn:microsoft.com/office/officeart/2005/8/layout/hProcess11"/>
    <dgm:cxn modelId="{616A2AE0-92DD-47A1-8563-307BF8ACDA29}" type="presOf" srcId="{35ECD0B3-862C-44D4-8996-E8279487BEBF}" destId="{3C9D4CA4-2CA7-4F25-87BA-C4C89769A19E}" srcOrd="0" destOrd="0" presId="urn:microsoft.com/office/officeart/2005/8/layout/hProcess11"/>
    <dgm:cxn modelId="{57851BB3-0895-4A31-BF52-0075F222E8E4}" type="presParOf" srcId="{7E8895F5-8439-42AB-B515-88CA52384BC5}" destId="{ADD0F51A-8781-4FFC-98A4-DA25826810A9}" srcOrd="0" destOrd="0" presId="urn:microsoft.com/office/officeart/2005/8/layout/hProcess11"/>
    <dgm:cxn modelId="{3F3ACFBB-61C9-4CDC-86AA-4CB1A5C0AD7C}" type="presParOf" srcId="{7E8895F5-8439-42AB-B515-88CA52384BC5}" destId="{96A2FCF1-2A7F-489C-A073-6173BA2B43A5}" srcOrd="1" destOrd="0" presId="urn:microsoft.com/office/officeart/2005/8/layout/hProcess11"/>
    <dgm:cxn modelId="{B6223649-1E23-47E6-82C5-F8D6CDC75C96}" type="presParOf" srcId="{96A2FCF1-2A7F-489C-A073-6173BA2B43A5}" destId="{7A43C380-02F5-4975-99D5-86717EDF8160}" srcOrd="0" destOrd="0" presId="urn:microsoft.com/office/officeart/2005/8/layout/hProcess11"/>
    <dgm:cxn modelId="{1CC244A7-CDD5-440A-ACB0-32A73C93D576}" type="presParOf" srcId="{7A43C380-02F5-4975-99D5-86717EDF8160}" destId="{3C9D4CA4-2CA7-4F25-87BA-C4C89769A19E}" srcOrd="0" destOrd="0" presId="urn:microsoft.com/office/officeart/2005/8/layout/hProcess11"/>
    <dgm:cxn modelId="{EF9E14A0-6A83-4103-A2BA-6CF59BEE9296}" type="presParOf" srcId="{7A43C380-02F5-4975-99D5-86717EDF8160}" destId="{68B96128-7EEB-44AC-AA21-F1C3D140DA33}" srcOrd="1" destOrd="0" presId="urn:microsoft.com/office/officeart/2005/8/layout/hProcess11"/>
    <dgm:cxn modelId="{BE48293B-56BE-479D-9937-9F0B36AEE6DA}" type="presParOf" srcId="{7A43C380-02F5-4975-99D5-86717EDF8160}" destId="{0FFA8C4B-EF3F-4806-8291-EB38D3EF4465}" srcOrd="2" destOrd="0" presId="urn:microsoft.com/office/officeart/2005/8/layout/hProcess11"/>
    <dgm:cxn modelId="{C5D43527-A7BE-4E6F-A0E0-94139A1A8260}" type="presParOf" srcId="{96A2FCF1-2A7F-489C-A073-6173BA2B43A5}" destId="{A395A603-0643-4E6F-B123-D86F2129ED74}" srcOrd="1" destOrd="0" presId="urn:microsoft.com/office/officeart/2005/8/layout/hProcess11"/>
    <dgm:cxn modelId="{60AF6BFD-FD9A-45B3-8A1B-EA75A4109C7C}" type="presParOf" srcId="{96A2FCF1-2A7F-489C-A073-6173BA2B43A5}" destId="{FD97E293-E634-48C5-B6E0-02594FDC14AB}" srcOrd="2" destOrd="0" presId="urn:microsoft.com/office/officeart/2005/8/layout/hProcess11"/>
    <dgm:cxn modelId="{1AC2CD92-E66B-4ABF-90BE-0F583DAEBC67}" type="presParOf" srcId="{FD97E293-E634-48C5-B6E0-02594FDC14AB}" destId="{A86B38D7-9964-48B5-ADCB-D8B819D54C53}" srcOrd="0" destOrd="0" presId="urn:microsoft.com/office/officeart/2005/8/layout/hProcess11"/>
    <dgm:cxn modelId="{39BB1325-D5F4-4141-8C21-B66BF97A9526}" type="presParOf" srcId="{FD97E293-E634-48C5-B6E0-02594FDC14AB}" destId="{EEC6E9F3-6D27-42B0-94DD-855AC962F686}" srcOrd="1" destOrd="0" presId="urn:microsoft.com/office/officeart/2005/8/layout/hProcess11"/>
    <dgm:cxn modelId="{CE73971E-4C88-40BA-9120-5A566B44FE0C}" type="presParOf" srcId="{FD97E293-E634-48C5-B6E0-02594FDC14AB}" destId="{1B0FAC42-0F54-40D2-9A9E-8D19102E4178}" srcOrd="2" destOrd="0" presId="urn:microsoft.com/office/officeart/2005/8/layout/hProcess11"/>
    <dgm:cxn modelId="{26EA277E-D82D-41B7-81CC-E483A7E5C244}" type="presParOf" srcId="{96A2FCF1-2A7F-489C-A073-6173BA2B43A5}" destId="{4D9E0DCA-DB3A-4422-84AB-5BA7C5186E44}" srcOrd="3" destOrd="0" presId="urn:microsoft.com/office/officeart/2005/8/layout/hProcess11"/>
    <dgm:cxn modelId="{0FBCD7DC-B6C2-43E9-9FC0-E1CE3A0C6AC5}" type="presParOf" srcId="{96A2FCF1-2A7F-489C-A073-6173BA2B43A5}" destId="{2AB22E94-81AB-463E-B9A9-DF4B39896065}" srcOrd="4" destOrd="0" presId="urn:microsoft.com/office/officeart/2005/8/layout/hProcess11"/>
    <dgm:cxn modelId="{93F2F834-6A19-42D5-8F89-1CBDD0393975}" type="presParOf" srcId="{2AB22E94-81AB-463E-B9A9-DF4B39896065}" destId="{5A0E3559-57B7-48E0-A02F-3C1EB947B19F}" srcOrd="0" destOrd="0" presId="urn:microsoft.com/office/officeart/2005/8/layout/hProcess11"/>
    <dgm:cxn modelId="{AB2AD6AA-A8AE-4BBC-A8AD-E07341224D08}" type="presParOf" srcId="{2AB22E94-81AB-463E-B9A9-DF4B39896065}" destId="{F1DC65AC-CB09-42D9-9D7C-E9C7D068E0DD}" srcOrd="1" destOrd="0" presId="urn:microsoft.com/office/officeart/2005/8/layout/hProcess11"/>
    <dgm:cxn modelId="{C15C1808-141B-488F-8CE9-96AE42754AE5}" type="presParOf" srcId="{2AB22E94-81AB-463E-B9A9-DF4B39896065}" destId="{7F687963-7A80-4936-BE72-D1AD0FA0EAAA}" srcOrd="2" destOrd="0" presId="urn:microsoft.com/office/officeart/2005/8/layout/hProcess11"/>
    <dgm:cxn modelId="{187939BB-DAD7-4B9C-B084-24F4622D2C1F}" type="presParOf" srcId="{96A2FCF1-2A7F-489C-A073-6173BA2B43A5}" destId="{B0688E1F-AED8-4A94-BE92-FB0E3CD583C3}" srcOrd="5" destOrd="0" presId="urn:microsoft.com/office/officeart/2005/8/layout/hProcess11"/>
    <dgm:cxn modelId="{23CCE0B5-E8EB-4C74-9F3B-CB65EA67A50C}" type="presParOf" srcId="{96A2FCF1-2A7F-489C-A073-6173BA2B43A5}" destId="{30FA503C-5AA9-4B72-AE48-0B2CCD2DB704}" srcOrd="6" destOrd="0" presId="urn:microsoft.com/office/officeart/2005/8/layout/hProcess11"/>
    <dgm:cxn modelId="{F51B37F7-88FA-4C94-8EFD-7C5BA3ACE6E3}" type="presParOf" srcId="{30FA503C-5AA9-4B72-AE48-0B2CCD2DB704}" destId="{79390183-B223-4557-B9C4-DDF9ADD43DFE}" srcOrd="0" destOrd="0" presId="urn:microsoft.com/office/officeart/2005/8/layout/hProcess11"/>
    <dgm:cxn modelId="{189202D4-F085-490F-989C-7A0696543A02}" type="presParOf" srcId="{30FA503C-5AA9-4B72-AE48-0B2CCD2DB704}" destId="{E65573D2-9623-43A2-B198-B64B2BC84153}" srcOrd="1" destOrd="0" presId="urn:microsoft.com/office/officeart/2005/8/layout/hProcess11"/>
    <dgm:cxn modelId="{7B00FFF3-5C39-44CA-844B-42D3297D079A}" type="presParOf" srcId="{30FA503C-5AA9-4B72-AE48-0B2CCD2DB704}" destId="{DBB363C7-ACEE-4EC7-A260-F262D710224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0F51A-8781-4FFC-98A4-DA25826810A9}">
      <dsp:nvSpPr>
        <dsp:cNvPr id="0" name=""/>
        <dsp:cNvSpPr/>
      </dsp:nvSpPr>
      <dsp:spPr>
        <a:xfrm>
          <a:off x="0" y="1363202"/>
          <a:ext cx="10664890" cy="181760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D4CA4-2CA7-4F25-87BA-C4C89769A19E}">
      <dsp:nvSpPr>
        <dsp:cNvPr id="0" name=""/>
        <dsp:cNvSpPr/>
      </dsp:nvSpPr>
      <dsp:spPr>
        <a:xfrm>
          <a:off x="11750" y="0"/>
          <a:ext cx="3014608" cy="1817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Century Schoolbook" panose="02040604050505020304" pitchFamily="18" charset="0"/>
            </a:rPr>
            <a:t>GENERAL RULE:</a:t>
          </a:r>
          <a:endParaRPr lang="en-US" sz="2400" kern="1200" dirty="0">
            <a:latin typeface="Century Schoolbook" panose="02040604050505020304" pitchFamily="18" charset="0"/>
          </a:endParaRPr>
        </a:p>
      </dsp:txBody>
      <dsp:txXfrm>
        <a:off x="11750" y="0"/>
        <a:ext cx="3014608" cy="1817602"/>
      </dsp:txXfrm>
    </dsp:sp>
    <dsp:sp modelId="{68B96128-7EEB-44AC-AA21-F1C3D140DA33}">
      <dsp:nvSpPr>
        <dsp:cNvPr id="0" name=""/>
        <dsp:cNvSpPr/>
      </dsp:nvSpPr>
      <dsp:spPr>
        <a:xfrm>
          <a:off x="1291854" y="2044803"/>
          <a:ext cx="454400" cy="454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B38D7-9964-48B5-ADCB-D8B819D54C53}">
      <dsp:nvSpPr>
        <dsp:cNvPr id="0" name=""/>
        <dsp:cNvSpPr/>
      </dsp:nvSpPr>
      <dsp:spPr>
        <a:xfrm>
          <a:off x="3104667" y="2713167"/>
          <a:ext cx="3193011" cy="183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entury Schoolbook" panose="02040604050505020304" pitchFamily="18" charset="0"/>
            </a:rPr>
            <a:t>Individuals have the right to record video of a </a:t>
          </a:r>
          <a:r>
            <a:rPr lang="en-US" sz="2000" b="1" i="0" kern="1200" dirty="0">
              <a:latin typeface="Century Schoolbook" panose="02040604050505020304" pitchFamily="18" charset="0"/>
            </a:rPr>
            <a:t>public official </a:t>
          </a:r>
          <a:r>
            <a:rPr lang="en-US" sz="2000" b="0" i="0" kern="1200" dirty="0">
              <a:latin typeface="Century Schoolbook" panose="02040604050505020304" pitchFamily="18" charset="0"/>
            </a:rPr>
            <a:t>engaged in the performance of their </a:t>
          </a:r>
          <a:r>
            <a:rPr lang="en-US" sz="2000" b="1" i="0" kern="1200" dirty="0">
              <a:latin typeface="Century Schoolbook" panose="02040604050505020304" pitchFamily="18" charset="0"/>
            </a:rPr>
            <a:t>official duties</a:t>
          </a:r>
          <a:r>
            <a:rPr lang="en-US" sz="2000" b="0" i="0" kern="1200" dirty="0">
              <a:latin typeface="Century Schoolbook" panose="02040604050505020304" pitchFamily="18" charset="0"/>
            </a:rPr>
            <a:t>…</a:t>
          </a:r>
          <a:endParaRPr lang="en-US" sz="2000" kern="1200" dirty="0">
            <a:latin typeface="Century Schoolbook" panose="02040604050505020304" pitchFamily="18" charset="0"/>
          </a:endParaRPr>
        </a:p>
      </dsp:txBody>
      <dsp:txXfrm>
        <a:off x="3104667" y="2713167"/>
        <a:ext cx="3193011" cy="1835251"/>
      </dsp:txXfrm>
    </dsp:sp>
    <dsp:sp modelId="{EEC6E9F3-6D27-42B0-94DD-855AC962F686}">
      <dsp:nvSpPr>
        <dsp:cNvPr id="0" name=""/>
        <dsp:cNvSpPr/>
      </dsp:nvSpPr>
      <dsp:spPr>
        <a:xfrm>
          <a:off x="4473973" y="2040390"/>
          <a:ext cx="454400" cy="454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E3559-57B7-48E0-A02F-3C1EB947B19F}">
      <dsp:nvSpPr>
        <dsp:cNvPr id="0" name=""/>
        <dsp:cNvSpPr/>
      </dsp:nvSpPr>
      <dsp:spPr>
        <a:xfrm>
          <a:off x="6375987" y="0"/>
          <a:ext cx="1566176" cy="1817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entury Schoolbook" panose="02040604050505020304" pitchFamily="18" charset="0"/>
            </a:rPr>
            <a:t>IF</a:t>
          </a:r>
          <a:endParaRPr lang="en-US" sz="2000" b="0" kern="1200" dirty="0">
            <a:latin typeface="Century Schoolbook" panose="02040604050505020304" pitchFamily="18" charset="0"/>
          </a:endParaRPr>
        </a:p>
      </dsp:txBody>
      <dsp:txXfrm>
        <a:off x="6375987" y="0"/>
        <a:ext cx="1566176" cy="1817602"/>
      </dsp:txXfrm>
    </dsp:sp>
    <dsp:sp modelId="{F1DC65AC-CB09-42D9-9D7C-E9C7D068E0DD}">
      <dsp:nvSpPr>
        <dsp:cNvPr id="0" name=""/>
        <dsp:cNvSpPr/>
      </dsp:nvSpPr>
      <dsp:spPr>
        <a:xfrm>
          <a:off x="6931875" y="2044803"/>
          <a:ext cx="454400" cy="454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90183-B223-4557-B9C4-DDF9ADD43DFE}">
      <dsp:nvSpPr>
        <dsp:cNvPr id="0" name=""/>
        <dsp:cNvSpPr/>
      </dsp:nvSpPr>
      <dsp:spPr>
        <a:xfrm>
          <a:off x="8020473" y="2726404"/>
          <a:ext cx="1566176" cy="1817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entury Schoolbook" panose="02040604050505020304" pitchFamily="18" charset="0"/>
            </a:rPr>
            <a:t>Those duties are visible from </a:t>
          </a:r>
          <a:r>
            <a:rPr lang="en-US" sz="2000" b="1" i="0" kern="1200" dirty="0">
              <a:latin typeface="Century Schoolbook" panose="02040604050505020304" pitchFamily="18" charset="0"/>
            </a:rPr>
            <a:t>public places</a:t>
          </a:r>
          <a:r>
            <a:rPr lang="en-US" sz="2000" b="0" i="0" kern="1200" dirty="0">
              <a:latin typeface="Century Schoolbook" panose="02040604050505020304" pitchFamily="18" charset="0"/>
            </a:rPr>
            <a:t>. </a:t>
          </a:r>
          <a:endParaRPr lang="en-US" sz="2000" kern="1200" dirty="0">
            <a:latin typeface="Century Schoolbook" panose="02040604050505020304" pitchFamily="18" charset="0"/>
          </a:endParaRPr>
        </a:p>
      </dsp:txBody>
      <dsp:txXfrm>
        <a:off x="8020473" y="2726404"/>
        <a:ext cx="1566176" cy="1817602"/>
      </dsp:txXfrm>
    </dsp:sp>
    <dsp:sp modelId="{E65573D2-9623-43A2-B198-B64B2BC84153}">
      <dsp:nvSpPr>
        <dsp:cNvPr id="0" name=""/>
        <dsp:cNvSpPr/>
      </dsp:nvSpPr>
      <dsp:spPr>
        <a:xfrm>
          <a:off x="8576361" y="2044803"/>
          <a:ext cx="454400" cy="454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_LG4tVlm4?start=16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Firefighting and the First Amendment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Jill Vander Borght &amp; Jina oh, Senior Assistant City Attorneys</a:t>
            </a:r>
          </a:p>
        </p:txBody>
      </p:sp>
    </p:spTree>
    <p:extLst>
      <p:ext uri="{BB962C8B-B14F-4D97-AF65-F5344CB8AC3E}">
        <p14:creationId xmlns:p14="http://schemas.microsoft.com/office/powerpoint/2010/main" val="104636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at the fire station?</a:t>
            </a:r>
          </a:p>
        </p:txBody>
      </p:sp>
      <p:pic>
        <p:nvPicPr>
          <p:cNvPr id="4" name="yg_LG4tVlm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82950" y="302577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rbank fire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91" y="1009030"/>
            <a:ext cx="7315200" cy="52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6996" y="1287624"/>
            <a:ext cx="10496939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Is a fire station public?</a:t>
            </a:r>
          </a:p>
          <a:p>
            <a:r>
              <a:rPr lang="en-US" sz="2800" dirty="0">
                <a:latin typeface="Century Schoolbook" panose="02040604050505020304" pitchFamily="18" charset="0"/>
              </a:rPr>
              <a:t>It is a public building, like prisons, schools, and courthouses. </a:t>
            </a:r>
          </a:p>
          <a:p>
            <a:r>
              <a:rPr lang="en-US" sz="2800" dirty="0">
                <a:latin typeface="Century Schoolbook" panose="02040604050505020304" pitchFamily="18" charset="0"/>
              </a:rPr>
              <a:t>But, the public does not typically have a right to roam freely within them simply because they are owned by a municipality. </a:t>
            </a:r>
          </a:p>
        </p:txBody>
      </p:sp>
    </p:spTree>
    <p:extLst>
      <p:ext uri="{BB962C8B-B14F-4D97-AF65-F5344CB8AC3E}">
        <p14:creationId xmlns:p14="http://schemas.microsoft.com/office/powerpoint/2010/main" val="40283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No part of a fire station is open to the public unless you choose to invite them in. Policy?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entury Schoolbook" panose="02040604050505020304" pitchFamily="18" charset="0"/>
              </a:rPr>
              <a:t>	Fire safety day / Homeless residents / Kids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461" b="1546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What about HIPPA?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Hypotheticals: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ONE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Does it matter whether the photo/videographer is a credentialed member of the news media or a busybody with a cellphone?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TWO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A first amendment crusader appears on the scene of an auto accident where fire personnel have arrived before police. He asks if he can interview you. What do you consider?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THREE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A bystander uses her iPhone to record video at the scene of an accident where a palm tree has fallen onto an auto and caused catastrophic injuries to one of the passengers? </a:t>
            </a:r>
          </a:p>
          <a:p>
            <a:endParaRPr lang="en-US" dirty="0"/>
          </a:p>
          <a:p>
            <a:r>
              <a:rPr lang="en-US" dirty="0"/>
              <a:t>What about HIPAA?</a:t>
            </a:r>
          </a:p>
          <a:p>
            <a:r>
              <a:rPr lang="en-US" dirty="0"/>
              <a:t>What about the criminal evidence?</a:t>
            </a:r>
          </a:p>
        </p:txBody>
      </p:sp>
    </p:spTree>
    <p:extLst>
      <p:ext uri="{BB962C8B-B14F-4D97-AF65-F5344CB8AC3E}">
        <p14:creationId xmlns:p14="http://schemas.microsoft.com/office/powerpoint/2010/main" val="417941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984" y="2528596"/>
            <a:ext cx="7996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entury Schoolbook" panose="020406040505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3298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06" y="643813"/>
            <a:ext cx="8994106" cy="58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3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Schoolbook" panose="02040604050505020304" pitchFamily="18" charset="0"/>
              </a:rPr>
              <a:t>Videotaping / Recording in Public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43118"/>
              </p:ext>
            </p:extLst>
          </p:nvPr>
        </p:nvGraphicFramePr>
        <p:xfrm>
          <a:off x="447870" y="1810139"/>
          <a:ext cx="10664890" cy="454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1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Anywhere that a member of the public can legally access / generally open to people.</a:t>
            </a:r>
            <a:br>
              <a:rPr lang="en-US" dirty="0">
                <a:latin typeface="Century Schoolbook" panose="02040604050505020304" pitchFamily="18" charset="0"/>
              </a:rPr>
            </a:b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195" y="1523004"/>
            <a:ext cx="4179878" cy="41798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Public spaces?</a:t>
            </a:r>
          </a:p>
        </p:txBody>
      </p:sp>
    </p:spTree>
    <p:extLst>
      <p:ext uri="{BB962C8B-B14F-4D97-AF65-F5344CB8AC3E}">
        <p14:creationId xmlns:p14="http://schemas.microsoft.com/office/powerpoint/2010/main" val="36144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1</a:t>
            </a:r>
            <a:r>
              <a:rPr lang="en-US" baseline="30000" dirty="0">
                <a:latin typeface="Century Schoolbook" panose="02040604050505020304" pitchFamily="18" charset="0"/>
              </a:rPr>
              <a:t>st</a:t>
            </a:r>
            <a:r>
              <a:rPr lang="en-US" dirty="0">
                <a:latin typeface="Century Schoolbook" panose="02040604050505020304" pitchFamily="18" charset="0"/>
              </a:rPr>
              <a:t> Amendment Crusaders / Audits / General Interest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What is it?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Why do they do it?</a:t>
            </a:r>
          </a:p>
        </p:txBody>
      </p:sp>
    </p:spTree>
    <p:extLst>
      <p:ext uri="{BB962C8B-B14F-4D97-AF65-F5344CB8AC3E}">
        <p14:creationId xmlns:p14="http://schemas.microsoft.com/office/powerpoint/2010/main" val="1838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7829"/>
            <a:ext cx="8761413" cy="2015671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Do emergency responders have a right to limit photographs and video at the scene of a fire or accident?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ookman Old Style" panose="02050604050505020204" pitchFamily="18" charset="0"/>
              </a:rPr>
              <a:t>Short answer: Probably not</a:t>
            </a:r>
          </a:p>
          <a:p>
            <a:r>
              <a:rPr lang="en-US" sz="4800" dirty="0">
                <a:latin typeface="Bookman Old Style" panose="02050604050505020204" pitchFamily="18" charset="0"/>
              </a:rPr>
              <a:t>If in public, or viewable from a public space.</a:t>
            </a:r>
          </a:p>
          <a:p>
            <a:r>
              <a:rPr lang="en-US" sz="4800" dirty="0">
                <a:latin typeface="Bookman Old Style" panose="02050604050505020204" pitchFamily="18" charset="0"/>
              </a:rPr>
              <a:t>Except…</a:t>
            </a:r>
          </a:p>
        </p:txBody>
      </p:sp>
    </p:spTree>
    <p:extLst>
      <p:ext uri="{BB962C8B-B14F-4D97-AF65-F5344CB8AC3E}">
        <p14:creationId xmlns:p14="http://schemas.microsoft.com/office/powerpoint/2010/main" val="16884459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Penal Code § 148.2 / aka How to Respond to First Amendment Intrusions Under Pressure.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Every person who willfully commits any of the following acts at the burning of a building or at any other time and place where any fireman or firemen or emergency rescue personnel are discharging or attempting to discharge an official duty, is guilty of a misdemeanor:</a:t>
            </a:r>
          </a:p>
          <a:p>
            <a:pPr fontAlgn="base"/>
            <a:r>
              <a:rPr lang="en-US" dirty="0"/>
              <a:t>1. Resists or interferes with the lawful efforts of any fireman or firemen or emergency rescue personnel in the discharge or attempt to discharge an official duty.</a:t>
            </a:r>
          </a:p>
          <a:p>
            <a:pPr fontAlgn="base"/>
            <a:r>
              <a:rPr lang="en-US" dirty="0"/>
              <a:t>2. Disobeys the lawful orders of any fireman or public officer.</a:t>
            </a:r>
          </a:p>
          <a:p>
            <a:pPr fontAlgn="base"/>
            <a:r>
              <a:rPr lang="en-US" dirty="0"/>
              <a:t>3. Engages in any disorderly conduct which delays or prevents a fire from being timely extinguished.</a:t>
            </a:r>
          </a:p>
          <a:p>
            <a:pPr fontAlgn="base"/>
            <a:r>
              <a:rPr lang="en-US" dirty="0"/>
              <a:t>4. Forbids or prevents others from assisting in extinguishing a fire or exhorts another person, as to whom he has no legal right or obligation to protect or control, from assisting in extinguishing a fire.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Exceptions: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(1) Private property – cannot trespass to obtain pictures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(2) Perimeter / Safety</a:t>
            </a:r>
          </a:p>
        </p:txBody>
      </p:sp>
    </p:spTree>
    <p:extLst>
      <p:ext uri="{BB962C8B-B14F-4D97-AF65-F5344CB8AC3E}">
        <p14:creationId xmlns:p14="http://schemas.microsoft.com/office/powerpoint/2010/main" val="8353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entury Schoolbook" panose="02040604050505020304" pitchFamily="18" charset="0"/>
              </a:rPr>
              <a:t>What to say: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4947" y="3013788"/>
            <a:ext cx="101610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Schoolbook" panose="02040604050505020304" pitchFamily="18" charset="0"/>
              </a:rPr>
              <a:t>You are interfering with emergency response personnel working on this emergency. Back up.</a:t>
            </a:r>
          </a:p>
          <a:p>
            <a:endParaRPr lang="en-US" dirty="0">
              <a:latin typeface="Century Schoolbook" panose="02040604050505020304" pitchFamily="18" charset="0"/>
            </a:endParaRPr>
          </a:p>
          <a:p>
            <a:r>
              <a:rPr lang="en-US" dirty="0">
                <a:latin typeface="Century Schoolbook" panose="02040604050505020304" pitchFamily="18" charset="0"/>
              </a:rPr>
              <a:t>Please clear a 10’ perimeter. </a:t>
            </a:r>
          </a:p>
          <a:p>
            <a:endParaRPr lang="en-US" dirty="0">
              <a:latin typeface="Century Schoolbook" panose="02040604050505020304" pitchFamily="18" charset="0"/>
            </a:endParaRPr>
          </a:p>
          <a:p>
            <a:r>
              <a:rPr lang="en-US" dirty="0">
                <a:latin typeface="Century Schoolbook" panose="02040604050505020304" pitchFamily="18" charset="0"/>
              </a:rPr>
              <a:t>Please step back, cross the street, and move out of the way.  </a:t>
            </a:r>
          </a:p>
          <a:p>
            <a:endParaRPr lang="en-US" dirty="0">
              <a:latin typeface="Century Schoolbook" panose="02040604050505020304" pitchFamily="18" charset="0"/>
            </a:endParaRPr>
          </a:p>
          <a:p>
            <a:r>
              <a:rPr lang="en-US" dirty="0">
                <a:latin typeface="Century Schoolbook" panose="02040604050505020304" pitchFamily="18" charset="0"/>
              </a:rPr>
              <a:t>Please move. Be specific.  </a:t>
            </a:r>
          </a:p>
        </p:txBody>
      </p:sp>
    </p:spTree>
    <p:extLst>
      <p:ext uri="{BB962C8B-B14F-4D97-AF65-F5344CB8AC3E}">
        <p14:creationId xmlns:p14="http://schemas.microsoft.com/office/powerpoint/2010/main" val="24094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1296</TotalTime>
  <Words>552</Words>
  <Application>Microsoft Office PowerPoint</Application>
  <PresentationFormat>Widescreen</PresentationFormat>
  <Paragraphs>51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Century Gothic</vt:lpstr>
      <vt:lpstr>Century Schoolbook</vt:lpstr>
      <vt:lpstr>Wingdings 3</vt:lpstr>
      <vt:lpstr>Ion Boardroom</vt:lpstr>
      <vt:lpstr>Firefighting and the First Amendment</vt:lpstr>
      <vt:lpstr>PowerPoint Presentation</vt:lpstr>
      <vt:lpstr>Videotaping / Recording in Public</vt:lpstr>
      <vt:lpstr>Anywhere that a member of the public can legally access / generally open to people. </vt:lpstr>
      <vt:lpstr>1st Amendment Crusaders / Audits / General Interest</vt:lpstr>
      <vt:lpstr>Do emergency responders have a right to limit photographs and video at the scene of a fire or accident? </vt:lpstr>
      <vt:lpstr>Penal Code § 148.2 / aka How to Respond to First Amendment Intrusions Under Pressure.</vt:lpstr>
      <vt:lpstr>Exceptions:</vt:lpstr>
      <vt:lpstr>What to say:</vt:lpstr>
      <vt:lpstr>What about at the fire station?</vt:lpstr>
      <vt:lpstr>PowerPoint Presentation</vt:lpstr>
      <vt:lpstr>No part of a fire station is open to the public unless you choose to invite them in. Policy?</vt:lpstr>
      <vt:lpstr>What about HIPPA?</vt:lpstr>
      <vt:lpstr>Hypotheticals: </vt:lpstr>
      <vt:lpstr>PowerPoint Presentation</vt:lpstr>
    </vt:vector>
  </TitlesOfParts>
  <Company>City of Burbank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Firefighting and the First Amendment</dc:title>
  <dc:creator>Vander Borght, Jill</dc:creator>
  <cp:lastModifiedBy>Vander Borght, Jill</cp:lastModifiedBy>
  <cp:revision>27</cp:revision>
  <dcterms:created xsi:type="dcterms:W3CDTF">2019-08-19T15:22:08Z</dcterms:created>
  <dcterms:modified xsi:type="dcterms:W3CDTF">2021-09-21T21:18:23Z</dcterms:modified>
</cp:coreProperties>
</file>