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52.xml" ContentType="application/vnd.openxmlformats-officedocument.presentationml.slide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268" r:id="rId6"/>
    <p:sldId id="274" r:id="rId7"/>
    <p:sldId id="275" r:id="rId8"/>
    <p:sldId id="276" r:id="rId9"/>
    <p:sldId id="277" r:id="rId10"/>
    <p:sldId id="387" r:id="rId11"/>
    <p:sldId id="384" r:id="rId12"/>
    <p:sldId id="385" r:id="rId13"/>
    <p:sldId id="386" r:id="rId14"/>
    <p:sldId id="298" r:id="rId15"/>
    <p:sldId id="299" r:id="rId16"/>
    <p:sldId id="353" r:id="rId17"/>
    <p:sldId id="301" r:id="rId18"/>
    <p:sldId id="302" r:id="rId19"/>
    <p:sldId id="303" r:id="rId20"/>
    <p:sldId id="375" r:id="rId21"/>
    <p:sldId id="305" r:id="rId22"/>
    <p:sldId id="355" r:id="rId23"/>
    <p:sldId id="307" r:id="rId24"/>
    <p:sldId id="312" r:id="rId25"/>
    <p:sldId id="381" r:id="rId26"/>
    <p:sldId id="359" r:id="rId27"/>
    <p:sldId id="379" r:id="rId28"/>
    <p:sldId id="316" r:id="rId29"/>
    <p:sldId id="318" r:id="rId30"/>
    <p:sldId id="319" r:id="rId31"/>
    <p:sldId id="320" r:id="rId32"/>
    <p:sldId id="321" r:id="rId33"/>
    <p:sldId id="322" r:id="rId34"/>
    <p:sldId id="326" r:id="rId35"/>
    <p:sldId id="327" r:id="rId36"/>
    <p:sldId id="328" r:id="rId37"/>
    <p:sldId id="363" r:id="rId38"/>
    <p:sldId id="365" r:id="rId39"/>
    <p:sldId id="335" r:id="rId40"/>
    <p:sldId id="336" r:id="rId41"/>
    <p:sldId id="377" r:id="rId42"/>
    <p:sldId id="376" r:id="rId43"/>
    <p:sldId id="380" r:id="rId44"/>
    <p:sldId id="341" r:id="rId45"/>
    <p:sldId id="388" r:id="rId46"/>
    <p:sldId id="342" r:id="rId47"/>
    <p:sldId id="382" r:id="rId48"/>
    <p:sldId id="372" r:id="rId49"/>
    <p:sldId id="344" r:id="rId50"/>
    <p:sldId id="345" r:id="rId51"/>
    <p:sldId id="371" r:id="rId52"/>
    <p:sldId id="369" r:id="rId53"/>
    <p:sldId id="370" r:id="rId54"/>
    <p:sldId id="350" r:id="rId5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62" d="100"/>
          <a:sy n="62" d="100"/>
        </p:scale>
        <p:origin x="48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83" y="-91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0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7AD7E3-C660-4F0A-8741-9014820B986D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C674C06-7968-4B0C-B582-96AACF841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8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0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8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06B5-71C4-4B97-B4BE-56B9F4EB14D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6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8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8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9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628D-3643-49CD-9B89-D0227ED6A0F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7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51520-FDF3-42E5-BE55-E96FDB4C396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15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7DD00-D115-49AD-95A2-CEA5965A680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9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0C941-D21C-4CEE-AA12-F00849344152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AFBEC-B66A-416A-9D64-DDF529B5B691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54B3C-2389-4A6F-9751-41D00C1B6929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6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F42A8-52FB-4E03-99FA-98F2EEADC42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4C06-7968-4B0C-B582-96AACF841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435F-44D8-437A-B289-1665E30E3C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DC920-15E3-49B8-B3BD-D94AE1A0F4DE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69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94BB9DC-B324-40AC-B700-BB07AAB9358C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C7A9-A1B6-4435-A091-8B37ED215827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51B-EAE6-4A80-B80B-C2D22B02234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D6AE-AABD-4635-8D30-2A3C1B66AAD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C48B-56E7-455A-9F54-95BC130D174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CDE-8254-4E81-905F-FC10AE2D8190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5414-EB4A-4629-8048-D4C7D34AE32A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A9C7-9FEC-43D8-AD34-77CB47E33C1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ECE6-F73B-4646-A2E8-A20955F5BD27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6172-627D-4A33-B016-A5A82FA847E4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9AF4-A033-4972-8DD6-79F77287D98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F802-2618-402C-962F-E0A7B99EBD08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3" descr="C:\Documents and Settings\sadams\My Documents\SCORE\SCOR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"/>
            <a:ext cx="1447800" cy="998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DD0B-9938-4C5B-8076-E1329FA8BEAC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61B-2089-481B-8360-48E13A8EB9F8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F95-B742-4E15-BC71-ECF0B5610805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F1B-D0A3-4645-9505-A5F97E9EF5AC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F3E2-0F98-41F0-9D5B-7F6587E935D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EA6A-BDE3-4C19-8737-724C9080538A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0A53-3568-4736-A0A3-67EEF8E9E7E4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586-CE14-446A-862D-68CA4BE4C39D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F5B3-C8A3-4339-A2F1-FBB5BC4FD6A0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491C-A40F-45A6-ABC2-F9A653FDE896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5D19-8AB5-4518-884E-C71F257BD67F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7AF9-CA15-4F83-8C10-1C2221634D8B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innick@alliant.com" TargetMode="External"/><Relationship Id="rId2" Type="http://schemas.openxmlformats.org/officeDocument/2006/relationships/hyperlink" Target="mailto:Marcus.Beverly@alliant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10600" cy="3657600"/>
          </a:xfrm>
        </p:spPr>
        <p:txBody>
          <a:bodyPr>
            <a:noAutofit/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AN INTRODUCTION TO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  <a:t>SCORE</a:t>
            </a:r>
            <a:r>
              <a:rPr lang="en-US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  <a:t/>
            </a:r>
            <a:br>
              <a:rPr lang="en-US" b="1" spc="150" dirty="0" smtClean="0">
                <a:ln w="11430"/>
                <a:solidFill>
                  <a:schemeClr val="bg1"/>
                </a:solidFill>
                <a:ea typeface="Arial Unicode MS" panose="020B0604020202020204" pitchFamily="34" charset="-128"/>
              </a:rPr>
            </a:br>
            <a:r>
              <a:rPr lang="en-US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/>
            </a:r>
            <a:br>
              <a:rPr lang="en-US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SMALL CITIES 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ORGANIZED RISK EFFORT</a:t>
            </a:r>
            <a:br>
              <a:rPr lang="en-US" sz="40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</a:br>
            <a:r>
              <a:rPr lang="en-US" sz="3200" b="1" spc="150" dirty="0" smtClean="0">
                <a:ln w="11430"/>
                <a:solidFill>
                  <a:schemeClr val="bg1"/>
                </a:solidFill>
                <a:effectLst/>
                <a:ea typeface="Arial Unicode MS" panose="020B0604020202020204" pitchFamily="34" charset="-128"/>
              </a:rPr>
              <a:t>JOINT POWERS AUTHORITY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Arial Unicode MS" panose="020B0604020202020204" pitchFamily="34" charset="-128"/>
              </a:rPr>
              <a:t/>
            </a:r>
            <a:b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Arial Unicode MS" panose="020B0604020202020204" pitchFamily="34" charset="-128"/>
              </a:rPr>
            </a:b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Arial Unicode MS" panose="020B0604020202020204" pitchFamily="34" charset="-128"/>
            </a:endParaRPr>
          </a:p>
        </p:txBody>
      </p:sp>
      <p:pic>
        <p:nvPicPr>
          <p:cNvPr id="1027" name="Picture 3" descr="C:\Documents and Settings\sadams\My Documents\SCORE\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930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November 1, 2018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239000" cy="89916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86670"/>
              </p:ext>
            </p:extLst>
          </p:nvPr>
        </p:nvGraphicFramePr>
        <p:xfrm>
          <a:off x="1371600" y="1432557"/>
          <a:ext cx="6248400" cy="3787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3459"/>
                <a:gridCol w="874565"/>
                <a:gridCol w="2125376"/>
                <a:gridCol w="1905000"/>
              </a:tblGrid>
              <a:tr h="593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Projected Payroll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2018/19*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$408,840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1,983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$815,763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$662,452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$570,719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$476,780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$269,402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$1,436,885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$883,347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$111,582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52143"/>
            <a:ext cx="375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CY 2017 Payroll x 3% Inflation Factor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728261"/>
              </p:ext>
            </p:extLst>
          </p:nvPr>
        </p:nvGraphicFramePr>
        <p:xfrm>
          <a:off x="1371600" y="1401762"/>
          <a:ext cx="6400800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400"/>
                <a:gridCol w="990600"/>
                <a:gridCol w="2133600"/>
                <a:gridCol w="1981200"/>
              </a:tblGrid>
              <a:tr h="37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Projected Payroll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2018/19*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$361,766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$2,144,858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$771,697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$1,050,786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Only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$4,028,147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$4,096,369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$384,553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 .Fire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$1,854,291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7,679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$3,298,992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 &amp; Vol. Fire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$23,627,229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352143"/>
            <a:ext cx="375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CY 2017 Payroll x 3% Inflation Factor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Overview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981200"/>
            <a:ext cx="3962400" cy="3733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Governance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Program Services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Claims Administration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Programs</a:t>
            </a:r>
          </a:p>
          <a:p>
            <a:pPr marL="457200" indent="-457200">
              <a:spcBef>
                <a:spcPts val="1800"/>
              </a:spcBef>
              <a:buSzTx/>
              <a:buFont typeface="Wingdings" pitchFamily="2" charset="2"/>
              <a:buChar char="q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Funding Mechanisms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</a:t>
            </a:r>
            <a:b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Governance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otx_con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038600"/>
            <a:ext cx="4724400" cy="221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Board of Directors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4582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All members are represented on the Board by their City-Appointed Representative and Alternate.</a:t>
            </a:r>
          </a:p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Each Rep, or in their absence the Alternate, has a single vote.</a:t>
            </a:r>
          </a:p>
          <a:p>
            <a:pPr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Minimum of four regular meetings a year: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Friday of January, March, June, August and October</a:t>
            </a:r>
          </a:p>
          <a:p>
            <a:pPr marL="389319" lvl="1" indent="3175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Meeting length is approximately 3 hours</a:t>
            </a:r>
          </a:p>
          <a:p>
            <a:pPr marL="389319" lvl="1" indent="3175">
              <a:spcBef>
                <a:spcPts val="1200"/>
              </a:spcBef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Meeting dates are established by Board resolution adopted at the last regular Board meeting of every fiscal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Officers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304800" y="1768475"/>
            <a:ext cx="8229600" cy="4419600"/>
          </a:xfrm>
        </p:spPr>
        <p:txBody>
          <a:bodyPr>
            <a:normAutofit/>
          </a:bodyPr>
          <a:lstStyle/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President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Steve Baker - City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of Yreka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Vice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President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Wes Heathcock – City of Colfax 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Treasurer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Roger Carroll – Town of Loomis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Secretary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Brooke Woodcox– City of Rio Dell</a:t>
            </a:r>
          </a:p>
          <a:p>
            <a:pPr marL="520700" lvl="1" indent="53975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EC Member at Large – John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Duckett -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City of Shasta Lake</a:t>
            </a:r>
          </a:p>
          <a:p>
            <a:pPr marL="520700" lvl="1" indent="0">
              <a:spcBef>
                <a:spcPts val="12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algn="ctr">
              <a:buSzPct val="8000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Terms are 2 years, 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erminating on the even years</a:t>
            </a:r>
          </a:p>
          <a:p>
            <a:pPr lvl="1">
              <a:buSzPct val="80000"/>
              <a:buFont typeface="Wingdings" pitchFamily="2" charset="2"/>
              <a:buChar char="ü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Executive Committee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The Executive Committee consists of the five Officers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President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Vice President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Treasurer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Secretary</a:t>
            </a:r>
          </a:p>
          <a:p>
            <a:pPr marL="1044702" lvl="2" indent="-514350">
              <a:buFont typeface="Wingdings" pitchFamily="2" charset="2"/>
              <a:buChar char="ü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Member At Large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chemeClr val="accent3">
                    <a:lumMod val="50000"/>
                  </a:schemeClr>
                </a:solidFill>
              </a:rPr>
              <a:t>The Committee is assigned authority to conduct business when needed on items not requiring a special Board meeting.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676400"/>
            <a:ext cx="5181600" cy="3657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Joint Powers Agreement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JPA Bylaws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Master Plan Documents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Liability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Policies and Procedures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1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Joint Powers Agreement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Any Public Entity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Anywhere in California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Government Codes</a:t>
            </a:r>
          </a:p>
          <a:p>
            <a:pPr lvl="3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Funds belong to JPA</a:t>
            </a:r>
          </a:p>
          <a:p>
            <a:pPr lvl="3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Returns and assessments continue past termination</a:t>
            </a:r>
          </a:p>
          <a:p>
            <a:pPr lvl="2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Member governing bodies to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315200" cy="698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Governing Documents</a:t>
            </a:r>
            <a:endParaRPr lang="en-US" b="1" cap="none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038600"/>
          </a:xfrm>
        </p:spPr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Bylaws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Provide more detail than JPA Agreement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Establishes powers of the Board and Executive Committee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Board to change</a:t>
            </a:r>
          </a:p>
          <a:p>
            <a:pPr lvl="2"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 2" pitchFamily="18" charset="2"/>
              <a:buChar char="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Master Plan Documents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Governs the procedures, rights and obligations of a program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process for deposits and retrospective adjustments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One for each self-insured program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2/3rds of the Board to change or amend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Mission Statement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Small Cities Organized Risk Effort or SCORE, is an association of municipalities joined to </a:t>
            </a:r>
            <a:r>
              <a:rPr lang="en-US" sz="2800" i="1" u="sng" dirty="0" smtClean="0">
                <a:solidFill>
                  <a:schemeClr val="tx2">
                    <a:lumMod val="50000"/>
                  </a:schemeClr>
                </a:solidFill>
              </a:rPr>
              <a:t>protect member resources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stabilizing risk costs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in a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reliable, economical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beneficial manner while providing members with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broad coverage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quality services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 risk management and claims management.</a:t>
            </a: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3" descr="C:\Documents and Settings\sadams\My Documents\SCORE\SC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105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25963"/>
          </a:xfrm>
        </p:spPr>
        <p:txBody>
          <a:bodyPr/>
          <a:lstStyle/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Memorandum of Coverage (MOC)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the claims covered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Follow the excess coverage for the most part</a:t>
            </a:r>
          </a:p>
          <a:p>
            <a:pPr lvl="3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Does NOT include Employment Practices Liability (EPL)</a:t>
            </a:r>
          </a:p>
          <a:p>
            <a:pPr lvl="3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Covers SOME types of inverse claims</a:t>
            </a:r>
          </a:p>
          <a:p>
            <a:pPr lvl="2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Defines rights, duties and processes to follow in the event of a claim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315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Governing Documents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30403" name="Rectangle 2051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4953000" cy="3810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Policy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Procedures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Administrative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Liability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Risk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848600" cy="1524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Program Services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45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1965">
            <a:off x="4876800" y="3810000"/>
            <a:ext cx="2667000" cy="266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JPA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Program Administration Team:</a:t>
            </a:r>
          </a:p>
          <a:p>
            <a:pPr>
              <a:buNone/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Marcus Beverly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Marcus.Beverly@alliant.com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Michelle Minnick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Michelle.Minnick@alliant.com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4075" indent="-396875">
              <a:buFont typeface="Wingdings" pitchFamily="2" charset="2"/>
              <a:buChar char="q"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JPA Administration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010400" cy="41148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Prepare Agendas and Coordinate Meetings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Develop and Maintain Policy and Procedures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Preparation of Annual Budget and Program Deposits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Issue, Modify and Maintain Memorandums of Coverage for the Shared Risk layer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Maintain SCORE Documents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Risk Management Services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Resource For Risk Management Questions and Information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Coordinate Development of Loss Control Material</a:t>
            </a:r>
          </a:p>
          <a:p>
            <a:pPr lvl="2"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Contract Review for Insurance Requirements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Risk Control Services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676400"/>
            <a:ext cx="7010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1200"/>
              </a:spcBef>
              <a:buNone/>
              <a:tabLst>
                <a:tab pos="3657600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DKF Solutions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 Site Assessments, Assistance, and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OSHA Policy Development and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Sewer Operation Risk Management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Phone and E-mail Hotline for Questions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My Safety Officer Online Training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3657600" algn="l"/>
              </a:tabLst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Other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Training Provided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010400" cy="4038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Target Solutions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– Web based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training and resources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www.targetsolutions.com/SCORE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Lexipol –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Police procedures &amp; training bulletins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Conference Participation is encouraged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PARMA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CAJPA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6200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York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581400"/>
            <a:ext cx="2004060" cy="134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5438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 by York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248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Management Information System (CMIS) 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Online, Real-Time Client Access to Claims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Information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Clients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May Run Reports,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Loss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Reports, and Claim Logs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Designated Client Relations Director – Dori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Zumwalt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Production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of Monthly Loss Runs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Creation of Special  / Ad hoc Loss Reports</a:t>
            </a:r>
          </a:p>
          <a:p>
            <a:pPr marL="1085850" lvl="2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Trust Account Management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Claim Reviews with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Members as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needed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requested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  <a:tabLst>
                <a:tab pos="3657600" algn="l"/>
              </a:tabLst>
            </a:pP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2390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Liability Claims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391400" cy="43434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Managed by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Tom Baber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1st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Dollar Claims Handling 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24/7 Emergency Call Out Services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Negotiate Settlements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with Member’s Approval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Report and Make Recommendations 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Board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for Shared Risk Layer Losses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Reporting to Excess Pools and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Carriers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39000" cy="975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What is SCORE?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chemeClr val="accent2">
                  <a:lumMod val="50000"/>
                </a:schemeClr>
              </a:buCl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SCORE is a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Joint Powers Authority (JPA)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created under the authority of Government Code</a:t>
            </a:r>
            <a:r>
              <a:rPr lang="en-US" sz="2200" baseline="30000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by agreement of the member public entities, after the governing boards of the entities determined that it is in their own best interest and the public interest that SCORE be formed. 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* Sections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990, 990.4, 990.8 and 6500-6515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3914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Liability Claims Administration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555"/>
            <a:ext cx="8229600" cy="34290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Litigation Management Policy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Approved Defense Counsel Panel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Assignment of Defense Counsel With Member Approval</a:t>
            </a: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Cost Containment with Legal Budgets and Litigation Plans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Recovery Services for members’ property losses caused by 3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parties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6705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Workers’ Compensation 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Claims Administration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en-US" sz="4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848600" cy="3429000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 Managed in the Roseville Claims office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Designated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Examiner: Ariel Leonhard</a:t>
            </a:r>
          </a:p>
          <a:p>
            <a:pPr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Quality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Assurance Department</a:t>
            </a:r>
          </a:p>
          <a:p>
            <a:pPr>
              <a:spcBef>
                <a:spcPts val="1200"/>
              </a:spcBef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Catastrophic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Response Team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Immediate notification of serious injury, death or high profile claim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Comprised of seven senior management personnel</a:t>
            </a:r>
          </a:p>
          <a:p>
            <a:pPr lvl="1"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Expeditious and compassionate claims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handling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543800" cy="2514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The Programs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 Programs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295400"/>
            <a:ext cx="6248400" cy="4754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Liability – including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Automobile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Public Officials Errors &amp; Omissions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Workers’ Compensation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Property Insurance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 (ERMA)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Crime/Fidelity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Pollution Liability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Automobile Physical Damage Program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Liability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7391400" cy="4724400"/>
          </a:xfrm>
        </p:spPr>
        <p:txBody>
          <a:bodyPr/>
          <a:lstStyle/>
          <a:p>
            <a:pPr algn="ctr">
              <a:buClr>
                <a:schemeClr val="tx2"/>
              </a:buClr>
              <a:buSzTx/>
              <a:buNone/>
              <a:tabLst>
                <a:tab pos="3657600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18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Liability Program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57787"/>
              </p:ext>
            </p:extLst>
          </p:nvPr>
        </p:nvGraphicFramePr>
        <p:xfrm>
          <a:off x="1905000" y="1524000"/>
          <a:ext cx="5334000" cy="367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7000"/>
                <a:gridCol w="2667000"/>
              </a:tblGrid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Oak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Liability Coverage Layers</a:t>
            </a:r>
            <a:b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10"/>
          <p:cNvGrpSpPr/>
          <p:nvPr/>
        </p:nvGrpSpPr>
        <p:grpSpPr>
          <a:xfrm>
            <a:off x="2590800" y="1676400"/>
            <a:ext cx="4038600" cy="3887335"/>
            <a:chOff x="3962400" y="152400"/>
            <a:chExt cx="4572000" cy="582016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962400" y="2091888"/>
              <a:ext cx="4572000" cy="30141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algn="ctr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Shared Risk Layer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$25,001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$500,000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62400" y="5058164"/>
              <a:ext cx="45720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Banking Layer $0 -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$25,000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62400" y="2184400"/>
              <a:ext cx="4572000" cy="152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CJPRMA Pooled Layer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$500,001 - $5,000,000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962400" y="152400"/>
              <a:ext cx="4572000" cy="21166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CJPRMA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Excess Coverage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up to $40,000,000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Liability Programs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7924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Mandatory Program - </a:t>
            </a:r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</a:rPr>
              <a:t>All SCORE members must participate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MOC 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(policy form)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follows CJPRMA’s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CJPRMA provides 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up to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$40,000,000 limits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General and Automobile Liability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Public Officials Errors and Omissions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 - $10,000,000 Limit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Environmental Liability Coverage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$10,000,000 limits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CSAC EIA Group purchase program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Optional EPL Coverage up to CJPRMA retention of $500,000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ERMA -  10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Workers’ Compensation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696200" cy="4724400"/>
          </a:xfrm>
        </p:spPr>
        <p:txBody>
          <a:bodyPr/>
          <a:lstStyle/>
          <a:p>
            <a:pPr marL="117475" indent="-7938" algn="ctr">
              <a:buClr>
                <a:schemeClr val="tx2"/>
              </a:buClr>
              <a:buSzTx/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   17 Program Members</a:t>
            </a:r>
          </a:p>
          <a:p>
            <a:pPr marL="117475" indent="-7938">
              <a:buClr>
                <a:schemeClr val="tx2"/>
              </a:buClr>
              <a:buSz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17475" indent="-7938">
              <a:buClr>
                <a:schemeClr val="tx2"/>
              </a:buClr>
              <a:buSz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  <a:buFont typeface="Wingdings" pitchFamily="2" charset="2"/>
              <a:buChar char="Ø"/>
            </a:pPr>
            <a:endParaRPr lang="en-US" sz="2800" dirty="0">
              <a:solidFill>
                <a:schemeClr val="tx2"/>
              </a:solidFill>
            </a:endParaRPr>
          </a:p>
          <a:p>
            <a:pPr lvl="1">
              <a:buClr>
                <a:srgbClr val="003399"/>
              </a:buClr>
              <a:buSzTx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4396"/>
              </p:ext>
            </p:extLst>
          </p:nvPr>
        </p:nvGraphicFramePr>
        <p:xfrm>
          <a:off x="1447800" y="2133601"/>
          <a:ext cx="5715000" cy="325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/>
                <a:gridCol w="1905000"/>
                <a:gridCol w="1905000"/>
              </a:tblGrid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Ft. Jones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</a:p>
                  </a:txBody>
                  <a:tcPr/>
                </a:tc>
              </a:tr>
              <a:tr h="510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WC Coverage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/>
              </a:rPr>
              <a:t>Layers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762000" cy="365125"/>
          </a:xfrm>
        </p:spPr>
        <p:txBody>
          <a:bodyPr/>
          <a:lstStyle/>
          <a:p>
            <a:fld id="{EBC839E6-DA49-42D5-AEA0-4AC3F771BCA4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2057400" y="1676400"/>
            <a:ext cx="4495801" cy="3962400"/>
            <a:chOff x="3962400" y="2133600"/>
            <a:chExt cx="4572001" cy="4114800"/>
          </a:xfrm>
        </p:grpSpPr>
        <p:sp>
          <p:nvSpPr>
            <p:cNvPr id="330772" name="Rectangle 20"/>
            <p:cNvSpPr>
              <a:spLocks noChangeArrowheads="1"/>
            </p:cNvSpPr>
            <p:nvPr/>
          </p:nvSpPr>
          <p:spPr bwMode="auto">
            <a:xfrm>
              <a:off x="3962401" y="2133600"/>
              <a:ext cx="4572000" cy="39623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Shared Risk Layer</a:t>
              </a:r>
            </a:p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$25,001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$250,000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774" name="Rectangle 22"/>
            <p:cNvSpPr>
              <a:spLocks noChangeArrowheads="1"/>
            </p:cNvSpPr>
            <p:nvPr/>
          </p:nvSpPr>
          <p:spPr bwMode="auto">
            <a:xfrm>
              <a:off x="3962400" y="5334000"/>
              <a:ext cx="45720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Banking Layer $0 -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$25,000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776" name="Rectangle 24"/>
            <p:cNvSpPr>
              <a:spLocks noChangeArrowheads="1"/>
            </p:cNvSpPr>
            <p:nvPr/>
          </p:nvSpPr>
          <p:spPr bwMode="auto">
            <a:xfrm>
              <a:off x="3962400" y="2133600"/>
              <a:ext cx="4572000" cy="18967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Local Area Workers’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Compensation Excess JPA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(LAWCX)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$250,001 to Statutory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Property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4" y="12192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Real and Personal Property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Business Interruption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Risk Less Exclusions such as: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Earthquake and Flood (Flood available individually)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Loss Limit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- $1,000,000,000 per loss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Deductible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 $5,000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“All Risk” Property, $10,000 Auto Phys. Damage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Includes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Cyber Liability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Pollution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Coverage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Auto physical damage for replacement cost if declare value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Why was SCORE formed?</a:t>
            </a:r>
            <a:endParaRPr lang="en-US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124200"/>
          </a:xfrm>
        </p:spPr>
        <p:txBody>
          <a:bodyPr>
            <a:noAutofit/>
          </a:bodyPr>
          <a:lstStyle/>
          <a:p>
            <a:pPr>
              <a:spcBef>
                <a:spcPct val="100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To be free of Insurance Industry Cycles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Reduce costs overall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Stop riding the rollercoaster</a:t>
            </a:r>
          </a:p>
          <a:p>
            <a:pPr>
              <a:spcBef>
                <a:spcPct val="100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Help each other with risk management issues  </a:t>
            </a:r>
          </a:p>
          <a:p>
            <a:pPr>
              <a:spcBef>
                <a:spcPct val="10000"/>
              </a:spcBef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Provide broader coverage and services for less than members could obtain on their own.  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Property Program 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18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2800" b="1" dirty="0" smtClean="0"/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09591"/>
              </p:ext>
            </p:extLst>
          </p:nvPr>
        </p:nvGraphicFramePr>
        <p:xfrm>
          <a:off x="1447800" y="1752600"/>
          <a:ext cx="6096000" cy="370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Mt. Shasta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Rio Dell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Fort Jones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Tulelake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49"/>
            <a:ext cx="82296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Alliant Motor Vehicle Program (AMVP)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00200"/>
            <a:ext cx="8001000" cy="42671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All Risk Equipment Floater (including EQ and Flood)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All risks of direct physical loss or damage from any external cause except as excluded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Enhanced Coverage Sub limits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Additionally Acquired Equipment (45 days) - $250,000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Temporary Transportation Rental expense - $10,000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Unscheduled Non-owned Vehicles and Equipment - $1mil total/$500k one item 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Loss Limit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– Per Schedule on file with the company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Replacement cost available for equipment up to three years old  </a:t>
            </a:r>
          </a:p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Deductible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 options for $1,000, $2,000 or $5,000 per accident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Other Optional Coverages</a:t>
            </a:r>
            <a:endParaRPr lang="en-US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172200" cy="41148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Crime Coverages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Faithful Performance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Employee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Assistance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Program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Airport / Aircraft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Liability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Pollution Liability – CSAC-EIA  </a:t>
            </a:r>
          </a:p>
          <a:p>
            <a:pPr>
              <a:spcBef>
                <a:spcPts val="24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>
                <a:tab pos="3657600" algn="l"/>
              </a:tabLs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Employment Practices Liability</a:t>
            </a:r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  <a:buNone/>
              <a:tabLst>
                <a:tab pos="3657600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buSzTx/>
              <a:buNone/>
              <a:tabLst>
                <a:tab pos="3657600" algn="l"/>
              </a:tabLst>
            </a:pP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404594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Members Participating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Program FY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18/19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153399" cy="418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SCORE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Funding Mechanisms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C839E6-DA49-42D5-AEA0-4AC3F771BCA4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3" descr="C:\Users\Susan\AppData\Local\Temp\Low\Collections\Selection Basket\00434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How Is Funding Determined?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373563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Actuarial Study done by Bickmore Risk Services.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Provides rates to fund Banking and Shared Risk layers at various Confidence Levels (CLs).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SCORE Funds at a 70% CL for Liability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SCORE Funds at 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75% CL for Workers’ Comp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96200" cy="1143000"/>
          </a:xfrm>
        </p:spPr>
        <p:txBody>
          <a:bodyPr>
            <a:noAutofit/>
          </a:bodyPr>
          <a:lstStyle/>
          <a:p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The Funding Mechanisms - </a:t>
            </a:r>
            <a:b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Banking And Shared Risk Layers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3">
                  <a:lumMod val="50000"/>
                </a:schemeClr>
              </a:buClr>
              <a:buNone/>
              <a:tabLst>
                <a:tab pos="3657600" algn="l"/>
              </a:tabLst>
            </a:pPr>
            <a:r>
              <a:rPr kumimoji="1"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Contribution Deposits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Liability - Paid Annually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WC – Paid Quarterly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Covers Loss Costs, Loss Cost Development, Administration and Claims Adjusting Costs</a:t>
            </a:r>
            <a:b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kumimoji="1"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 descr="rating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0927">
            <a:off x="4800600" y="4876800"/>
            <a:ext cx="2743210" cy="18261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Are Contributions Developed?</a:t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First We Calculate an “Ex Mod”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48600" cy="4114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An Experience Modification Factor is calculated for each member.</a:t>
            </a:r>
          </a:p>
          <a:p>
            <a:pPr marL="7612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Loss Rate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developed = Sum of last 5 years of losses limited to $50,000 per occurrence / by the Sum of last 5 years payroll (4 years for WC)</a:t>
            </a:r>
          </a:p>
          <a:p>
            <a:pPr marL="76123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Relative Loss Rate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is developed for each member 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	(Member Loss rate / Total Loss Rate for SCORE)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3.  	</a:t>
            </a: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Credibility Factor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Member Payroll / (Total Members Payroll + Constant)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33363" lvl="1" indent="12700">
              <a:spcBef>
                <a:spcPts val="600"/>
              </a:spcBef>
              <a:buNone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The Credibility Factor is applied to adjust for the relatively small sample size of claims and payroll used in developing the loss rates. 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46888" lvl="1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4. 	</a:t>
            </a:r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Experience Modification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= Relative Loss rate x Credibility Factor + 		1.00 – Credibility Factor</a:t>
            </a:r>
          </a:p>
          <a:p>
            <a:pPr marL="761238" lvl="1" indent="-514350">
              <a:spcBef>
                <a:spcPts val="600"/>
              </a:spcBef>
              <a:buNone/>
            </a:pP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Adjusts the average rate up or down, depending on member loss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934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Are Contributions Developed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lnSpcReduction="10000"/>
          </a:bodyPr>
          <a:lstStyle/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Banking Layer Contribution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Shared Risk Layer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 marL="274320" lvl="1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Excess Premium (CJPRMA &amp; LAWCX)</a:t>
            </a:r>
          </a:p>
          <a:p>
            <a:pPr marL="512064" lvl="2" indent="-274320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3000"/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Payroll x Experience Modification x Actuarial Rate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Expenses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Liability - 50% allocated equally among all members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          50% allocated by % of payroll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Work Comp – 30% </a:t>
            </a:r>
            <a:r>
              <a:rPr lang="en-US" dirty="0">
                <a:solidFill>
                  <a:srgbClr val="002060"/>
                </a:solidFill>
              </a:rPr>
              <a:t>allocated equally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  70% allocated by % of payroll*</a:t>
            </a: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			* Transitioning to 50-50% over next two years</a:t>
            </a:r>
            <a:r>
              <a:rPr lang="en-US" sz="1200" dirty="0" smtClean="0">
                <a:solidFill>
                  <a:srgbClr val="002060"/>
                </a:solidFill>
              </a:rPr>
              <a:t>	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39E6-DA49-42D5-AEA0-4AC3F771BCA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The Banking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657600"/>
          </a:xfrm>
        </p:spPr>
        <p:txBody>
          <a:bodyPr>
            <a:normAutofit/>
          </a:bodyPr>
          <a:lstStyle/>
          <a:p>
            <a:pPr algn="ctr">
              <a:buClr>
                <a:schemeClr val="accent3">
                  <a:lumMod val="50000"/>
                </a:schemeClr>
              </a:buClr>
              <a:buNone/>
              <a:tabLst>
                <a:tab pos="3657600" algn="l"/>
              </a:tabLst>
            </a:pPr>
            <a:r>
              <a:rPr kumimoji="1"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NOT A SHARED RISK PROGRAM!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If a Members’ Losses Exceed Their Deposits, They Borrow Funds from the Banking Plan 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The Banking Plan is Repaid Over a Period of Time</a:t>
            </a:r>
            <a:endParaRPr kumimoji="1"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Each Member’s Funds are Accounted for Separately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6096000" cy="6858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SCORE History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876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 marL="690563" lvl="1" indent="-457200" algn="ctr">
              <a:buNone/>
              <a:tabLst>
                <a:tab pos="744538" algn="l"/>
              </a:tabLst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JPA and Liability Program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formed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 1986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90563" lvl="1" indent="-457200" algn="ctr">
              <a:buNone/>
              <a:tabLst>
                <a:tab pos="744538" algn="l"/>
              </a:tabLst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13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members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90410"/>
              </p:ext>
            </p:extLst>
          </p:nvPr>
        </p:nvGraphicFramePr>
        <p:xfrm>
          <a:off x="1143000" y="2514600"/>
          <a:ext cx="6629401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8820"/>
                <a:gridCol w="2071687"/>
                <a:gridCol w="2568894"/>
              </a:tblGrid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Members: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 Oak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Loomis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Williams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Loyalton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Etna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Montague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Isleton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b="1" dirty="0" smtClean="0">
                <a:solidFill>
                  <a:schemeClr val="accent3">
                    <a:lumMod val="50000"/>
                  </a:schemeClr>
                </a:solidFill>
              </a:rPr>
              <a:t>The Shared Risk Layer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  <a:tabLst>
                <a:tab pos="3657600" algn="l"/>
              </a:tabLst>
            </a:pPr>
            <a:r>
              <a:rPr kumimoji="1"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THIS IS A SHARED RISK PROGRAM!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Liability Program - $25,001 - $500,000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Worker’s Compensation - $25,001 - $250,000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Members </a:t>
            </a:r>
            <a:r>
              <a:rPr kumimoji="1" lang="en-US" sz="2400" u="sng" dirty="0" smtClean="0">
                <a:solidFill>
                  <a:schemeClr val="accent3">
                    <a:lumMod val="50000"/>
                  </a:schemeClr>
                </a:solidFill>
              </a:rPr>
              <a:t>SHARE RISK </a:t>
            </a:r>
            <a:r>
              <a:rPr kumimoji="1" lang="en-US" sz="2400" dirty="0" smtClean="0">
                <a:solidFill>
                  <a:schemeClr val="accent3">
                    <a:lumMod val="50000"/>
                  </a:schemeClr>
                </a:solidFill>
              </a:rPr>
              <a:t>with the other SCORE members in the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3657600" algn="l"/>
              </a:tabLst>
            </a:pPr>
            <a:r>
              <a:rPr kumimoji="1" lang="en-US" b="1" dirty="0">
                <a:solidFill>
                  <a:schemeClr val="accent3">
                    <a:lumMod val="50000"/>
                  </a:schemeClr>
                </a:solidFill>
              </a:rPr>
              <a:t>REFUNDS/ASSESSMENTS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The Board of Directors Annually Declares a Refund or Assessment in the Spring</a:t>
            </a:r>
          </a:p>
          <a:p>
            <a:pPr lvl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Refunds are Based Upon a Positive Combined Fund Balance</a:t>
            </a:r>
          </a:p>
          <a:p>
            <a:pPr marL="800100" lvl="1" indent="-3429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tabLst>
                <a:tab pos="3657600" algn="l"/>
              </a:tabLst>
            </a:pPr>
            <a:r>
              <a:rPr kumimoji="1" lang="en-US" sz="2800" dirty="0" smtClean="0">
                <a:solidFill>
                  <a:schemeClr val="accent3">
                    <a:lumMod val="50000"/>
                  </a:schemeClr>
                </a:solidFill>
              </a:rPr>
              <a:t>Assessments are Based Upon A Negative Combined Fund Balance - Assessment is a % of Negative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Questions?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5F2-35E0-4980-AF61-9766774C8F7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0516" y="4953000"/>
            <a:ext cx="325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President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Steven Baker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754" y="1905000"/>
            <a:ext cx="315411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05600" cy="8382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SCORE Growth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191000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History - Cities Added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1987 - Cities of Dorris and Weed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1988 - City of Mt. Shasta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1991 - City of Ione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1992 - City of Crescent City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1993 - Cities of Ft. Jones and Shasta Lake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2002 - City of Rio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Dell</a:t>
            </a:r>
          </a:p>
          <a:p>
            <a:pPr marL="971550" lvl="1" indent="-514350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</a:tabLst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2011 - City of Tulelake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911225" lvl="1" indent="-454025">
              <a:tabLst>
                <a:tab pos="911225" algn="l"/>
              </a:tabLst>
            </a:pP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391400" cy="685800"/>
          </a:xfrm>
          <a:noFill/>
          <a:ln/>
        </p:spPr>
        <p:txBody>
          <a:bodyPr lIns="90488" tIns="44450" rIns="90488" bIns="4445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Workers’ Compensation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362200"/>
          <a:ext cx="6705600" cy="2819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 Cities: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Crescent City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Susanville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Colfax</a:t>
                      </a: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Dunsmuir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Ft. Jones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Ione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Williams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Loomis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Mount Shasta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Yreka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Portola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Shasta Lake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676399"/>
            <a:ext cx="6212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formed in 1993 with 10 members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SCORE Meeting Dates </a:t>
            </a:r>
            <a:r>
              <a:rPr lang="en-US" dirty="0" smtClean="0"/>
              <a:t>2019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344160"/>
              </p:ext>
            </p:extLst>
          </p:nvPr>
        </p:nvGraphicFramePr>
        <p:xfrm>
          <a:off x="457200" y="2590800"/>
          <a:ext cx="8229600" cy="1569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January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25, 2019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29, 2019 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14, 2019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am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Hotel, Anderson, 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small size of member Cities limits their ability to have a risk manager on their staff.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Generally, the City Manager or Finance Officer is involved in risk management.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Group purchase of contract services provides an efficient way to obtain risk management expertise within cities’ budgets.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Board attendance approaches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100%.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BusPla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0070C0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0B0DC8-AE86-4951-9E0D-5D7E94E35214}"/>
</file>

<file path=customXml/itemProps2.xml><?xml version="1.0" encoding="utf-8"?>
<ds:datastoreItem xmlns:ds="http://schemas.openxmlformats.org/officeDocument/2006/customXml" ds:itemID="{86B59F3E-3FE0-474C-831C-1CF8240FF7F8}"/>
</file>

<file path=customXml/itemProps3.xml><?xml version="1.0" encoding="utf-8"?>
<ds:datastoreItem xmlns:ds="http://schemas.openxmlformats.org/officeDocument/2006/customXml" ds:itemID="{4BE7E4DA-3139-4562-A47D-3B9962708A1D}"/>
</file>

<file path=docProps/app.xml><?xml version="1.0" encoding="utf-8"?>
<Properties xmlns="http://schemas.openxmlformats.org/officeDocument/2006/extended-properties" xmlns:vt="http://schemas.openxmlformats.org/officeDocument/2006/docPropsVTypes">
  <Template>BurgWaveBusPlan</Template>
  <TotalTime>4253</TotalTime>
  <Words>2025</Words>
  <Application>Microsoft Office PowerPoint</Application>
  <PresentationFormat>On-screen Show (4:3)</PresentationFormat>
  <Paragraphs>557</Paragraphs>
  <Slides>52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 Unicode MS</vt:lpstr>
      <vt:lpstr>Arial</vt:lpstr>
      <vt:lpstr>Calibri</vt:lpstr>
      <vt:lpstr>Garamond</vt:lpstr>
      <vt:lpstr>Times New Roman</vt:lpstr>
      <vt:lpstr>Wingdings</vt:lpstr>
      <vt:lpstr>Wingdings 2</vt:lpstr>
      <vt:lpstr>BurgWaveBusPlan</vt:lpstr>
      <vt:lpstr>Custom Design</vt:lpstr>
      <vt:lpstr>AN INTRODUCTION TO SCORE  SMALL CITIES  ORGANIZED RISK EFFORT JOINT POWERS AUTHORITY </vt:lpstr>
      <vt:lpstr>Mission Statement</vt:lpstr>
      <vt:lpstr>What is SCORE?</vt:lpstr>
      <vt:lpstr>Why was SCORE formed?</vt:lpstr>
      <vt:lpstr>SCORE History</vt:lpstr>
      <vt:lpstr>SCORE Growth</vt:lpstr>
      <vt:lpstr>Workers’ Compensation </vt:lpstr>
      <vt:lpstr>SCORE Meeting Dates 2019</vt:lpstr>
      <vt:lpstr>Membership</vt:lpstr>
      <vt:lpstr>Membership</vt:lpstr>
      <vt:lpstr>Membership</vt:lpstr>
      <vt:lpstr>SCORE Overview</vt:lpstr>
      <vt:lpstr>SCORE  The Governance</vt:lpstr>
      <vt:lpstr>Board of Directors </vt:lpstr>
      <vt:lpstr>The Officers</vt:lpstr>
      <vt:lpstr>The Executive Committee</vt:lpstr>
      <vt:lpstr>Governing Documents</vt:lpstr>
      <vt:lpstr>Governing Documents</vt:lpstr>
      <vt:lpstr>Governing Documents</vt:lpstr>
      <vt:lpstr>Governing Documents</vt:lpstr>
      <vt:lpstr>Governing Documents</vt:lpstr>
      <vt:lpstr>SCORE    The Program Services</vt:lpstr>
      <vt:lpstr>JPA Administration</vt:lpstr>
      <vt:lpstr>JPA Administration</vt:lpstr>
      <vt:lpstr>PowerPoint Presentation</vt:lpstr>
      <vt:lpstr>Other Training Provided</vt:lpstr>
      <vt:lpstr>SCORE Claims Administration</vt:lpstr>
      <vt:lpstr>Claims Administration by York</vt:lpstr>
      <vt:lpstr>Liability Claims Administration</vt:lpstr>
      <vt:lpstr>Liability Claims Administration</vt:lpstr>
      <vt:lpstr>  Workers’ Compensation  Claims Administration </vt:lpstr>
      <vt:lpstr>SCORE   The Programs</vt:lpstr>
      <vt:lpstr>SCORE Programs</vt:lpstr>
      <vt:lpstr>Liability</vt:lpstr>
      <vt:lpstr> Liability Coverage Layers </vt:lpstr>
      <vt:lpstr>Liability Programs</vt:lpstr>
      <vt:lpstr>Workers’ Compensation</vt:lpstr>
      <vt:lpstr>WC Coverage Layers</vt:lpstr>
      <vt:lpstr>Property</vt:lpstr>
      <vt:lpstr>Property Program  18 Members</vt:lpstr>
      <vt:lpstr>Alliant Motor Vehicle Program (AMVP)</vt:lpstr>
      <vt:lpstr>Other Optional Coverages</vt:lpstr>
      <vt:lpstr>PowerPoint Presentation</vt:lpstr>
      <vt:lpstr>SCORE  Funding Mechanisms</vt:lpstr>
      <vt:lpstr>How Is Funding Determined?</vt:lpstr>
      <vt:lpstr>The Funding Mechanisms -  Banking And Shared Risk Layers</vt:lpstr>
      <vt:lpstr>How Are Contributions Developed? First We Calculate an “Ex Mod”</vt:lpstr>
      <vt:lpstr>How Are Contributions Developed?</vt:lpstr>
      <vt:lpstr>The Banking Layer</vt:lpstr>
      <vt:lpstr>The Shared Risk Layer</vt:lpstr>
      <vt:lpstr>REFUNDS/ASSESSMENTS</vt:lpstr>
      <vt:lpstr>Questions?</vt:lpstr>
    </vt:vector>
  </TitlesOfParts>
  <Company>Alliant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2018 Member Orientation Board 2018.11.1 Final</dc:title>
  <dc:creator>Susan Adams</dc:creator>
  <cp:lastModifiedBy>Marcus Beverly</cp:lastModifiedBy>
  <cp:revision>156</cp:revision>
  <cp:lastPrinted>2016-04-26T00:55:31Z</cp:lastPrinted>
  <dcterms:created xsi:type="dcterms:W3CDTF">2013-09-03T17:37:27Z</dcterms:created>
  <dcterms:modified xsi:type="dcterms:W3CDTF">2018-10-29T15:27:47Z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  <property fmtid="{D5CDD505-2E9C-101B-9397-08002B2CF9AE}" pid="3" name="ContentTypeId">
    <vt:lpwstr>0x01010062E6DC3ED99DC443A20E49EB6B299606</vt:lpwstr>
  </property>
</Properties>
</file>