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8" r:id="rId2"/>
  </p:sldMasterIdLst>
  <p:notesMasterIdLst>
    <p:notesMasterId r:id="rId24"/>
  </p:notesMasterIdLst>
  <p:handoutMasterIdLst>
    <p:handoutMasterId r:id="rId25"/>
  </p:handoutMasterIdLst>
  <p:sldIdLst>
    <p:sldId id="361" r:id="rId3"/>
    <p:sldId id="547" r:id="rId4"/>
    <p:sldId id="546" r:id="rId5"/>
    <p:sldId id="518" r:id="rId6"/>
    <p:sldId id="517" r:id="rId7"/>
    <p:sldId id="545" r:id="rId8"/>
    <p:sldId id="519" r:id="rId9"/>
    <p:sldId id="520" r:id="rId10"/>
    <p:sldId id="522" r:id="rId11"/>
    <p:sldId id="524" r:id="rId12"/>
    <p:sldId id="527" r:id="rId13"/>
    <p:sldId id="529" r:id="rId14"/>
    <p:sldId id="530" r:id="rId15"/>
    <p:sldId id="533" r:id="rId16"/>
    <p:sldId id="535" r:id="rId17"/>
    <p:sldId id="540" r:id="rId18"/>
    <p:sldId id="541" r:id="rId19"/>
    <p:sldId id="542" r:id="rId20"/>
    <p:sldId id="543" r:id="rId21"/>
    <p:sldId id="548" r:id="rId22"/>
    <p:sldId id="549" r:id="rId23"/>
  </p:sldIdLst>
  <p:sldSz cx="9144000" cy="6858000" type="screen4x3"/>
  <p:notesSz cx="6900863" cy="92916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202"/>
    <a:srgbClr val="FFFFFF"/>
    <a:srgbClr val="002060"/>
    <a:srgbClr val="0000CC"/>
    <a:srgbClr val="989898"/>
    <a:srgbClr val="C5C5C5"/>
    <a:srgbClr val="0000FF"/>
    <a:srgbClr val="FF5D5D"/>
    <a:srgbClr val="CCFF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9" autoAdjust="0"/>
    <p:restoredTop sz="94660"/>
  </p:normalViewPr>
  <p:slideViewPr>
    <p:cSldViewPr>
      <p:cViewPr varScale="1">
        <p:scale>
          <a:sx n="104" d="100"/>
          <a:sy n="104" d="100"/>
        </p:scale>
        <p:origin x="198"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7"/>
            <a:ext cx="2990270" cy="464264"/>
          </a:xfrm>
          <a:prstGeom prst="rect">
            <a:avLst/>
          </a:prstGeom>
        </p:spPr>
        <p:txBody>
          <a:bodyPr vert="horz" lIns="90614" tIns="45309" rIns="90614" bIns="45309" rtlCol="0"/>
          <a:lstStyle>
            <a:lvl1pPr algn="l">
              <a:defRPr sz="1200"/>
            </a:lvl1pPr>
          </a:lstStyle>
          <a:p>
            <a:endParaRPr lang="en-US"/>
          </a:p>
        </p:txBody>
      </p:sp>
      <p:sp>
        <p:nvSpPr>
          <p:cNvPr id="3" name="Date Placeholder 2"/>
          <p:cNvSpPr>
            <a:spLocks noGrp="1"/>
          </p:cNvSpPr>
          <p:nvPr>
            <p:ph type="dt" sz="quarter" idx="1"/>
          </p:nvPr>
        </p:nvSpPr>
        <p:spPr>
          <a:xfrm>
            <a:off x="3909035" y="7"/>
            <a:ext cx="2990270" cy="464264"/>
          </a:xfrm>
          <a:prstGeom prst="rect">
            <a:avLst/>
          </a:prstGeom>
        </p:spPr>
        <p:txBody>
          <a:bodyPr vert="horz" lIns="90614" tIns="45309" rIns="90614" bIns="45309" rtlCol="0"/>
          <a:lstStyle>
            <a:lvl1pPr algn="r">
              <a:defRPr sz="1200"/>
            </a:lvl1pPr>
          </a:lstStyle>
          <a:p>
            <a:fld id="{7C94B9D9-AFBF-4510-A511-C939E6AF6765}" type="datetimeFigureOut">
              <a:rPr lang="en-US" smtClean="0"/>
              <a:pPr/>
              <a:t>1/8/2016</a:t>
            </a:fld>
            <a:endParaRPr lang="en-US"/>
          </a:p>
        </p:txBody>
      </p:sp>
      <p:sp>
        <p:nvSpPr>
          <p:cNvPr id="4" name="Footer Placeholder 3"/>
          <p:cNvSpPr>
            <a:spLocks noGrp="1"/>
          </p:cNvSpPr>
          <p:nvPr>
            <p:ph type="ftr" sz="quarter" idx="2"/>
          </p:nvPr>
        </p:nvSpPr>
        <p:spPr>
          <a:xfrm>
            <a:off x="6" y="8825792"/>
            <a:ext cx="2990270" cy="464264"/>
          </a:xfrm>
          <a:prstGeom prst="rect">
            <a:avLst/>
          </a:prstGeom>
        </p:spPr>
        <p:txBody>
          <a:bodyPr vert="horz" lIns="90614" tIns="45309" rIns="90614" bIns="45309" rtlCol="0" anchor="b"/>
          <a:lstStyle>
            <a:lvl1pPr algn="l">
              <a:defRPr sz="1200"/>
            </a:lvl1pPr>
          </a:lstStyle>
          <a:p>
            <a:endParaRPr lang="en-US"/>
          </a:p>
        </p:txBody>
      </p:sp>
      <p:sp>
        <p:nvSpPr>
          <p:cNvPr id="5" name="Slide Number Placeholder 4"/>
          <p:cNvSpPr>
            <a:spLocks noGrp="1"/>
          </p:cNvSpPr>
          <p:nvPr>
            <p:ph type="sldNum" sz="quarter" idx="3"/>
          </p:nvPr>
        </p:nvSpPr>
        <p:spPr>
          <a:xfrm>
            <a:off x="3909035" y="8825792"/>
            <a:ext cx="2990270" cy="464264"/>
          </a:xfrm>
          <a:prstGeom prst="rect">
            <a:avLst/>
          </a:prstGeom>
        </p:spPr>
        <p:txBody>
          <a:bodyPr vert="horz" lIns="90614" tIns="45309" rIns="90614" bIns="45309" rtlCol="0" anchor="b"/>
          <a:lstStyle>
            <a:lvl1pPr algn="r">
              <a:defRPr sz="1200"/>
            </a:lvl1pPr>
          </a:lstStyle>
          <a:p>
            <a:fld id="{F428C581-54B3-4FB3-8ECF-514680EA9C71}" type="slidenum">
              <a:rPr lang="en-US" smtClean="0"/>
              <a:pPr/>
              <a:t>‹#›</a:t>
            </a:fld>
            <a:endParaRPr lang="en-US"/>
          </a:p>
        </p:txBody>
      </p:sp>
    </p:spTree>
    <p:extLst>
      <p:ext uri="{BB962C8B-B14F-4D97-AF65-F5344CB8AC3E}">
        <p14:creationId xmlns:p14="http://schemas.microsoft.com/office/powerpoint/2010/main" val="10797184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7"/>
            <a:ext cx="2990375" cy="464582"/>
          </a:xfrm>
          <a:prstGeom prst="rect">
            <a:avLst/>
          </a:prstGeom>
        </p:spPr>
        <p:txBody>
          <a:bodyPr vert="horz" lIns="92483" tIns="46242" rIns="92483" bIns="46242" rtlCol="0"/>
          <a:lstStyle>
            <a:lvl1pPr algn="l">
              <a:defRPr sz="1200"/>
            </a:lvl1pPr>
          </a:lstStyle>
          <a:p>
            <a:endParaRPr lang="en-US"/>
          </a:p>
        </p:txBody>
      </p:sp>
      <p:sp>
        <p:nvSpPr>
          <p:cNvPr id="3" name="Date Placeholder 2"/>
          <p:cNvSpPr>
            <a:spLocks noGrp="1"/>
          </p:cNvSpPr>
          <p:nvPr>
            <p:ph type="dt" idx="1"/>
          </p:nvPr>
        </p:nvSpPr>
        <p:spPr>
          <a:xfrm>
            <a:off x="3908896" y="7"/>
            <a:ext cx="2990375" cy="464582"/>
          </a:xfrm>
          <a:prstGeom prst="rect">
            <a:avLst/>
          </a:prstGeom>
        </p:spPr>
        <p:txBody>
          <a:bodyPr vert="horz" lIns="92483" tIns="46242" rIns="92483" bIns="46242" rtlCol="0"/>
          <a:lstStyle>
            <a:lvl1pPr algn="r">
              <a:defRPr sz="1200"/>
            </a:lvl1pPr>
          </a:lstStyle>
          <a:p>
            <a:fld id="{A18F7B5A-0D52-4244-8EE7-DE952644C03F}" type="datetimeFigureOut">
              <a:rPr lang="en-US" smtClean="0"/>
              <a:pPr/>
              <a:t>1/8/2016</a:t>
            </a:fld>
            <a:endParaRPr lang="en-US"/>
          </a:p>
        </p:txBody>
      </p:sp>
      <p:sp>
        <p:nvSpPr>
          <p:cNvPr id="4" name="Slide Image Placeholder 3"/>
          <p:cNvSpPr>
            <a:spLocks noGrp="1" noRot="1" noChangeAspect="1"/>
          </p:cNvSpPr>
          <p:nvPr>
            <p:ph type="sldImg" idx="2"/>
          </p:nvPr>
        </p:nvSpPr>
        <p:spPr>
          <a:xfrm>
            <a:off x="1128713" y="696913"/>
            <a:ext cx="4643437" cy="3484562"/>
          </a:xfrm>
          <a:prstGeom prst="rect">
            <a:avLst/>
          </a:prstGeom>
          <a:noFill/>
          <a:ln w="12700">
            <a:solidFill>
              <a:prstClr val="black"/>
            </a:solidFill>
          </a:ln>
        </p:spPr>
        <p:txBody>
          <a:bodyPr vert="horz" lIns="92483" tIns="46242" rIns="92483" bIns="46242" rtlCol="0" anchor="ctr"/>
          <a:lstStyle/>
          <a:p>
            <a:endParaRPr lang="en-US"/>
          </a:p>
        </p:txBody>
      </p:sp>
      <p:sp>
        <p:nvSpPr>
          <p:cNvPr id="5" name="Notes Placeholder 4"/>
          <p:cNvSpPr>
            <a:spLocks noGrp="1"/>
          </p:cNvSpPr>
          <p:nvPr>
            <p:ph type="body" sz="quarter" idx="3"/>
          </p:nvPr>
        </p:nvSpPr>
        <p:spPr>
          <a:xfrm>
            <a:off x="690087" y="4413535"/>
            <a:ext cx="5520690" cy="4181237"/>
          </a:xfrm>
          <a:prstGeom prst="rect">
            <a:avLst/>
          </a:prstGeom>
        </p:spPr>
        <p:txBody>
          <a:bodyPr vert="horz" lIns="92483" tIns="46242" rIns="92483" bIns="462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5451"/>
            <a:ext cx="2990375" cy="464582"/>
          </a:xfrm>
          <a:prstGeom prst="rect">
            <a:avLst/>
          </a:prstGeom>
        </p:spPr>
        <p:txBody>
          <a:bodyPr vert="horz" lIns="92483" tIns="46242" rIns="92483"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08896" y="8825451"/>
            <a:ext cx="2990375" cy="464582"/>
          </a:xfrm>
          <a:prstGeom prst="rect">
            <a:avLst/>
          </a:prstGeom>
        </p:spPr>
        <p:txBody>
          <a:bodyPr vert="horz" lIns="92483" tIns="46242" rIns="92483" bIns="46242" rtlCol="0" anchor="b"/>
          <a:lstStyle>
            <a:lvl1pPr algn="r">
              <a:defRPr sz="1200"/>
            </a:lvl1pPr>
          </a:lstStyle>
          <a:p>
            <a:fld id="{2A8F6422-9A90-4DFE-A1AF-06684510B78C}" type="slidenum">
              <a:rPr lang="en-US" smtClean="0"/>
              <a:pPr/>
              <a:t>‹#›</a:t>
            </a:fld>
            <a:endParaRPr lang="en-US"/>
          </a:p>
        </p:txBody>
      </p:sp>
    </p:spTree>
    <p:extLst>
      <p:ext uri="{BB962C8B-B14F-4D97-AF65-F5344CB8AC3E}">
        <p14:creationId xmlns:p14="http://schemas.microsoft.com/office/powerpoint/2010/main" val="7470962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90721" y="4414171"/>
            <a:ext cx="5519441" cy="4180921"/>
          </a:xfrm>
          <a:noFill/>
          <a:ln/>
        </p:spPr>
        <p:txBody>
          <a:bodyPr/>
          <a:lstStyle/>
          <a:p>
            <a:pPr eaLnBrk="1" hangingPunct="1"/>
            <a:endParaRPr lang="en-US" b="1" dirty="0" smtClean="0"/>
          </a:p>
        </p:txBody>
      </p:sp>
    </p:spTree>
    <p:extLst>
      <p:ext uri="{BB962C8B-B14F-4D97-AF65-F5344CB8AC3E}">
        <p14:creationId xmlns:p14="http://schemas.microsoft.com/office/powerpoint/2010/main" val="256597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dirty="0" smtClean="0"/>
          </a:p>
          <a:p>
            <a:pPr eaLnBrk="1" hangingPunct="1"/>
            <a:r>
              <a:rPr lang="en-US" b="1" dirty="0" smtClean="0"/>
              <a:t>ADD PICTURES</a:t>
            </a:r>
          </a:p>
        </p:txBody>
      </p:sp>
    </p:spTree>
    <p:extLst>
      <p:ext uri="{BB962C8B-B14F-4D97-AF65-F5344CB8AC3E}">
        <p14:creationId xmlns:p14="http://schemas.microsoft.com/office/powerpoint/2010/main" val="342279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dirty="0" smtClean="0"/>
          </a:p>
          <a:p>
            <a:pPr eaLnBrk="1" hangingPunct="1"/>
            <a:r>
              <a:rPr lang="en-US" b="1" dirty="0" smtClean="0"/>
              <a:t>ADD PICTURES</a:t>
            </a:r>
          </a:p>
        </p:txBody>
      </p:sp>
    </p:spTree>
    <p:extLst>
      <p:ext uri="{BB962C8B-B14F-4D97-AF65-F5344CB8AC3E}">
        <p14:creationId xmlns:p14="http://schemas.microsoft.com/office/powerpoint/2010/main" val="136733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086531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690721" y="4417344"/>
            <a:ext cx="5519441" cy="4177748"/>
          </a:xfrm>
          <a:noFill/>
          <a:ln/>
        </p:spPr>
        <p:txBody>
          <a:bodyPr/>
          <a:lstStyle/>
          <a:p>
            <a:pPr eaLnBrk="1" hangingPunct="1"/>
            <a:endParaRPr lang="en-US" dirty="0" smtClean="0"/>
          </a:p>
        </p:txBody>
      </p:sp>
    </p:spTree>
    <p:extLst>
      <p:ext uri="{BB962C8B-B14F-4D97-AF65-F5344CB8AC3E}">
        <p14:creationId xmlns:p14="http://schemas.microsoft.com/office/powerpoint/2010/main" val="2753283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3"/>
          <p:cNvSpPr>
            <a:spLocks noChangeArrowheads="1"/>
          </p:cNvSpPr>
          <p:nvPr userDrawn="1"/>
        </p:nvSpPr>
        <p:spPr bwMode="auto">
          <a:xfrm>
            <a:off x="0" y="4800600"/>
            <a:ext cx="9144000" cy="76200"/>
          </a:xfrm>
          <a:prstGeom prst="rect">
            <a:avLst/>
          </a:prstGeom>
          <a:solidFill>
            <a:schemeClr val="folHlink"/>
          </a:solidFill>
          <a:ln w="9525">
            <a:noFill/>
            <a:miter lim="800000"/>
            <a:headEnd/>
            <a:tailEnd/>
          </a:ln>
          <a:effectLst/>
        </p:spPr>
        <p:txBody>
          <a:bodyPr wrap="none" anchor="ctr"/>
          <a:lstStyle/>
          <a:p>
            <a:pPr>
              <a:defRPr/>
            </a:pPr>
            <a:endParaRPr lang="en-US"/>
          </a:p>
        </p:txBody>
      </p:sp>
      <p:pic>
        <p:nvPicPr>
          <p:cNvPr id="5" name="Picture 26"/>
          <p:cNvPicPr>
            <a:picLocks noChangeAspect="1" noChangeArrowheads="1"/>
          </p:cNvPicPr>
          <p:nvPr userDrawn="1"/>
        </p:nvPicPr>
        <p:blipFill>
          <a:blip r:embed="rId3" cstate="print"/>
          <a:srcRect/>
          <a:stretch>
            <a:fillRect/>
          </a:stretch>
        </p:blipFill>
        <p:spPr bwMode="auto">
          <a:xfrm>
            <a:off x="0" y="2057400"/>
            <a:ext cx="9144000" cy="2743200"/>
          </a:xfrm>
          <a:prstGeom prst="rect">
            <a:avLst/>
          </a:prstGeom>
          <a:noFill/>
          <a:ln w="9525">
            <a:noFill/>
            <a:miter lim="800000"/>
            <a:headEnd/>
            <a:tailEnd/>
          </a:ln>
        </p:spPr>
      </p:pic>
      <p:sp>
        <p:nvSpPr>
          <p:cNvPr id="6" name="Rectangle 27"/>
          <p:cNvSpPr>
            <a:spLocks noChangeArrowheads="1"/>
          </p:cNvSpPr>
          <p:nvPr userDrawn="1"/>
        </p:nvSpPr>
        <p:spPr bwMode="auto">
          <a:xfrm>
            <a:off x="0" y="1981200"/>
            <a:ext cx="9144000" cy="76200"/>
          </a:xfrm>
          <a:prstGeom prst="rect">
            <a:avLst/>
          </a:prstGeom>
          <a:solidFill>
            <a:schemeClr val="folHlink"/>
          </a:solidFill>
          <a:ln w="9525">
            <a:noFill/>
            <a:miter lim="800000"/>
            <a:headEnd/>
            <a:tailEnd/>
          </a:ln>
          <a:effectLst/>
        </p:spPr>
        <p:txBody>
          <a:bodyPr wrap="none" anchor="ctr"/>
          <a:lstStyle/>
          <a:p>
            <a:pPr>
              <a:defRPr/>
            </a:pPr>
            <a:endParaRPr lang="en-US"/>
          </a:p>
        </p:txBody>
      </p:sp>
      <p:grpSp>
        <p:nvGrpSpPr>
          <p:cNvPr id="2" name="Group 31"/>
          <p:cNvGrpSpPr>
            <a:grpSpLocks/>
          </p:cNvGrpSpPr>
          <p:nvPr userDrawn="1"/>
        </p:nvGrpSpPr>
        <p:grpSpPr bwMode="auto">
          <a:xfrm>
            <a:off x="76200" y="5197475"/>
            <a:ext cx="1752600" cy="1660525"/>
            <a:chOff x="48" y="3226"/>
            <a:chExt cx="1104" cy="1046"/>
          </a:xfrm>
        </p:grpSpPr>
        <p:pic>
          <p:nvPicPr>
            <p:cNvPr id="8" name="Picture 32" descr="AOA lazuline"/>
            <p:cNvPicPr>
              <a:picLocks noChangeAspect="1" noChangeArrowheads="1"/>
            </p:cNvPicPr>
            <p:nvPr userDrawn="1"/>
          </p:nvPicPr>
          <p:blipFill>
            <a:blip r:embed="rId4" cstate="print">
              <a:clrChange>
                <a:clrFrom>
                  <a:srgbClr val="F9FBFD"/>
                </a:clrFrom>
                <a:clrTo>
                  <a:srgbClr val="F9FBFD">
                    <a:alpha val="0"/>
                  </a:srgbClr>
                </a:clrTo>
              </a:clrChange>
              <a:lum contrast="90000"/>
            </a:blip>
            <a:srcRect/>
            <a:stretch>
              <a:fillRect/>
            </a:stretch>
          </p:blipFill>
          <p:spPr bwMode="auto">
            <a:xfrm>
              <a:off x="48" y="3226"/>
              <a:ext cx="1056" cy="518"/>
            </a:xfrm>
            <a:prstGeom prst="rect">
              <a:avLst/>
            </a:prstGeom>
            <a:noFill/>
            <a:ln w="9525">
              <a:noFill/>
              <a:miter lim="800000"/>
              <a:headEnd/>
              <a:tailEnd/>
            </a:ln>
          </p:spPr>
        </p:pic>
        <p:graphicFrame>
          <p:nvGraphicFramePr>
            <p:cNvPr id="9" name="Object 33"/>
            <p:cNvGraphicFramePr>
              <a:graphicFrameLocks noChangeAspect="1"/>
            </p:cNvGraphicFramePr>
            <p:nvPr/>
          </p:nvGraphicFramePr>
          <p:xfrm>
            <a:off x="48" y="3801"/>
            <a:ext cx="1104" cy="471"/>
          </p:xfrm>
          <a:graphic>
            <a:graphicData uri="http://schemas.openxmlformats.org/presentationml/2006/ole">
              <mc:AlternateContent xmlns:mc="http://schemas.openxmlformats.org/markup-compatibility/2006">
                <mc:Choice xmlns:v="urn:schemas-microsoft-com:vml" Requires="v">
                  <p:oleObj spid="_x0000_s1358" name="Photo Editor Photo" r:id="rId5" imgW="2142857" imgH="914286" progId="">
                    <p:embed/>
                  </p:oleObj>
                </mc:Choice>
                <mc:Fallback>
                  <p:oleObj name="Photo Editor Photo" r:id="rId5" imgW="2142857" imgH="914286"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 y="3801"/>
                          <a:ext cx="1104" cy="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32100" name="Rectangle 4"/>
          <p:cNvSpPr>
            <a:spLocks noGrp="1" noChangeArrowheads="1"/>
          </p:cNvSpPr>
          <p:nvPr>
            <p:ph type="subTitle" idx="1"/>
          </p:nvPr>
        </p:nvSpPr>
        <p:spPr>
          <a:xfrm>
            <a:off x="1371600" y="2952750"/>
            <a:ext cx="6400800" cy="1752600"/>
          </a:xfrm>
        </p:spPr>
        <p:txBody>
          <a:bodyPr/>
          <a:lstStyle>
            <a:lvl1pPr marL="0" indent="60325" algn="ctr">
              <a:buFontTx/>
              <a:buNone/>
              <a:defRPr b="0"/>
            </a:lvl1pPr>
          </a:lstStyle>
          <a:p>
            <a:r>
              <a:rPr lang="en-US"/>
              <a:t>Click to edit Master subtitle style</a:t>
            </a:r>
          </a:p>
        </p:txBody>
      </p:sp>
      <p:sp>
        <p:nvSpPr>
          <p:cNvPr id="10" name="Rectangle 5"/>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11" name="Rectangle 6"/>
          <p:cNvSpPr>
            <a:spLocks noGrp="1" noChangeArrowheads="1"/>
          </p:cNvSpPr>
          <p:nvPr>
            <p:ph type="ftr" sz="quarter" idx="11"/>
          </p:nvPr>
        </p:nvSpPr>
        <p:spPr>
          <a:xfrm>
            <a:off x="3124200" y="6245225"/>
            <a:ext cx="2895600" cy="476250"/>
          </a:xfrm>
        </p:spPr>
        <p:txBody>
          <a:bodyPr/>
          <a:lstStyle>
            <a:lvl1pPr>
              <a:defRPr sz="1400" b="0"/>
            </a:lvl1pPr>
          </a:lstStyle>
          <a:p>
            <a:pPr>
              <a:defRPr/>
            </a:pPr>
            <a:r>
              <a:rPr lang="en-US" smtClean="0"/>
              <a:t>‹#›</a:t>
            </a:r>
            <a:endParaRPr lang="en-US"/>
          </a:p>
        </p:txBody>
      </p:sp>
      <p:sp>
        <p:nvSpPr>
          <p:cNvPr id="12" name="Rectangle 7"/>
          <p:cNvSpPr>
            <a:spLocks noGrp="1" noChangeArrowheads="1"/>
          </p:cNvSpPr>
          <p:nvPr>
            <p:ph type="sldNum" sz="quarter" idx="12"/>
          </p:nvPr>
        </p:nvSpPr>
        <p:spPr/>
        <p:txBody>
          <a:bodyPr/>
          <a:lstStyle>
            <a:lvl1pPr>
              <a:defRPr/>
            </a:lvl1pPr>
          </a:lstStyle>
          <a:p>
            <a:pPr>
              <a:defRPr/>
            </a:pPr>
            <a:fld id="{5DAB0CD6-72CB-46D2-A643-97258544F1A3}" type="slidenum">
              <a:rPr lang="en-US"/>
              <a:pPr>
                <a:defRPr/>
              </a:pPr>
              <a:t>‹#›</a:t>
            </a:fld>
            <a:endParaRPr lang="en-US"/>
          </a:p>
        </p:txBody>
      </p:sp>
      <p:pic>
        <p:nvPicPr>
          <p:cNvPr id="13" name="Picture 12" descr="csurma logo lg X"/>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162800" y="228600"/>
            <a:ext cx="1633855" cy="647700"/>
          </a:xfrm>
          <a:prstGeom prst="rect">
            <a:avLst/>
          </a:prstGeom>
          <a:noFill/>
          <a:ln>
            <a:noFill/>
          </a:ln>
        </p:spPr>
      </p:pic>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fld id="{E0340261-3F76-4785-9DFB-22BAAD56ED77}" type="slidenum">
              <a:rPr lang="en-US"/>
              <a:pPr>
                <a:defRPr/>
              </a:pPr>
              <a:t>‹#›</a:t>
            </a:fld>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595580ED-6E77-4E0B-B576-658E6261D5B9}" type="slidenum">
              <a:rPr lang="en-US"/>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
            <a:ext cx="22288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5341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fld id="{50B6CB09-B340-4DAD-8BCB-8C8145E485FC}" type="slidenum">
              <a:rPr lang="en-US"/>
              <a:pPr>
                <a:defRPr/>
              </a:pPr>
              <a:t>‹#›</a:t>
            </a:fld>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CF218330-BA73-4770-8786-B4CAA2C36969}" type="slidenum">
              <a:rPr lang="en-US"/>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5532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295400"/>
            <a:ext cx="8686800" cy="49530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fld id="{ABE54C68-B585-47AE-BBCC-1813DD83978D}" type="slidenum">
              <a:rPr lang="en-US"/>
              <a:pPr>
                <a:defRPr/>
              </a:pPr>
              <a:t>‹#›</a:t>
            </a:fld>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D43632A6-FC0E-4BF2-8CFE-2DAA2CACB46D}" type="slidenum">
              <a:rPr lang="en-US"/>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553200" cy="990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295400"/>
            <a:ext cx="8686800" cy="49530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fld id="{861E9C37-867A-45E3-B957-5EFC8C2EFD59}" type="slidenum">
              <a:rPr lang="en-US"/>
              <a:pPr>
                <a:defRPr/>
              </a:pPr>
              <a:t>‹#›</a:t>
            </a:fld>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051A09E8-EED2-4666-BCC5-1234FCC301B8}" type="slidenum">
              <a:rPr lang="en-US"/>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601663"/>
            <a:ext cx="6788150" cy="8461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652588"/>
            <a:ext cx="3771900" cy="4291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652588"/>
            <a:ext cx="3771900" cy="4291012"/>
          </a:xfrm>
        </p:spPr>
        <p:txBody>
          <a:bodyPr/>
          <a:lstStyle/>
          <a:p>
            <a:pPr lvl="0"/>
            <a:endParaRPr lang="en-US" noProof="0" smtClean="0"/>
          </a:p>
        </p:txBody>
      </p:sp>
      <p:sp>
        <p:nvSpPr>
          <p:cNvPr id="5" name="Rectangle 4"/>
          <p:cNvSpPr>
            <a:spLocks noGrp="1" noChangeArrowheads="1"/>
          </p:cNvSpPr>
          <p:nvPr>
            <p:ph type="sldNum" sz="quarter" idx="10"/>
          </p:nvPr>
        </p:nvSpPr>
        <p:spPr>
          <a:ln/>
        </p:spPr>
        <p:txBody>
          <a:bodyPr/>
          <a:lstStyle>
            <a:lvl1pPr>
              <a:defRPr/>
            </a:lvl1pPr>
          </a:lstStyle>
          <a:p>
            <a:pPr>
              <a:defRPr/>
            </a:pPr>
            <a:fld id="{7DF3BAB7-873F-4517-B607-4EDB50E0ADC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7156" name="Rectangle 4"/>
          <p:cNvSpPr>
            <a:spLocks noChangeArrowheads="1"/>
          </p:cNvSpPr>
          <p:nvPr userDrawn="1"/>
        </p:nvSpPr>
        <p:spPr bwMode="auto">
          <a:xfrm>
            <a:off x="0" y="4800600"/>
            <a:ext cx="9144000" cy="76200"/>
          </a:xfrm>
          <a:prstGeom prst="rect">
            <a:avLst/>
          </a:prstGeom>
          <a:solidFill>
            <a:srgbClr val="B3B3B3"/>
          </a:solidFill>
          <a:ln w="9525">
            <a:noFill/>
            <a:miter lim="800000"/>
            <a:headEnd/>
            <a:tailEnd/>
          </a:ln>
          <a:effectLst/>
        </p:spPr>
        <p:txBody>
          <a:bodyPr wrap="none" anchor="ctr"/>
          <a:lstStyle/>
          <a:p>
            <a:pPr fontAlgn="auto">
              <a:spcBef>
                <a:spcPts val="0"/>
              </a:spcBef>
              <a:spcAft>
                <a:spcPts val="0"/>
              </a:spcAft>
            </a:pPr>
            <a:endParaRPr lang="en-US">
              <a:solidFill>
                <a:prstClr val="black"/>
              </a:solidFill>
              <a:latin typeface="Calibri"/>
              <a:cs typeface="+mn-cs"/>
            </a:endParaRPr>
          </a:p>
        </p:txBody>
      </p:sp>
      <p:pic>
        <p:nvPicPr>
          <p:cNvPr id="177168" name="Picture 16"/>
          <p:cNvPicPr>
            <a:picLocks noChangeAspect="1" noChangeArrowheads="1"/>
          </p:cNvPicPr>
          <p:nvPr userDrawn="1"/>
        </p:nvPicPr>
        <p:blipFill>
          <a:blip r:embed="rId2" cstate="print"/>
          <a:srcRect/>
          <a:stretch>
            <a:fillRect/>
          </a:stretch>
        </p:blipFill>
        <p:spPr bwMode="auto">
          <a:xfrm>
            <a:off x="0" y="2057400"/>
            <a:ext cx="9144000" cy="2743200"/>
          </a:xfrm>
          <a:prstGeom prst="rect">
            <a:avLst/>
          </a:prstGeom>
          <a:noFill/>
        </p:spPr>
      </p:pic>
      <p:sp>
        <p:nvSpPr>
          <p:cNvPr id="177170" name="Rectangle 18"/>
          <p:cNvSpPr>
            <a:spLocks noChangeArrowheads="1"/>
          </p:cNvSpPr>
          <p:nvPr userDrawn="1"/>
        </p:nvSpPr>
        <p:spPr bwMode="auto">
          <a:xfrm>
            <a:off x="0" y="1981200"/>
            <a:ext cx="9144000" cy="76200"/>
          </a:xfrm>
          <a:prstGeom prst="rect">
            <a:avLst/>
          </a:prstGeom>
          <a:solidFill>
            <a:srgbClr val="B3B3B3"/>
          </a:solidFill>
          <a:ln w="9525">
            <a:noFill/>
            <a:miter lim="800000"/>
            <a:headEnd/>
            <a:tailEnd/>
          </a:ln>
          <a:effectLst/>
        </p:spPr>
        <p:txBody>
          <a:bodyPr wrap="none" anchor="ctr"/>
          <a:lstStyle/>
          <a:p>
            <a:pPr fontAlgn="auto">
              <a:spcBef>
                <a:spcPts val="0"/>
              </a:spcBef>
              <a:spcAft>
                <a:spcPts val="0"/>
              </a:spcAft>
            </a:pPr>
            <a:endParaRPr lang="en-US">
              <a:solidFill>
                <a:prstClr val="black"/>
              </a:solidFill>
              <a:latin typeface="Calibri"/>
              <a:cs typeface="+mn-cs"/>
            </a:endParaRPr>
          </a:p>
        </p:txBody>
      </p:sp>
      <p:pic>
        <p:nvPicPr>
          <p:cNvPr id="7" name="Picture 19" descr="csurma"/>
          <p:cNvPicPr>
            <a:picLocks noChangeAspect="1" noChangeArrowheads="1"/>
          </p:cNvPicPr>
          <p:nvPr userDrawn="1"/>
        </p:nvPicPr>
        <p:blipFill>
          <a:blip r:embed="rId3" cstate="print"/>
          <a:srcRect/>
          <a:stretch>
            <a:fillRect/>
          </a:stretch>
        </p:blipFill>
        <p:spPr bwMode="auto">
          <a:xfrm>
            <a:off x="6858000" y="270844"/>
            <a:ext cx="2070100" cy="643555"/>
          </a:xfrm>
          <a:prstGeom prst="rect">
            <a:avLst/>
          </a:prstGeom>
          <a:noFill/>
          <a:ln w="9525">
            <a:noFill/>
            <a:miter lim="800000"/>
            <a:headEnd/>
            <a:tailEnd/>
          </a:ln>
        </p:spPr>
      </p:pic>
      <p:pic>
        <p:nvPicPr>
          <p:cNvPr id="8" name="Picture 15"/>
          <p:cNvPicPr>
            <a:picLocks noChangeArrowheads="1"/>
          </p:cNvPicPr>
          <p:nvPr userDrawn="1"/>
        </p:nvPicPr>
        <p:blipFill>
          <a:blip r:embed="rId4" cstate="print"/>
          <a:srcRect/>
          <a:stretch>
            <a:fillRect/>
          </a:stretch>
        </p:blipFill>
        <p:spPr bwMode="auto">
          <a:xfrm>
            <a:off x="0" y="0"/>
            <a:ext cx="9144000" cy="146050"/>
          </a:xfrm>
          <a:prstGeom prst="rect">
            <a:avLst/>
          </a:prstGeom>
          <a:noFill/>
        </p:spPr>
      </p:pic>
    </p:spTree>
    <p:extLst>
      <p:ext uri="{BB962C8B-B14F-4D97-AF65-F5344CB8AC3E}">
        <p14:creationId xmlns:p14="http://schemas.microsoft.com/office/powerpoint/2010/main" val="39264412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4582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EEECE1"/>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EECE1"/>
              </a:solidFill>
            </a:endParaRPr>
          </a:p>
        </p:txBody>
      </p:sp>
      <p:sp>
        <p:nvSpPr>
          <p:cNvPr id="6" name="Slide Number Placeholder 5"/>
          <p:cNvSpPr>
            <a:spLocks noGrp="1"/>
          </p:cNvSpPr>
          <p:nvPr>
            <p:ph type="sldNum" sz="quarter" idx="12"/>
          </p:nvPr>
        </p:nvSpPr>
        <p:spPr/>
        <p:txBody>
          <a:bodyPr/>
          <a:lstStyle>
            <a:lvl1pPr>
              <a:defRPr/>
            </a:lvl1pPr>
          </a:lstStyle>
          <a:p>
            <a:fld id="{A618F13E-32E6-4BB6-B8E8-20AAC4A7AD21}" type="slidenum">
              <a:rPr lang="en-US">
                <a:solidFill>
                  <a:srgbClr val="EEECE1"/>
                </a:solidFill>
              </a:rPr>
              <a:pPr/>
              <a:t>‹#›</a:t>
            </a:fld>
            <a:endParaRPr lang="en-US">
              <a:solidFill>
                <a:srgbClr val="EEECE1"/>
              </a:solidFill>
            </a:endParaRPr>
          </a:p>
        </p:txBody>
      </p:sp>
      <p:sp>
        <p:nvSpPr>
          <p:cNvPr id="7" name="Rectangle 3"/>
          <p:cNvSpPr>
            <a:spLocks noGrp="1" noChangeArrowheads="1"/>
          </p:cNvSpPr>
          <p:nvPr>
            <p:ph type="title"/>
          </p:nvPr>
        </p:nvSpPr>
        <p:spPr bwMode="auto">
          <a:xfrm>
            <a:off x="228600" y="146050"/>
            <a:ext cx="6553200" cy="768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338832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371601"/>
            <a:ext cx="7772400" cy="30353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EECE1"/>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EECE1"/>
              </a:solidFill>
            </a:endParaRPr>
          </a:p>
        </p:txBody>
      </p:sp>
      <p:sp>
        <p:nvSpPr>
          <p:cNvPr id="6" name="Slide Number Placeholder 5"/>
          <p:cNvSpPr>
            <a:spLocks noGrp="1"/>
          </p:cNvSpPr>
          <p:nvPr>
            <p:ph type="sldNum" sz="quarter" idx="12"/>
          </p:nvPr>
        </p:nvSpPr>
        <p:spPr/>
        <p:txBody>
          <a:bodyPr/>
          <a:lstStyle>
            <a:lvl1pPr>
              <a:defRPr/>
            </a:lvl1pPr>
          </a:lstStyle>
          <a:p>
            <a:fld id="{2DDBF8BD-BFA8-48A6-86CB-49C789587406}" type="slidenum">
              <a:rPr lang="en-US">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4145426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762000"/>
          </a:xfrm>
          <a:prstGeom prst="rect">
            <a:avLst/>
          </a:prstGeom>
        </p:spPr>
        <p:txBody>
          <a:bodyPr anchor="ctr"/>
          <a:lstStyle>
            <a:lvl1pPr algn="l">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0"/>
            <a:ext cx="4038600" cy="44958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4958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EEECE1"/>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EECE1"/>
              </a:solidFill>
            </a:endParaRPr>
          </a:p>
        </p:txBody>
      </p:sp>
      <p:sp>
        <p:nvSpPr>
          <p:cNvPr id="7" name="Slide Number Placeholder 6"/>
          <p:cNvSpPr>
            <a:spLocks noGrp="1"/>
          </p:cNvSpPr>
          <p:nvPr>
            <p:ph type="sldNum" sz="quarter" idx="12"/>
          </p:nvPr>
        </p:nvSpPr>
        <p:spPr/>
        <p:txBody>
          <a:bodyPr/>
          <a:lstStyle>
            <a:lvl1pPr>
              <a:defRPr/>
            </a:lvl1pPr>
          </a:lstStyle>
          <a:p>
            <a:fld id="{FA70B7AC-4B5F-437B-B519-5979895FCB00}" type="slidenum">
              <a:rPr lang="en-US">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2247431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391400" cy="762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39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001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9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EEECE1"/>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EECE1"/>
              </a:solidFill>
            </a:endParaRPr>
          </a:p>
        </p:txBody>
      </p:sp>
      <p:sp>
        <p:nvSpPr>
          <p:cNvPr id="9" name="Slide Number Placeholder 8"/>
          <p:cNvSpPr>
            <a:spLocks noGrp="1"/>
          </p:cNvSpPr>
          <p:nvPr>
            <p:ph type="sldNum" sz="quarter" idx="12"/>
          </p:nvPr>
        </p:nvSpPr>
        <p:spPr/>
        <p:txBody>
          <a:bodyPr/>
          <a:lstStyle>
            <a:lvl1pPr>
              <a:defRPr/>
            </a:lvl1pPr>
          </a:lstStyle>
          <a:p>
            <a:fld id="{54B90EF0-8D4F-44FD-A0B1-32A30C5A7A62}" type="slidenum">
              <a:rPr lang="en-US">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306013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fld id="{8A912309-59ED-4B86-B55F-198EDD613DB9}" type="slidenum">
              <a:rPr lang="en-US"/>
              <a:pPr>
                <a:defRPr/>
              </a:pPr>
              <a:t>‹#›</a:t>
            </a:fld>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B78597D-625D-454D-9888-D0835A237E6D}" type="slidenum">
              <a:rPr lang="en-US"/>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762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EEECE1"/>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EECE1"/>
              </a:solidFill>
            </a:endParaRPr>
          </a:p>
        </p:txBody>
      </p:sp>
      <p:sp>
        <p:nvSpPr>
          <p:cNvPr id="5" name="Slide Number Placeholder 4"/>
          <p:cNvSpPr>
            <a:spLocks noGrp="1"/>
          </p:cNvSpPr>
          <p:nvPr>
            <p:ph type="sldNum" sz="quarter" idx="12"/>
          </p:nvPr>
        </p:nvSpPr>
        <p:spPr/>
        <p:txBody>
          <a:bodyPr/>
          <a:lstStyle>
            <a:lvl1pPr>
              <a:defRPr/>
            </a:lvl1pPr>
          </a:lstStyle>
          <a:p>
            <a:fld id="{2B4B7AE1-DD20-410B-A124-D41745B9C9F3}" type="slidenum">
              <a:rPr lang="en-US">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1739034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EECE1"/>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EECE1"/>
              </a:solidFill>
            </a:endParaRPr>
          </a:p>
        </p:txBody>
      </p:sp>
      <p:sp>
        <p:nvSpPr>
          <p:cNvPr id="4" name="Slide Number Placeholder 3"/>
          <p:cNvSpPr>
            <a:spLocks noGrp="1"/>
          </p:cNvSpPr>
          <p:nvPr>
            <p:ph type="sldNum" sz="quarter" idx="12"/>
          </p:nvPr>
        </p:nvSpPr>
        <p:spPr/>
        <p:txBody>
          <a:bodyPr/>
          <a:lstStyle>
            <a:lvl1pPr>
              <a:defRPr/>
            </a:lvl1pPr>
          </a:lstStyle>
          <a:p>
            <a:fld id="{561B5AE7-AA74-4BFB-956F-99C1686325FC}" type="slidenum">
              <a:rPr lang="en-US">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5181500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EECE1"/>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EECE1"/>
              </a:solidFill>
            </a:endParaRPr>
          </a:p>
        </p:txBody>
      </p:sp>
      <p:sp>
        <p:nvSpPr>
          <p:cNvPr id="7" name="Slide Number Placeholder 6"/>
          <p:cNvSpPr>
            <a:spLocks noGrp="1"/>
          </p:cNvSpPr>
          <p:nvPr>
            <p:ph type="sldNum" sz="quarter" idx="12"/>
          </p:nvPr>
        </p:nvSpPr>
        <p:spPr/>
        <p:txBody>
          <a:bodyPr/>
          <a:lstStyle>
            <a:lvl1pPr>
              <a:defRPr/>
            </a:lvl1pPr>
          </a:lstStyle>
          <a:p>
            <a:fld id="{D1B57276-1E2C-47B4-A54C-3350BDB9CADB}" type="slidenum">
              <a:rPr lang="en-US">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407813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EECE1"/>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EECE1"/>
              </a:solidFill>
            </a:endParaRPr>
          </a:p>
        </p:txBody>
      </p:sp>
      <p:sp>
        <p:nvSpPr>
          <p:cNvPr id="7" name="Slide Number Placeholder 6"/>
          <p:cNvSpPr>
            <a:spLocks noGrp="1"/>
          </p:cNvSpPr>
          <p:nvPr>
            <p:ph type="sldNum" sz="quarter" idx="12"/>
          </p:nvPr>
        </p:nvSpPr>
        <p:spPr/>
        <p:txBody>
          <a:bodyPr/>
          <a:lstStyle>
            <a:lvl1pPr>
              <a:defRPr/>
            </a:lvl1pPr>
          </a:lstStyle>
          <a:p>
            <a:fld id="{FC68CA79-F82E-4321-A7D0-569AD25DBD56}" type="slidenum">
              <a:rPr lang="en-US">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707276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762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EECE1"/>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EECE1"/>
              </a:solidFill>
            </a:endParaRPr>
          </a:p>
        </p:txBody>
      </p:sp>
      <p:sp>
        <p:nvSpPr>
          <p:cNvPr id="6" name="Slide Number Placeholder 5"/>
          <p:cNvSpPr>
            <a:spLocks noGrp="1"/>
          </p:cNvSpPr>
          <p:nvPr>
            <p:ph type="sldNum" sz="quarter" idx="12"/>
          </p:nvPr>
        </p:nvSpPr>
        <p:spPr/>
        <p:txBody>
          <a:bodyPr/>
          <a:lstStyle>
            <a:lvl1pPr>
              <a:defRPr/>
            </a:lvl1pPr>
          </a:lstStyle>
          <a:p>
            <a:fld id="{95705BC3-E3BC-4A4A-93FA-649E61D09D1C}" type="slidenum">
              <a:rPr lang="en-US">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3488805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990600"/>
            <a:ext cx="2114550" cy="4876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990600"/>
            <a:ext cx="619125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EECE1"/>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EECE1"/>
              </a:solidFill>
            </a:endParaRPr>
          </a:p>
        </p:txBody>
      </p:sp>
      <p:sp>
        <p:nvSpPr>
          <p:cNvPr id="6" name="Slide Number Placeholder 5"/>
          <p:cNvSpPr>
            <a:spLocks noGrp="1"/>
          </p:cNvSpPr>
          <p:nvPr>
            <p:ph type="sldNum" sz="quarter" idx="12"/>
          </p:nvPr>
        </p:nvSpPr>
        <p:spPr/>
        <p:txBody>
          <a:bodyPr/>
          <a:lstStyle>
            <a:lvl1pPr>
              <a:defRPr/>
            </a:lvl1pPr>
          </a:lstStyle>
          <a:p>
            <a:fld id="{B8BF9BDE-81AA-4593-B3E7-884D54274C0E}" type="slidenum">
              <a:rPr lang="en-US">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3305575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553200" cy="9906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295400"/>
            <a:ext cx="8686800" cy="49530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EEECE1"/>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fld id="{861E9C37-867A-45E3-B957-5EFC8C2EFD59}" type="slidenum">
              <a:rPr lang="en-US">
                <a:solidFill>
                  <a:srgbClr val="EEECE1"/>
                </a:solidFill>
              </a:rPr>
              <a:pPr>
                <a:defRPr/>
              </a:pPr>
              <a:t>‹#›</a:t>
            </a:fld>
            <a:endParaRPr lang="en-US">
              <a:solidFill>
                <a:srgbClr val="EEECE1"/>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051A09E8-EED2-4666-BCC5-1234FCC301B8}" type="slidenum">
              <a:rPr lang="en-US">
                <a:solidFill>
                  <a:srgbClr val="EEECE1"/>
                </a:solidFill>
              </a:rPr>
              <a:pPr>
                <a:defRPr/>
              </a:pPr>
              <a:t>‹#›</a:t>
            </a:fld>
            <a:endParaRPr lang="en-US">
              <a:solidFill>
                <a:srgbClr val="EEECE1"/>
              </a:solidFill>
            </a:endParaRPr>
          </a:p>
        </p:txBody>
      </p:sp>
    </p:spTree>
    <p:extLst>
      <p:ext uri="{BB962C8B-B14F-4D97-AF65-F5344CB8AC3E}">
        <p14:creationId xmlns:p14="http://schemas.microsoft.com/office/powerpoint/2010/main" val="427841845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601663"/>
            <a:ext cx="6788150" cy="84613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652588"/>
            <a:ext cx="3771900" cy="4291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652588"/>
            <a:ext cx="3771900" cy="4291012"/>
          </a:xfrm>
        </p:spPr>
        <p:txBody>
          <a:bodyPr/>
          <a:lstStyle/>
          <a:p>
            <a:pPr lvl="0"/>
            <a:endParaRPr lang="en-US" noProof="0" smtClean="0"/>
          </a:p>
        </p:txBody>
      </p:sp>
      <p:sp>
        <p:nvSpPr>
          <p:cNvPr id="5" name="Rectangle 4"/>
          <p:cNvSpPr>
            <a:spLocks noGrp="1" noChangeArrowheads="1"/>
          </p:cNvSpPr>
          <p:nvPr>
            <p:ph type="sldNum" sz="quarter" idx="10"/>
          </p:nvPr>
        </p:nvSpPr>
        <p:spPr>
          <a:ln/>
        </p:spPr>
        <p:txBody>
          <a:bodyPr/>
          <a:lstStyle>
            <a:lvl1pPr>
              <a:defRPr/>
            </a:lvl1pPr>
          </a:lstStyle>
          <a:p>
            <a:pPr>
              <a:defRPr/>
            </a:pPr>
            <a:fld id="{7DF3BAB7-873F-4517-B607-4EDB50E0ADCF}" type="slidenum">
              <a:rPr lang="en-US">
                <a:solidFill>
                  <a:srgbClr val="EEECE1"/>
                </a:solidFill>
              </a:rPr>
              <a:pPr>
                <a:defRPr/>
              </a:pPr>
              <a:t>‹#›</a:t>
            </a:fld>
            <a:endParaRPr lang="en-US">
              <a:solidFill>
                <a:srgbClr val="EEECE1"/>
              </a:solidFill>
            </a:endParaRPr>
          </a:p>
        </p:txBody>
      </p:sp>
    </p:spTree>
    <p:extLst>
      <p:ext uri="{BB962C8B-B14F-4D97-AF65-F5344CB8AC3E}">
        <p14:creationId xmlns:p14="http://schemas.microsoft.com/office/powerpoint/2010/main" val="1202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fld id="{2397862A-0B05-455E-BDEA-AE0B1993294D}" type="slidenum">
              <a:rPr lang="en-US"/>
              <a:pPr>
                <a:defRPr/>
              </a:pPr>
              <a:t>‹#›</a:t>
            </a:fld>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9408FF82-471C-4A5A-8510-4D7B80E9F5EC}" type="slidenum">
              <a:rPr lang="en-US"/>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95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fld id="{D224D420-B341-43B8-92AE-B4D368E30643}" type="slidenum">
              <a:rPr lang="en-US"/>
              <a:pPr>
                <a:defRPr/>
              </a:pPr>
              <a:t>‹#›</a:t>
            </a:fld>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5B4E1BDA-B5C5-4F9A-9DE8-DE4D66791CBC}" type="slidenum">
              <a:rPr lang="en-US"/>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fld id="{0D9835DC-CEFC-46F2-A6D3-C51964D80879}" type="slidenum">
              <a:rPr lang="en-US"/>
              <a:pPr>
                <a:defRPr/>
              </a:pPr>
              <a:t>‹#›</a:t>
            </a:fld>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07478A0D-F46A-435F-8BB8-698E500B16A6}" type="slidenum">
              <a:rPr lang="en-US"/>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fld id="{C4E2786D-9617-49A2-811A-B74E020D5EE8}" type="slidenum">
              <a:rPr lang="en-US"/>
              <a:pPr>
                <a:defRPr/>
              </a:pPr>
              <a:t>‹#›</a:t>
            </a:fld>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E9E88652-5C99-499E-AE03-2B60962ED8DA}" type="slidenum">
              <a:rPr lang="en-US"/>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fld id="{21414906-5444-491D-BA74-3BD5756FCACD}" type="slidenum">
              <a:rPr lang="en-US"/>
              <a:pPr>
                <a:defRPr/>
              </a:pPr>
              <a:t>‹#›</a:t>
            </a:fld>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A87FAACA-B26B-4F9A-BA8E-21AC5E25DBE2}" type="slidenum">
              <a:rPr lang="en-US"/>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fld id="{7669B5AF-8A6E-40F0-A10E-1580386F11C5}" type="slidenum">
              <a:rPr lang="en-US"/>
              <a:pPr>
                <a:defRPr/>
              </a:pPr>
              <a:t>‹#›</a:t>
            </a:fld>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BA1B5D9A-754A-4A3A-A81F-A56A216C7CE9}" type="slidenum">
              <a:rPr lang="en-US"/>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fld id="{DAEA5822-4063-430D-BB70-54077BF7C596}" type="slidenum">
              <a:rPr lang="en-US"/>
              <a:pPr>
                <a:defRPr/>
              </a:pPr>
              <a:t>‹#›</a:t>
            </a:fld>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9BD0A598-A49E-4166-80FF-6F31A8797174}" type="slidenum">
              <a:rPr lang="en-US"/>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8600" y="14605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4"/>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1078"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a:defRPr/>
            </a:pPr>
            <a:fld id="{50EDAA55-06AD-4DE8-BD70-6F5E09511955}" type="slidenum">
              <a:rPr lang="en-US"/>
              <a:pPr>
                <a:defRPr/>
              </a:pPr>
              <a:t>‹#›</a:t>
            </a:fld>
            <a:endParaRPr lang="en-US"/>
          </a:p>
        </p:txBody>
      </p:sp>
      <p:sp>
        <p:nvSpPr>
          <p:cNvPr id="131090"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a:defRPr/>
            </a:pPr>
            <a:endParaRPr lang="en-US"/>
          </a:p>
        </p:txBody>
      </p:sp>
      <p:pic>
        <p:nvPicPr>
          <p:cNvPr id="7176" name="Picture 20"/>
          <p:cNvPicPr>
            <a:picLocks noChangeArrowheads="1"/>
          </p:cNvPicPr>
          <p:nvPr/>
        </p:nvPicPr>
        <p:blipFill>
          <a:blip r:embed="rId16" cstate="print"/>
          <a:srcRect/>
          <a:stretch>
            <a:fillRect/>
          </a:stretch>
        </p:blipFill>
        <p:spPr bwMode="auto">
          <a:xfrm>
            <a:off x="0" y="0"/>
            <a:ext cx="9144000" cy="146050"/>
          </a:xfrm>
          <a:prstGeom prst="rect">
            <a:avLst/>
          </a:prstGeom>
          <a:noFill/>
          <a:ln w="9525">
            <a:noFill/>
            <a:miter lim="800000"/>
            <a:headEnd/>
            <a:tailEnd/>
          </a:ln>
        </p:spPr>
      </p:pic>
      <p:sp>
        <p:nvSpPr>
          <p:cNvPr id="131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29AC2B3-0EF0-4D0C-8407-5621554D5941}" type="slidenum">
              <a:rPr lang="en-US"/>
              <a:pPr>
                <a:defRPr/>
              </a:pPr>
              <a:t>‹#›</a:t>
            </a:fld>
            <a:endParaRPr lang="en-US"/>
          </a:p>
        </p:txBody>
      </p:sp>
      <p:pic>
        <p:nvPicPr>
          <p:cNvPr id="10" name="Picture 9" descr="csurma logo lg X"/>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086600" y="228600"/>
            <a:ext cx="1633855" cy="647700"/>
          </a:xfrm>
          <a:prstGeom prst="rect">
            <a:avLst/>
          </a:prstGeom>
          <a:noFill/>
          <a:ln>
            <a:noFill/>
          </a:ln>
        </p:spPr>
      </p:pic>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spd="med">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p:titleStyle>
    <p:body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6131" name="Rectangle 3"/>
          <p:cNvSpPr>
            <a:spLocks noGrp="1" noChangeArrowheads="1"/>
          </p:cNvSpPr>
          <p:nvPr>
            <p:ph type="body" idx="1"/>
          </p:nvPr>
        </p:nvSpPr>
        <p:spPr bwMode="auto">
          <a:xfrm>
            <a:off x="228600" y="1295400"/>
            <a:ext cx="8458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61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defRPr>
            </a:lvl1pPr>
          </a:lstStyle>
          <a:p>
            <a:pPr fontAlgn="auto">
              <a:spcBef>
                <a:spcPts val="0"/>
              </a:spcBef>
              <a:spcAft>
                <a:spcPts val="0"/>
              </a:spcAft>
            </a:pPr>
            <a:endParaRPr lang="en-US">
              <a:solidFill>
                <a:srgbClr val="EEECE1"/>
              </a:solidFill>
              <a:latin typeface="Calibri"/>
              <a:cs typeface="+mn-cs"/>
            </a:endParaRPr>
          </a:p>
        </p:txBody>
      </p:sp>
      <p:sp>
        <p:nvSpPr>
          <p:cNvPr id="1761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pPr fontAlgn="auto">
              <a:spcBef>
                <a:spcPts val="0"/>
              </a:spcBef>
              <a:spcAft>
                <a:spcPts val="0"/>
              </a:spcAft>
            </a:pPr>
            <a:endParaRPr lang="en-US">
              <a:solidFill>
                <a:srgbClr val="EEECE1"/>
              </a:solidFill>
              <a:latin typeface="Calibri"/>
              <a:cs typeface="+mn-cs"/>
            </a:endParaRPr>
          </a:p>
        </p:txBody>
      </p:sp>
      <p:sp>
        <p:nvSpPr>
          <p:cNvPr id="176134"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Garamond" pitchFamily="18" charset="0"/>
              </a:defRPr>
            </a:lvl1pPr>
          </a:lstStyle>
          <a:p>
            <a:pPr fontAlgn="auto">
              <a:spcBef>
                <a:spcPts val="0"/>
              </a:spcBef>
              <a:spcAft>
                <a:spcPts val="0"/>
              </a:spcAft>
            </a:pPr>
            <a:fld id="{C8D7FC05-D687-46E0-B584-088A39D759F1}" type="slidenum">
              <a:rPr lang="en-US">
                <a:solidFill>
                  <a:srgbClr val="EEECE1"/>
                </a:solidFill>
                <a:cs typeface="+mn-cs"/>
              </a:rPr>
              <a:pPr fontAlgn="auto">
                <a:spcBef>
                  <a:spcPts val="0"/>
                </a:spcBef>
                <a:spcAft>
                  <a:spcPts val="0"/>
                </a:spcAft>
              </a:pPr>
              <a:t>‹#›</a:t>
            </a:fld>
            <a:endParaRPr lang="en-US">
              <a:solidFill>
                <a:srgbClr val="EEECE1"/>
              </a:solidFill>
              <a:cs typeface="+mn-cs"/>
            </a:endParaRPr>
          </a:p>
        </p:txBody>
      </p:sp>
      <p:pic>
        <p:nvPicPr>
          <p:cNvPr id="176143" name="Picture 15"/>
          <p:cNvPicPr>
            <a:picLocks noChangeArrowheads="1"/>
          </p:cNvPicPr>
          <p:nvPr/>
        </p:nvPicPr>
        <p:blipFill>
          <a:blip r:embed="rId15" cstate="print"/>
          <a:srcRect/>
          <a:stretch>
            <a:fillRect/>
          </a:stretch>
        </p:blipFill>
        <p:spPr bwMode="auto">
          <a:xfrm>
            <a:off x="0" y="0"/>
            <a:ext cx="9144000" cy="146050"/>
          </a:xfrm>
          <a:prstGeom prst="rect">
            <a:avLst/>
          </a:prstGeom>
          <a:noFill/>
        </p:spPr>
      </p:pic>
      <p:pic>
        <p:nvPicPr>
          <p:cNvPr id="11" name="Picture 19" descr="csurma"/>
          <p:cNvPicPr>
            <a:picLocks noChangeAspect="1" noChangeArrowheads="1"/>
          </p:cNvPicPr>
          <p:nvPr/>
        </p:nvPicPr>
        <p:blipFill>
          <a:blip r:embed="rId16" cstate="print"/>
          <a:srcRect/>
          <a:stretch>
            <a:fillRect/>
          </a:stretch>
        </p:blipFill>
        <p:spPr bwMode="auto">
          <a:xfrm>
            <a:off x="6858000" y="270844"/>
            <a:ext cx="2070100" cy="643555"/>
          </a:xfrm>
          <a:prstGeom prst="rect">
            <a:avLst/>
          </a:prstGeom>
          <a:noFill/>
          <a:ln w="9525">
            <a:noFill/>
            <a:miter lim="800000"/>
            <a:headEnd/>
            <a:tailEnd/>
          </a:ln>
        </p:spPr>
      </p:pic>
      <p:sp>
        <p:nvSpPr>
          <p:cNvPr id="12" name="Rectangle 3"/>
          <p:cNvSpPr>
            <a:spLocks noGrp="1" noChangeArrowheads="1"/>
          </p:cNvSpPr>
          <p:nvPr>
            <p:ph type="title"/>
          </p:nvPr>
        </p:nvSpPr>
        <p:spPr bwMode="auto">
          <a:xfrm>
            <a:off x="228600" y="146050"/>
            <a:ext cx="6553200" cy="768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 name="Line 18"/>
          <p:cNvSpPr>
            <a:spLocks noChangeShapeType="1"/>
          </p:cNvSpPr>
          <p:nvPr/>
        </p:nvSpPr>
        <p:spPr bwMode="auto">
          <a:xfrm>
            <a:off x="0" y="990600"/>
            <a:ext cx="9144000" cy="0"/>
          </a:xfrm>
          <a:prstGeom prst="line">
            <a:avLst/>
          </a:prstGeom>
          <a:noFill/>
          <a:ln w="9525">
            <a:solidFill>
              <a:srgbClr val="B3B3B3"/>
            </a:solidFill>
            <a:round/>
            <a:headEnd/>
            <a:tailEnd/>
          </a:ln>
          <a:effectLst/>
        </p:spPr>
        <p:txBody>
          <a:bodyPr wrap="none" anchor="ctr"/>
          <a:lstStyle/>
          <a:p>
            <a:pPr fontAlgn="auto">
              <a:spcBef>
                <a:spcPts val="0"/>
              </a:spcBef>
              <a:spcAft>
                <a:spcPts val="0"/>
              </a:spcAft>
              <a:defRPr/>
            </a:pPr>
            <a:endParaRPr lang="en-US">
              <a:solidFill>
                <a:prstClr val="black"/>
              </a:solidFill>
              <a:latin typeface="Calibri"/>
              <a:cs typeface="+mn-cs"/>
            </a:endParaRPr>
          </a:p>
        </p:txBody>
      </p:sp>
    </p:spTree>
    <p:extLst>
      <p:ext uri="{BB962C8B-B14F-4D97-AF65-F5344CB8AC3E}">
        <p14:creationId xmlns:p14="http://schemas.microsoft.com/office/powerpoint/2010/main" val="10572932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par>
    </p:tnLst>
  </p:timing>
  <p:hf hdr="0" ftr="0" dt="0"/>
  <p:txStyles>
    <p:titleStyle>
      <a:lvl1pPr algn="l" rtl="0" fontAlgn="base">
        <a:spcBef>
          <a:spcPct val="0"/>
        </a:spcBef>
        <a:spcAft>
          <a:spcPct val="0"/>
        </a:spcAft>
        <a:defRPr sz="2800" b="1">
          <a:solidFill>
            <a:schemeClr val="tx1"/>
          </a:solidFill>
          <a:latin typeface="Georgia" pitchFamily="18" charset="0"/>
          <a:ea typeface="+mj-ea"/>
          <a:cs typeface="+mj-cs"/>
        </a:defRPr>
      </a:lvl1pPr>
      <a:lvl2pPr algn="l" rtl="0" fontAlgn="base">
        <a:spcBef>
          <a:spcPct val="0"/>
        </a:spcBef>
        <a:spcAft>
          <a:spcPct val="0"/>
        </a:spcAft>
        <a:defRPr sz="3200" b="1">
          <a:solidFill>
            <a:schemeClr val="tx2"/>
          </a:solidFill>
          <a:latin typeface="Calibri" pitchFamily="34" charset="0"/>
        </a:defRPr>
      </a:lvl2pPr>
      <a:lvl3pPr algn="l" rtl="0" fontAlgn="base">
        <a:spcBef>
          <a:spcPct val="0"/>
        </a:spcBef>
        <a:spcAft>
          <a:spcPct val="0"/>
        </a:spcAft>
        <a:defRPr sz="3200" b="1">
          <a:solidFill>
            <a:schemeClr val="tx2"/>
          </a:solidFill>
          <a:latin typeface="Calibri" pitchFamily="34" charset="0"/>
        </a:defRPr>
      </a:lvl3pPr>
      <a:lvl4pPr algn="l" rtl="0" fontAlgn="base">
        <a:spcBef>
          <a:spcPct val="0"/>
        </a:spcBef>
        <a:spcAft>
          <a:spcPct val="0"/>
        </a:spcAft>
        <a:defRPr sz="3200" b="1">
          <a:solidFill>
            <a:schemeClr val="tx2"/>
          </a:solidFill>
          <a:latin typeface="Calibri" pitchFamily="34" charset="0"/>
        </a:defRPr>
      </a:lvl4pPr>
      <a:lvl5pPr algn="l" rtl="0" fontAlgn="base">
        <a:spcBef>
          <a:spcPct val="0"/>
        </a:spcBef>
        <a:spcAft>
          <a:spcPct val="0"/>
        </a:spcAft>
        <a:defRPr sz="3200" b="1">
          <a:solidFill>
            <a:schemeClr val="tx2"/>
          </a:solidFill>
          <a:latin typeface="Calibri" pitchFamily="34" charset="0"/>
        </a:defRPr>
      </a:lvl5pPr>
      <a:lvl6pPr marL="457200" algn="l" rtl="0" fontAlgn="base">
        <a:spcBef>
          <a:spcPct val="0"/>
        </a:spcBef>
        <a:spcAft>
          <a:spcPct val="0"/>
        </a:spcAft>
        <a:defRPr sz="3200" b="1">
          <a:solidFill>
            <a:schemeClr val="tx2"/>
          </a:solidFill>
          <a:latin typeface="Calibri" pitchFamily="34" charset="0"/>
        </a:defRPr>
      </a:lvl6pPr>
      <a:lvl7pPr marL="914400" algn="l" rtl="0" fontAlgn="base">
        <a:spcBef>
          <a:spcPct val="0"/>
        </a:spcBef>
        <a:spcAft>
          <a:spcPct val="0"/>
        </a:spcAft>
        <a:defRPr sz="3200" b="1">
          <a:solidFill>
            <a:schemeClr val="tx2"/>
          </a:solidFill>
          <a:latin typeface="Calibri" pitchFamily="34" charset="0"/>
        </a:defRPr>
      </a:lvl7pPr>
      <a:lvl8pPr marL="1371600" algn="l" rtl="0" fontAlgn="base">
        <a:spcBef>
          <a:spcPct val="0"/>
        </a:spcBef>
        <a:spcAft>
          <a:spcPct val="0"/>
        </a:spcAft>
        <a:defRPr sz="3200" b="1">
          <a:solidFill>
            <a:schemeClr val="tx2"/>
          </a:solidFill>
          <a:latin typeface="Calibri" pitchFamily="34" charset="0"/>
        </a:defRPr>
      </a:lvl8pPr>
      <a:lvl9pPr marL="1828800" algn="l" rtl="0" fontAlgn="base">
        <a:spcBef>
          <a:spcPct val="0"/>
        </a:spcBef>
        <a:spcAft>
          <a:spcPct val="0"/>
        </a:spcAft>
        <a:defRPr sz="3200" b="1">
          <a:solidFill>
            <a:schemeClr val="tx2"/>
          </a:solidFill>
          <a:latin typeface="Calibri" pitchFamily="34" charset="0"/>
        </a:defRPr>
      </a:lvl9pPr>
    </p:titleStyle>
    <p:bodyStyle>
      <a:lvl1pPr marL="234950" indent="-234950" algn="l" rtl="0" fontAlgn="base">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sz="2600">
          <a:solidFill>
            <a:schemeClr val="tx1"/>
          </a:solidFill>
          <a:latin typeface="+mn-lt"/>
        </a:defRPr>
      </a:lvl2pPr>
      <a:lvl3pPr marL="1143000" indent="-228600" algn="l" rtl="0" fontAlgn="base">
        <a:spcBef>
          <a:spcPct val="20000"/>
        </a:spcBef>
        <a:spcAft>
          <a:spcPct val="0"/>
        </a:spcAft>
        <a:buClr>
          <a:schemeClr val="tx2"/>
        </a:buClr>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tx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
        <a:defRPr sz="2000">
          <a:solidFill>
            <a:schemeClr val="bg2"/>
          </a:solidFill>
          <a:latin typeface="+mn-lt"/>
        </a:defRPr>
      </a:lvl6pPr>
      <a:lvl7pPr marL="2971800" indent="-228600" algn="l" rtl="0" fontAlgn="base">
        <a:spcBef>
          <a:spcPct val="20000"/>
        </a:spcBef>
        <a:spcAft>
          <a:spcPct val="0"/>
        </a:spcAft>
        <a:buClr>
          <a:schemeClr val="tx2"/>
        </a:buClr>
        <a:buFont typeface="Wingdings" pitchFamily="2" charset="2"/>
        <a:buChar char="§"/>
        <a:defRPr sz="2000">
          <a:solidFill>
            <a:schemeClr val="bg2"/>
          </a:solidFill>
          <a:latin typeface="+mn-lt"/>
        </a:defRPr>
      </a:lvl7pPr>
      <a:lvl8pPr marL="3429000" indent="-228600" algn="l" rtl="0" fontAlgn="base">
        <a:spcBef>
          <a:spcPct val="20000"/>
        </a:spcBef>
        <a:spcAft>
          <a:spcPct val="0"/>
        </a:spcAft>
        <a:buClr>
          <a:schemeClr val="tx2"/>
        </a:buClr>
        <a:buFont typeface="Wingdings" pitchFamily="2" charset="2"/>
        <a:buChar char="§"/>
        <a:defRPr sz="2000">
          <a:solidFill>
            <a:schemeClr val="bg2"/>
          </a:solidFill>
          <a:latin typeface="+mn-lt"/>
        </a:defRPr>
      </a:lvl8pPr>
      <a:lvl9pPr marL="3886200" indent="-228600" algn="l" rtl="0" fontAlgn="base">
        <a:spcBef>
          <a:spcPct val="20000"/>
        </a:spcBef>
        <a:spcAft>
          <a:spcPct val="0"/>
        </a:spcAft>
        <a:buClr>
          <a:schemeClr val="tx2"/>
        </a:buClr>
        <a:buFont typeface="Wingdings" pitchFamily="2" charset="2"/>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pdmcpas.com/are-your-out-of-state-employees-subject-to-california-taxes/"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hyperlink" Target="http://www.cio.com/category/outsourcing" TargetMode="External"/><Relationship Id="rId13"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6.png"/><Relationship Id="rId12" Type="http://schemas.openxmlformats.org/officeDocument/2006/relationships/hyperlink" Target="http://a-mrazek.com/special-products/" TargetMode="External"/><Relationship Id="rId2" Type="http://schemas.openxmlformats.org/officeDocument/2006/relationships/hyperlink" Target="http://www.toursvietnam.com/search/indochina-sails/" TargetMode="External"/><Relationship Id="rId1" Type="http://schemas.openxmlformats.org/officeDocument/2006/relationships/slideLayout" Target="../slideLayouts/slideLayout2.xml"/><Relationship Id="rId6" Type="http://schemas.openxmlformats.org/officeDocument/2006/relationships/hyperlink" Target="https://www.shipwire.com/w/blog/how-to-make-outsourcing-work-for-you-and-your-business/" TargetMode="External"/><Relationship Id="rId11" Type="http://schemas.openxmlformats.org/officeDocument/2006/relationships/image" Target="../media/image38.jpeg"/><Relationship Id="rId5" Type="http://schemas.openxmlformats.org/officeDocument/2006/relationships/image" Target="../media/image35.jpeg"/><Relationship Id="rId10" Type="http://schemas.openxmlformats.org/officeDocument/2006/relationships/hyperlink" Target="http://www.piedmontmoving.com/logistics/specialty-services/high-value-shipping/" TargetMode="External"/><Relationship Id="rId4" Type="http://schemas.openxmlformats.org/officeDocument/2006/relationships/hyperlink" Target="http://careeredge.bc.edu/channels/international-careers/" TargetMode="External"/><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hyperlink" Target="http://auto-blog.pl/pagani-huayra/" TargetMode="External"/><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hyperlink" Target="https://www.dcu.org/loans/auto-antique.html" TargetMode="External"/><Relationship Id="rId1" Type="http://schemas.openxmlformats.org/officeDocument/2006/relationships/slideLayout" Target="../slideLayouts/slideLayout2.xml"/><Relationship Id="rId6" Type="http://schemas.openxmlformats.org/officeDocument/2006/relationships/hyperlink" Target="http://abcnews.go.com/Blotter/dear-abc-news-fixer-battling-standard-insurance/story?id=19323217" TargetMode="External"/><Relationship Id="rId11" Type="http://schemas.openxmlformats.org/officeDocument/2006/relationships/image" Target="../media/image45.png"/><Relationship Id="rId5" Type="http://schemas.openxmlformats.org/officeDocument/2006/relationships/image" Target="../media/image41.jpeg"/><Relationship Id="rId10" Type="http://schemas.openxmlformats.org/officeDocument/2006/relationships/image" Target="../media/image44.png"/><Relationship Id="rId4" Type="http://schemas.openxmlformats.org/officeDocument/2006/relationships/hyperlink" Target="http://www.nwitimes.com/news/local/lake/four-juveniles-arrested-in-i--vehicle-damage-incidents/article_51fa092e-0abf-5f21-a229-57ede9390b3e.html" TargetMode="External"/><Relationship Id="rId9" Type="http://schemas.openxmlformats.org/officeDocument/2006/relationships/image" Target="../media/image43.jpeg"/></Relationships>
</file>

<file path=ppt/slides/_rels/slide15.xml.rels><?xml version="1.0" encoding="UTF-8" standalone="yes"?>
<Relationships xmlns="http://schemas.openxmlformats.org/package/2006/relationships"><Relationship Id="rId8" Type="http://schemas.openxmlformats.org/officeDocument/2006/relationships/hyperlink" Target="http://www.zavodpt.ru/kolesnye-traktory/agromash-50tk.php" TargetMode="External"/><Relationship Id="rId3" Type="http://schemas.openxmlformats.org/officeDocument/2006/relationships/image" Target="../media/image46.jpeg"/><Relationship Id="rId7" Type="http://schemas.openxmlformats.org/officeDocument/2006/relationships/image" Target="../media/image48.jpeg"/><Relationship Id="rId2" Type="http://schemas.openxmlformats.org/officeDocument/2006/relationships/hyperlink" Target="https://www.rbauction.com/selling" TargetMode="External"/><Relationship Id="rId1" Type="http://schemas.openxmlformats.org/officeDocument/2006/relationships/slideLayout" Target="../slideLayouts/slideLayout2.xml"/><Relationship Id="rId6" Type="http://schemas.openxmlformats.org/officeDocument/2006/relationships/hyperlink" Target="http://www.norco-inc.com/content/custom-manual-wheelchairs" TargetMode="External"/><Relationship Id="rId5" Type="http://schemas.openxmlformats.org/officeDocument/2006/relationships/image" Target="../media/image47.jpeg"/><Relationship Id="rId4" Type="http://schemas.openxmlformats.org/officeDocument/2006/relationships/hyperlink" Target="http://www.trendhunter.com/trends/eaz-disabled-mobility-device" TargetMode="External"/><Relationship Id="rId9"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2.jpeg"/><Relationship Id="rId2" Type="http://schemas.openxmlformats.org/officeDocument/2006/relationships/hyperlink" Target="http://www.you-can-learn-basic-employee-rights.com/employee-contract.html" TargetMode="External"/><Relationship Id="rId1" Type="http://schemas.openxmlformats.org/officeDocument/2006/relationships/slideLayout" Target="../slideLayouts/slideLayout2.xml"/><Relationship Id="rId6" Type="http://schemas.openxmlformats.org/officeDocument/2006/relationships/hyperlink" Target="http://louisianarecord.com/stories/510584439-staffing-agency-sues-former-employee-who-allegedly-tried-to-start-competing-business-after-being-fired" TargetMode="External"/><Relationship Id="rId5" Type="http://schemas.openxmlformats.org/officeDocument/2006/relationships/image" Target="../media/image51.jpeg"/><Relationship Id="rId4" Type="http://schemas.openxmlformats.org/officeDocument/2006/relationships/hyperlink" Target="http://www.omniagroup.com/independent-contractor-or-employe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6.png"/><Relationship Id="rId2" Type="http://schemas.openxmlformats.org/officeDocument/2006/relationships/hyperlink" Target="http://www.metro.us/lifestyle/many-college-students-aren-t-warned-about-substance-use-risks/zsJoje---k0pKj9UM4fIM/" TargetMode="Externa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hyperlink" Target="http://beer-pong.tumblr.co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cincinnatismallbusinessincubator.com/" TargetMode="External"/><Relationship Id="rId3" Type="http://schemas.openxmlformats.org/officeDocument/2006/relationships/image" Target="../media/image57.jpeg"/><Relationship Id="rId7" Type="http://schemas.openxmlformats.org/officeDocument/2006/relationships/image" Target="../media/image59.jpeg"/><Relationship Id="rId2" Type="http://schemas.openxmlformats.org/officeDocument/2006/relationships/hyperlink" Target="https://www.google.com/url?sa=i&amp;rct=j&amp;q=&amp;esrc=s&amp;source=images&amp;cd=&amp;ved=0ahUKEwjYwYqA65XKAhVR8WMKHaQiCZIQjRwIBw&amp;url=http://www.kellyprice.biz/?p%3D1852&amp;bvm=bv.110151844,d.cGc&amp;psig=AFQjCNGJr925492TnlzizONc0cpb2NDZNA&amp;ust=1452192012759109" TargetMode="External"/><Relationship Id="rId1" Type="http://schemas.openxmlformats.org/officeDocument/2006/relationships/slideLayout" Target="../slideLayouts/slideLayout2.xml"/><Relationship Id="rId6" Type="http://schemas.openxmlformats.org/officeDocument/2006/relationships/hyperlink" Target="http://www.jcjc.edu/atc/businessincubator.php" TargetMode="External"/><Relationship Id="rId11" Type="http://schemas.openxmlformats.org/officeDocument/2006/relationships/image" Target="../media/image61.png"/><Relationship Id="rId5" Type="http://schemas.openxmlformats.org/officeDocument/2006/relationships/image" Target="../media/image58.jpeg"/><Relationship Id="rId10" Type="http://schemas.openxmlformats.org/officeDocument/2006/relationships/hyperlink" Target="https://worldbusinessincubation.wordpress.com/about-business-incubation-blog/" TargetMode="External"/><Relationship Id="rId4" Type="http://schemas.openxmlformats.org/officeDocument/2006/relationships/hyperlink" Target="http://420intel.com/articles/2015/12/19/cannabis-business-incubator-launches-oakland" TargetMode="External"/><Relationship Id="rId9" Type="http://schemas.openxmlformats.org/officeDocument/2006/relationships/image" Target="../media/image60.jpeg"/></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quantumpranx.wordpress.com/category/nuclear-crisis/" TargetMode="External"/><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http://home.howstuffworks.com/home-improvement/household-safety/tips/asbestos-removal1.htm" TargetMode="External"/><Relationship Id="rId1" Type="http://schemas.openxmlformats.org/officeDocument/2006/relationships/slideLayout" Target="../slideLayouts/slideLayout2.xml"/><Relationship Id="rId6" Type="http://schemas.openxmlformats.org/officeDocument/2006/relationships/hyperlink" Target="http://www.thephoblographer.com/2012/08/07/how-a-little-bead-of-silica-gel-drove-me-absolutely-insane-and-screwed-up-my-canon-5d-mk-iii/" TargetMode="External"/><Relationship Id="rId5" Type="http://schemas.openxmlformats.org/officeDocument/2006/relationships/image" Target="../media/image15.jpeg"/><Relationship Id="rId4" Type="http://schemas.openxmlformats.org/officeDocument/2006/relationships/hyperlink" Target="http://smartercharger.com/2013/04/auto-industry-air-pollution/" TargetMode="External"/><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mindblogs.smartandstrong.com/davide/assets_c/2010/04/doctor-with-prescription-pad-568.html" TargetMode="External"/><Relationship Id="rId1" Type="http://schemas.openxmlformats.org/officeDocument/2006/relationships/slideLayout" Target="../slideLayouts/slideLayout2.xml"/><Relationship Id="rId6" Type="http://schemas.openxmlformats.org/officeDocument/2006/relationships/hyperlink" Target="http://www.gettyimages.co.uk/detail/video/female-doctor-writing-report-on-clipboard-stock-footage/476137036" TargetMode="External"/><Relationship Id="rId5" Type="http://schemas.openxmlformats.org/officeDocument/2006/relationships/image" Target="../media/image19.jpeg"/><Relationship Id="rId4" Type="http://schemas.openxmlformats.org/officeDocument/2006/relationships/hyperlink" Target="https://www.google.com/url?sa=i&amp;rct=j&amp;q=&amp;esrc=s&amp;source=images&amp;cd=&amp;cad=rja&amp;uact=8&amp;ved=0ahUKEwjRpvTHq5bKAhUBEGMKHdvyAJEQjRwIBw&amp;url=http://www.deseretnews.com/article/865606637/State-regulators-take-away-Utah-doctors-prescription-pad.html?pg%3Dall&amp;bvm=bv.110151844,d.cGc&amp;psig=AFQjCNHLMadZiK4yak-1i0Fz7MEGe7KOqw&amp;ust=145220935133391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worldbeyondwar.org/beneficial/" TargetMode="External"/><Relationship Id="rId1" Type="http://schemas.openxmlformats.org/officeDocument/2006/relationships/slideLayout" Target="../slideLayouts/slideLayout2.xml"/><Relationship Id="rId6" Type="http://schemas.openxmlformats.org/officeDocument/2006/relationships/hyperlink" Target="http://lt90.org/upload_files/war/" TargetMode="External"/><Relationship Id="rId5" Type="http://schemas.openxmlformats.org/officeDocument/2006/relationships/image" Target="../media/image22.jpeg"/><Relationship Id="rId4" Type="http://schemas.openxmlformats.org/officeDocument/2006/relationships/hyperlink" Target="http://www.britannica.com/event/Iraq-Wa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hyperlink" Target="http://boatingindustry.com/top-stories/2014/01/01/market-trends-return-of-the-jet-age/" TargetMode="External"/><Relationship Id="rId1" Type="http://schemas.openxmlformats.org/officeDocument/2006/relationships/slideLayout" Target="../slideLayouts/slideLayout2.xml"/><Relationship Id="rId6" Type="http://schemas.openxmlformats.org/officeDocument/2006/relationships/hyperlink" Target="http://www.clipartbest.com/red-circle-with-line-through-it" TargetMode="External"/><Relationship Id="rId5" Type="http://schemas.openxmlformats.org/officeDocument/2006/relationships/image" Target="../media/image25.png"/><Relationship Id="rId4" Type="http://schemas.openxmlformats.org/officeDocument/2006/relationships/hyperlink" Target="http://patch.com/wisconsin/brookfield-wi/do-i-really-need-boat-insurance-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dronelaw.pro/how-do-i-get-drone-insurance-for-my-faa-333-exemption-business/"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www.clipartbest.com/red-circle-with-line-through-it" TargetMode="Externa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7"/>
          <p:cNvPicPr>
            <a:picLocks noChangeAspect="1" noChangeArrowheads="1"/>
          </p:cNvPicPr>
          <p:nvPr/>
        </p:nvPicPr>
        <p:blipFill>
          <a:blip r:embed="rId3" cstate="print"/>
          <a:srcRect/>
          <a:stretch>
            <a:fillRect/>
          </a:stretch>
        </p:blipFill>
        <p:spPr bwMode="auto">
          <a:xfrm>
            <a:off x="76200" y="1060450"/>
            <a:ext cx="8686800" cy="127000"/>
          </a:xfrm>
          <a:prstGeom prst="rect">
            <a:avLst/>
          </a:prstGeom>
          <a:noFill/>
          <a:ln w="9525">
            <a:noFill/>
            <a:miter lim="800000"/>
            <a:headEnd/>
            <a:tailEnd/>
          </a:ln>
        </p:spPr>
      </p:pic>
      <p:pic>
        <p:nvPicPr>
          <p:cNvPr id="8198" name="Picture 8"/>
          <p:cNvPicPr>
            <a:picLocks noChangeAspect="1" noChangeArrowheads="1"/>
          </p:cNvPicPr>
          <p:nvPr/>
        </p:nvPicPr>
        <p:blipFill>
          <a:blip r:embed="rId4" cstate="print"/>
          <a:srcRect/>
          <a:stretch>
            <a:fillRect/>
          </a:stretch>
        </p:blipFill>
        <p:spPr bwMode="auto">
          <a:xfrm>
            <a:off x="0" y="152400"/>
            <a:ext cx="9144000" cy="914400"/>
          </a:xfrm>
          <a:prstGeom prst="rect">
            <a:avLst/>
          </a:prstGeom>
          <a:noFill/>
          <a:ln w="9525">
            <a:noFill/>
            <a:miter lim="800000"/>
            <a:headEnd/>
            <a:tailEnd/>
          </a:ln>
        </p:spPr>
      </p:pic>
      <p:pic>
        <p:nvPicPr>
          <p:cNvPr id="7" name="Picture 6" descr="csurma aorma address"/>
          <p:cNvPicPr/>
          <p:nvPr/>
        </p:nvPicPr>
        <p:blipFill>
          <a:blip r:embed="rId5" cstate="print"/>
          <a:srcRect/>
          <a:stretch>
            <a:fillRect/>
          </a:stretch>
        </p:blipFill>
        <p:spPr bwMode="auto">
          <a:xfrm>
            <a:off x="152400" y="6019800"/>
            <a:ext cx="8839200" cy="679610"/>
          </a:xfrm>
          <a:prstGeom prst="rect">
            <a:avLst/>
          </a:prstGeom>
          <a:noFill/>
          <a:ln w="9525">
            <a:noFill/>
            <a:miter lim="800000"/>
            <a:headEnd/>
            <a:tailEnd/>
          </a:ln>
        </p:spPr>
      </p:pic>
      <p:sp>
        <p:nvSpPr>
          <p:cNvPr id="8" name="Rectangle 7"/>
          <p:cNvSpPr/>
          <p:nvPr/>
        </p:nvSpPr>
        <p:spPr>
          <a:xfrm>
            <a:off x="0" y="2362200"/>
            <a:ext cx="9144000" cy="2554545"/>
          </a:xfrm>
          <a:prstGeom prst="rect">
            <a:avLst/>
          </a:prstGeom>
        </p:spPr>
        <p:txBody>
          <a:bodyPr wrap="square">
            <a:spAutoFit/>
          </a:bodyPr>
          <a:lstStyle/>
          <a:p>
            <a:pPr algn="ctr"/>
            <a:r>
              <a:rPr lang="en-US" sz="2800" b="1" dirty="0" smtClean="0">
                <a:solidFill>
                  <a:srgbClr val="FF0000"/>
                </a:solidFill>
                <a:effectLst>
                  <a:outerShdw blurRad="38100" dist="38100" dir="2700000" algn="tl">
                    <a:srgbClr val="000000">
                      <a:alpha val="43137"/>
                    </a:srgbClr>
                  </a:outerShdw>
                </a:effectLst>
                <a:latin typeface="Georgia" pitchFamily="18" charset="0"/>
                <a:cs typeface="Times New Roman" pitchFamily="18" charset="0"/>
              </a:rPr>
              <a:t>Insurance Coverage and </a:t>
            </a:r>
          </a:p>
          <a:p>
            <a:pPr algn="ctr"/>
            <a:r>
              <a:rPr lang="en-US" sz="2800" b="1" dirty="0" smtClean="0">
                <a:solidFill>
                  <a:srgbClr val="FF0000"/>
                </a:solidFill>
                <a:effectLst>
                  <a:outerShdw blurRad="38100" dist="38100" dir="2700000" algn="tl">
                    <a:srgbClr val="000000">
                      <a:alpha val="43137"/>
                    </a:srgbClr>
                  </a:outerShdw>
                </a:effectLst>
                <a:latin typeface="Georgia" pitchFamily="18" charset="0"/>
                <a:cs typeface="Times New Roman" pitchFamily="18" charset="0"/>
              </a:rPr>
              <a:t>Risks for Research Auxiliaries</a:t>
            </a:r>
          </a:p>
          <a:p>
            <a:pPr algn="ctr"/>
            <a:r>
              <a:rPr lang="en-US" sz="2800" b="1" dirty="0" smtClean="0">
                <a:solidFill>
                  <a:srgbClr val="FF0000"/>
                </a:solidFill>
                <a:effectLst>
                  <a:outerShdw blurRad="38100" dist="38100" dir="2700000" algn="tl">
                    <a:srgbClr val="000000">
                      <a:alpha val="43137"/>
                    </a:srgbClr>
                  </a:outerShdw>
                </a:effectLst>
                <a:latin typeface="Georgia" pitchFamily="18" charset="0"/>
                <a:cs typeface="Times New Roman" pitchFamily="18" charset="0"/>
              </a:rPr>
              <a:t>Monday, January 11, 2016</a:t>
            </a:r>
          </a:p>
          <a:p>
            <a:pPr algn="ctr"/>
            <a:r>
              <a:rPr lang="en-US" sz="2800" b="1" dirty="0" smtClean="0">
                <a:solidFill>
                  <a:srgbClr val="FF0000"/>
                </a:solidFill>
                <a:effectLst>
                  <a:outerShdw blurRad="38100" dist="38100" dir="2700000" algn="tl">
                    <a:srgbClr val="000000">
                      <a:alpha val="43137"/>
                    </a:srgbClr>
                  </a:outerShdw>
                </a:effectLst>
                <a:latin typeface="Georgia" pitchFamily="18" charset="0"/>
                <a:cs typeface="Times New Roman" pitchFamily="18" charset="0"/>
              </a:rPr>
              <a:t>3:30 </a:t>
            </a:r>
            <a:r>
              <a:rPr lang="en-US" sz="2800" b="1" dirty="0">
                <a:solidFill>
                  <a:srgbClr val="FF0000"/>
                </a:solidFill>
                <a:effectLst>
                  <a:outerShdw blurRad="38100" dist="38100" dir="2700000" algn="tl">
                    <a:srgbClr val="000000">
                      <a:alpha val="43137"/>
                    </a:srgbClr>
                  </a:outerShdw>
                </a:effectLst>
                <a:latin typeface="Georgia" pitchFamily="18" charset="0"/>
                <a:cs typeface="Times New Roman" pitchFamily="18" charset="0"/>
              </a:rPr>
              <a:t>p</a:t>
            </a:r>
            <a:r>
              <a:rPr lang="en-US" sz="2800" b="1" dirty="0" smtClean="0">
                <a:solidFill>
                  <a:srgbClr val="FF0000"/>
                </a:solidFill>
                <a:effectLst>
                  <a:outerShdw blurRad="38100" dist="38100" dir="2700000" algn="tl">
                    <a:srgbClr val="000000">
                      <a:alpha val="43137"/>
                    </a:srgbClr>
                  </a:outerShdw>
                </a:effectLst>
                <a:latin typeface="Georgia" pitchFamily="18" charset="0"/>
                <a:cs typeface="Times New Roman" pitchFamily="18" charset="0"/>
              </a:rPr>
              <a:t>m – 4:45 pm</a:t>
            </a:r>
          </a:p>
          <a:p>
            <a:pPr algn="ctr"/>
            <a:endParaRPr lang="en-US" sz="1000" b="1" dirty="0" smtClean="0">
              <a:solidFill>
                <a:srgbClr val="FF0000"/>
              </a:solidFill>
              <a:effectLst>
                <a:outerShdw blurRad="38100" dist="38100" dir="2700000" algn="tl">
                  <a:srgbClr val="000000">
                    <a:alpha val="43137"/>
                  </a:srgbClr>
                </a:outerShdw>
              </a:effectLst>
              <a:latin typeface="Georgia" pitchFamily="18" charset="0"/>
              <a:cs typeface="Times New Roman" pitchFamily="18" charset="0"/>
            </a:endParaRPr>
          </a:p>
          <a:p>
            <a:pPr algn="ctr"/>
            <a:endParaRPr lang="en-US" sz="1000" b="1" dirty="0">
              <a:solidFill>
                <a:srgbClr val="FF0000"/>
              </a:solidFill>
              <a:effectLst>
                <a:outerShdw blurRad="38100" dist="38100" dir="2700000" algn="tl">
                  <a:srgbClr val="000000">
                    <a:alpha val="43137"/>
                  </a:srgbClr>
                </a:outerShdw>
              </a:effectLst>
              <a:latin typeface="Georgia" pitchFamily="18" charset="0"/>
              <a:cs typeface="Times New Roman" pitchFamily="18" charset="0"/>
            </a:endParaRPr>
          </a:p>
          <a:p>
            <a:pPr algn="ctr"/>
            <a:endParaRPr lang="en-US" sz="1000" b="1" dirty="0" smtClean="0">
              <a:solidFill>
                <a:srgbClr val="FF0000"/>
              </a:solidFill>
              <a:effectLst>
                <a:outerShdw blurRad="38100" dist="38100" dir="2700000" algn="tl">
                  <a:srgbClr val="000000">
                    <a:alpha val="43137"/>
                  </a:srgbClr>
                </a:outerShdw>
              </a:effectLst>
              <a:latin typeface="Georgia" pitchFamily="18" charset="0"/>
              <a:cs typeface="Times New Roman" pitchFamily="18" charset="0"/>
            </a:endParaRPr>
          </a:p>
          <a:p>
            <a:pPr algn="ctr"/>
            <a:r>
              <a:rPr lang="en-US" b="1" dirty="0" smtClean="0">
                <a:solidFill>
                  <a:schemeClr val="bg2"/>
                </a:solidFill>
                <a:effectLst>
                  <a:outerShdw blurRad="38100" dist="38100" dir="2700000" algn="tl">
                    <a:srgbClr val="000000">
                      <a:alpha val="43137"/>
                    </a:srgbClr>
                  </a:outerShdw>
                </a:effectLst>
                <a:latin typeface="Georgia" pitchFamily="18" charset="0"/>
                <a:cs typeface="Times New Roman" pitchFamily="18" charset="0"/>
              </a:rPr>
              <a:t>Presented </a:t>
            </a:r>
            <a:r>
              <a:rPr lang="en-US" b="1" dirty="0">
                <a:solidFill>
                  <a:schemeClr val="bg2"/>
                </a:solidFill>
                <a:effectLst>
                  <a:outerShdw blurRad="38100" dist="38100" dir="2700000" algn="tl">
                    <a:srgbClr val="000000">
                      <a:alpha val="43137"/>
                    </a:srgbClr>
                  </a:outerShdw>
                </a:effectLst>
                <a:latin typeface="Georgia" pitchFamily="18" charset="0"/>
                <a:cs typeface="Times New Roman" pitchFamily="18" charset="0"/>
              </a:rPr>
              <a:t>by</a:t>
            </a:r>
            <a:r>
              <a:rPr lang="en-US" b="1" dirty="0" smtClean="0">
                <a:solidFill>
                  <a:schemeClr val="bg2"/>
                </a:solidFill>
                <a:effectLst>
                  <a:outerShdw blurRad="38100" dist="38100" dir="2700000" algn="tl">
                    <a:srgbClr val="000000">
                      <a:alpha val="43137"/>
                    </a:srgbClr>
                  </a:outerShdw>
                </a:effectLst>
                <a:latin typeface="Georgia" pitchFamily="18" charset="0"/>
                <a:cs typeface="Times New Roman" pitchFamily="18" charset="0"/>
              </a:rPr>
              <a:t>:</a:t>
            </a:r>
            <a:endParaRPr lang="en-US" sz="1000" b="1" dirty="0">
              <a:solidFill>
                <a:schemeClr val="bg2"/>
              </a:solidFill>
              <a:effectLst>
                <a:outerShdw blurRad="38100" dist="38100" dir="2700000" algn="tl">
                  <a:srgbClr val="000000">
                    <a:alpha val="43137"/>
                  </a:srgbClr>
                </a:outerShdw>
              </a:effectLst>
              <a:latin typeface="Georgia" pitchFamily="18" charset="0"/>
              <a:cs typeface="Times New Roman" pitchFamily="18" charset="0"/>
            </a:endParaRPr>
          </a:p>
        </p:txBody>
      </p:sp>
      <p:pic>
        <p:nvPicPr>
          <p:cNvPr id="10" name="Picture 9" descr="csurma logo lg X"/>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0" y="593037"/>
            <a:ext cx="3429000" cy="1235763"/>
          </a:xfrm>
          <a:prstGeom prst="rect">
            <a:avLst/>
          </a:prstGeom>
          <a:noFill/>
          <a:ln>
            <a:noFill/>
          </a:ln>
        </p:spPr>
      </p:pic>
      <p:sp>
        <p:nvSpPr>
          <p:cNvPr id="9" name="Rectangle 8"/>
          <p:cNvSpPr/>
          <p:nvPr/>
        </p:nvSpPr>
        <p:spPr>
          <a:xfrm>
            <a:off x="76200" y="4960070"/>
            <a:ext cx="4572000" cy="738664"/>
          </a:xfrm>
          <a:prstGeom prst="rect">
            <a:avLst/>
          </a:prstGeom>
        </p:spPr>
        <p:txBody>
          <a:bodyPr wrap="square">
            <a:spAutoFit/>
          </a:bodyPr>
          <a:lstStyle/>
          <a:p>
            <a:pPr algn="ctr"/>
            <a:r>
              <a:rPr lang="en-US" sz="1400" b="1" i="1" dirty="0" smtClean="0">
                <a:solidFill>
                  <a:schemeClr val="bg2"/>
                </a:solidFill>
                <a:effectLst>
                  <a:outerShdw blurRad="38100" dist="38100" dir="2700000" algn="tl">
                    <a:srgbClr val="000000">
                      <a:alpha val="43137"/>
                    </a:srgbClr>
                  </a:outerShdw>
                </a:effectLst>
                <a:latin typeface="Georgia" pitchFamily="18" charset="0"/>
                <a:cs typeface="Times New Roman" pitchFamily="18" charset="0"/>
              </a:rPr>
              <a:t>Daniel Howell</a:t>
            </a:r>
            <a:endParaRPr lang="en-US" sz="1400" b="1" i="1" dirty="0">
              <a:solidFill>
                <a:schemeClr val="bg2"/>
              </a:solidFill>
              <a:effectLst>
                <a:outerShdw blurRad="38100" dist="38100" dir="2700000" algn="tl">
                  <a:srgbClr val="000000">
                    <a:alpha val="43137"/>
                  </a:srgbClr>
                </a:outerShdw>
              </a:effectLst>
              <a:latin typeface="Georgia" pitchFamily="18" charset="0"/>
              <a:cs typeface="Times New Roman" pitchFamily="18" charset="0"/>
            </a:endParaRPr>
          </a:p>
          <a:p>
            <a:pPr algn="ctr"/>
            <a:r>
              <a:rPr lang="en-US" sz="1400" b="1" i="1" dirty="0" smtClean="0">
                <a:solidFill>
                  <a:schemeClr val="bg2"/>
                </a:solidFill>
                <a:effectLst>
                  <a:outerShdw blurRad="38100" dist="38100" dir="2700000" algn="tl">
                    <a:srgbClr val="000000">
                      <a:alpha val="43137"/>
                    </a:srgbClr>
                  </a:outerShdw>
                </a:effectLst>
                <a:latin typeface="Georgia" pitchFamily="18" charset="0"/>
                <a:cs typeface="Times New Roman" pitchFamily="18" charset="0"/>
              </a:rPr>
              <a:t>Sr. Executive Vice President</a:t>
            </a:r>
            <a:endParaRPr lang="en-US" sz="1400" b="1" i="1" dirty="0">
              <a:solidFill>
                <a:schemeClr val="bg2"/>
              </a:solidFill>
              <a:effectLst>
                <a:outerShdw blurRad="38100" dist="38100" dir="2700000" algn="tl">
                  <a:srgbClr val="000000">
                    <a:alpha val="43137"/>
                  </a:srgbClr>
                </a:outerShdw>
              </a:effectLst>
              <a:latin typeface="Georgia" pitchFamily="18" charset="0"/>
              <a:cs typeface="Times New Roman" pitchFamily="18" charset="0"/>
            </a:endParaRPr>
          </a:p>
          <a:p>
            <a:pPr algn="ctr"/>
            <a:r>
              <a:rPr lang="en-US" sz="1400" b="1" i="1" dirty="0" smtClean="0">
                <a:solidFill>
                  <a:schemeClr val="bg2"/>
                </a:solidFill>
                <a:effectLst>
                  <a:outerShdw blurRad="38100" dist="38100" dir="2700000" algn="tl">
                    <a:srgbClr val="000000">
                      <a:alpha val="43137"/>
                    </a:srgbClr>
                  </a:outerShdw>
                </a:effectLst>
                <a:latin typeface="Georgia" pitchFamily="18" charset="0"/>
                <a:cs typeface="Times New Roman" pitchFamily="18" charset="0"/>
              </a:rPr>
              <a:t>Alliant Insurance Services, Inc.</a:t>
            </a:r>
            <a:endParaRPr lang="en-US" sz="1400" b="1" i="1" dirty="0">
              <a:solidFill>
                <a:schemeClr val="bg2"/>
              </a:solidFill>
              <a:effectLst>
                <a:outerShdw blurRad="38100" dist="38100" dir="2700000" algn="tl">
                  <a:srgbClr val="000000">
                    <a:alpha val="43137"/>
                  </a:srgbClr>
                </a:outerShdw>
              </a:effectLst>
              <a:latin typeface="Georgia" pitchFamily="18" charset="0"/>
              <a:cs typeface="Times New Roman" pitchFamily="18" charset="0"/>
            </a:endParaRPr>
          </a:p>
        </p:txBody>
      </p:sp>
      <p:sp>
        <p:nvSpPr>
          <p:cNvPr id="11" name="Rectangle 10"/>
          <p:cNvSpPr/>
          <p:nvPr/>
        </p:nvSpPr>
        <p:spPr>
          <a:xfrm>
            <a:off x="4495800" y="4953000"/>
            <a:ext cx="4572000" cy="738664"/>
          </a:xfrm>
          <a:prstGeom prst="rect">
            <a:avLst/>
          </a:prstGeom>
        </p:spPr>
        <p:txBody>
          <a:bodyPr wrap="square">
            <a:spAutoFit/>
          </a:bodyPr>
          <a:lstStyle/>
          <a:p>
            <a:pPr algn="ctr"/>
            <a:r>
              <a:rPr lang="en-US" sz="1400" b="1" i="1" dirty="0" smtClean="0">
                <a:solidFill>
                  <a:schemeClr val="bg2"/>
                </a:solidFill>
                <a:effectLst>
                  <a:outerShdw blurRad="38100" dist="38100" dir="2700000" algn="tl">
                    <a:srgbClr val="000000">
                      <a:alpha val="43137"/>
                    </a:srgbClr>
                  </a:outerShdw>
                </a:effectLst>
                <a:latin typeface="Georgia" pitchFamily="18" charset="0"/>
                <a:cs typeface="Times New Roman" pitchFamily="18" charset="0"/>
              </a:rPr>
              <a:t>Zachary Gifford</a:t>
            </a:r>
            <a:endParaRPr lang="en-US" sz="1400" b="1" i="1" dirty="0">
              <a:solidFill>
                <a:schemeClr val="bg2"/>
              </a:solidFill>
              <a:effectLst>
                <a:outerShdw blurRad="38100" dist="38100" dir="2700000" algn="tl">
                  <a:srgbClr val="000000">
                    <a:alpha val="43137"/>
                  </a:srgbClr>
                </a:outerShdw>
              </a:effectLst>
              <a:latin typeface="Georgia" pitchFamily="18" charset="0"/>
              <a:cs typeface="Times New Roman" pitchFamily="18" charset="0"/>
            </a:endParaRPr>
          </a:p>
          <a:p>
            <a:pPr algn="ctr"/>
            <a:r>
              <a:rPr lang="en-US" sz="1400" b="1" i="1" dirty="0" smtClean="0">
                <a:solidFill>
                  <a:schemeClr val="bg2"/>
                </a:solidFill>
                <a:effectLst>
                  <a:outerShdw blurRad="38100" dist="38100" dir="2700000" algn="tl">
                    <a:srgbClr val="000000">
                      <a:alpha val="43137"/>
                    </a:srgbClr>
                  </a:outerShdw>
                </a:effectLst>
                <a:latin typeface="Georgia" pitchFamily="18" charset="0"/>
                <a:cs typeface="Times New Roman" pitchFamily="18" charset="0"/>
              </a:rPr>
              <a:t>Director Systemwide Risk Management</a:t>
            </a:r>
            <a:endParaRPr lang="en-US" sz="1400" b="1" i="1" dirty="0">
              <a:solidFill>
                <a:schemeClr val="bg2"/>
              </a:solidFill>
              <a:effectLst>
                <a:outerShdw blurRad="38100" dist="38100" dir="2700000" algn="tl">
                  <a:srgbClr val="000000">
                    <a:alpha val="43137"/>
                  </a:srgbClr>
                </a:outerShdw>
              </a:effectLst>
              <a:latin typeface="Georgia" pitchFamily="18" charset="0"/>
              <a:cs typeface="Times New Roman" pitchFamily="18" charset="0"/>
            </a:endParaRPr>
          </a:p>
          <a:p>
            <a:pPr algn="ctr"/>
            <a:r>
              <a:rPr lang="en-US" sz="1400" b="1" i="1" dirty="0" smtClean="0">
                <a:solidFill>
                  <a:schemeClr val="bg2"/>
                </a:solidFill>
                <a:effectLst>
                  <a:outerShdw blurRad="38100" dist="38100" dir="2700000" algn="tl">
                    <a:srgbClr val="000000">
                      <a:alpha val="43137"/>
                    </a:srgbClr>
                  </a:outerShdw>
                </a:effectLst>
                <a:latin typeface="Georgia" pitchFamily="18" charset="0"/>
                <a:cs typeface="Times New Roman" pitchFamily="18" charset="0"/>
              </a:rPr>
              <a:t>CSU Chancellor’s Office</a:t>
            </a:r>
            <a:endParaRPr lang="en-US" sz="1400" b="1" i="1" dirty="0">
              <a:solidFill>
                <a:schemeClr val="bg2"/>
              </a:solidFill>
              <a:effectLst>
                <a:outerShdw blurRad="38100" dist="38100" dir="2700000" algn="tl">
                  <a:srgbClr val="000000">
                    <a:alpha val="43137"/>
                  </a:srgbClr>
                </a:outerShdw>
              </a:effectLst>
              <a:latin typeface="Georgia"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5240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eaLnBrk="1" hangingPunct="1">
              <a:lnSpc>
                <a:spcPct val="80000"/>
              </a:lnSpc>
            </a:pPr>
            <a:r>
              <a:rPr lang="en-US" kern="0" dirty="0" smtClean="0">
                <a:solidFill>
                  <a:srgbClr val="002060"/>
                </a:solidFill>
                <a:cs typeface="Times New Roman" pitchFamily="18" charset="0"/>
              </a:rPr>
              <a:t>Non-tort </a:t>
            </a:r>
            <a:r>
              <a:rPr lang="en-US" kern="0" dirty="0">
                <a:solidFill>
                  <a:srgbClr val="002060"/>
                </a:solidFill>
                <a:cs typeface="Times New Roman" pitchFamily="18" charset="0"/>
              </a:rPr>
              <a:t>causes of action related to breach of </a:t>
            </a:r>
            <a:r>
              <a:rPr lang="en-US" kern="0" dirty="0" smtClean="0">
                <a:solidFill>
                  <a:srgbClr val="002060"/>
                </a:solidFill>
                <a:cs typeface="Times New Roman" pitchFamily="18" charset="0"/>
              </a:rPr>
              <a:t>contract</a:t>
            </a:r>
            <a:endParaRPr lang="en-US" kern="0" dirty="0">
              <a:solidFill>
                <a:srgbClr val="002060"/>
              </a:solidFill>
              <a:cs typeface="Times New Roman" pitchFamily="18" charset="0"/>
            </a:endParaRPr>
          </a:p>
        </p:txBody>
      </p:sp>
      <p:sp>
        <p:nvSpPr>
          <p:cNvPr id="2" name="TextBox 1"/>
          <p:cNvSpPr txBox="1"/>
          <p:nvPr/>
        </p:nvSpPr>
        <p:spPr>
          <a:xfrm>
            <a:off x="3581400" y="1008495"/>
            <a:ext cx="4343400" cy="2677656"/>
          </a:xfrm>
          <a:prstGeom prst="rect">
            <a:avLst/>
          </a:prstGeom>
          <a:noFill/>
          <a:ln>
            <a:noFill/>
          </a:ln>
        </p:spPr>
        <p:txBody>
          <a:bodyPr wrap="square" rtlCol="0">
            <a:spAutoFit/>
          </a:bodyPr>
          <a:lstStyle>
            <a:defPPr>
              <a:defRPr lang="en-US"/>
            </a:defPPr>
            <a:lvl1pPr marL="0" indent="0">
              <a:buFont typeface="+mj-lt"/>
              <a:buNone/>
              <a:defRPr sz="2800">
                <a:solidFill>
                  <a:schemeClr val="bg1"/>
                </a:solidFill>
                <a:latin typeface="Tw Cen MT" panose="020B0602020104020603" pitchFamily="34" charset="0"/>
              </a:defRPr>
            </a:lvl1pPr>
          </a:lstStyle>
          <a:p>
            <a:r>
              <a:rPr lang="en-US" dirty="0"/>
              <a:t>Examples …</a:t>
            </a:r>
          </a:p>
          <a:p>
            <a:endParaRPr lang="en-US" dirty="0"/>
          </a:p>
          <a:p>
            <a:r>
              <a:rPr lang="en-US" dirty="0"/>
              <a:t>Failure to deliver a project as specified in the </a:t>
            </a:r>
            <a:r>
              <a:rPr lang="en-US" dirty="0" smtClean="0"/>
              <a:t>contract.</a:t>
            </a:r>
            <a:endParaRPr lang="en-US" dirty="0"/>
          </a:p>
          <a:p>
            <a:endParaRPr lang="en-US" dirty="0" smtClean="0"/>
          </a:p>
          <a:p>
            <a:r>
              <a:rPr lang="en-US" dirty="0" smtClean="0"/>
              <a:t>Failure </a:t>
            </a:r>
            <a:r>
              <a:rPr lang="en-US" dirty="0"/>
              <a:t>to </a:t>
            </a:r>
            <a:r>
              <a:rPr lang="en-US" dirty="0" smtClean="0"/>
              <a:t>perform.</a:t>
            </a:r>
            <a:endParaRPr lang="en-US" dirty="0"/>
          </a:p>
        </p:txBody>
      </p:sp>
      <p:pic>
        <p:nvPicPr>
          <p:cNvPr id="3" name="Picture 2"/>
          <p:cNvPicPr>
            <a:picLocks noChangeAspect="1"/>
          </p:cNvPicPr>
          <p:nvPr/>
        </p:nvPicPr>
        <p:blipFill rotWithShape="1">
          <a:blip r:embed="rId2"/>
          <a:srcRect l="16129" t="7113" r="12903" b="12266"/>
          <a:stretch/>
        </p:blipFill>
        <p:spPr>
          <a:xfrm>
            <a:off x="609600" y="1447800"/>
            <a:ext cx="2465294" cy="3810000"/>
          </a:xfrm>
          <a:prstGeom prst="rect">
            <a:avLst/>
          </a:prstGeom>
        </p:spPr>
      </p:pic>
      <p:pic>
        <p:nvPicPr>
          <p:cNvPr id="4" name="Picture 3"/>
          <p:cNvPicPr>
            <a:picLocks noChangeAspect="1"/>
          </p:cNvPicPr>
          <p:nvPr/>
        </p:nvPicPr>
        <p:blipFill>
          <a:blip r:embed="rId3"/>
          <a:stretch>
            <a:fillRect/>
          </a:stretch>
        </p:blipFill>
        <p:spPr>
          <a:xfrm>
            <a:off x="6477000" y="3886200"/>
            <a:ext cx="2304497" cy="2657339"/>
          </a:xfrm>
          <a:prstGeom prst="rect">
            <a:avLst/>
          </a:prstGeom>
        </p:spPr>
      </p:pic>
      <p:sp>
        <p:nvSpPr>
          <p:cNvPr id="6"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10</a:t>
            </a:r>
          </a:p>
        </p:txBody>
      </p:sp>
    </p:spTree>
    <p:extLst>
      <p:ext uri="{BB962C8B-B14F-4D97-AF65-F5344CB8AC3E}">
        <p14:creationId xmlns:p14="http://schemas.microsoft.com/office/powerpoint/2010/main" val="418500336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5240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eaLnBrk="1" hangingPunct="1">
              <a:lnSpc>
                <a:spcPct val="80000"/>
              </a:lnSpc>
            </a:pPr>
            <a:r>
              <a:rPr lang="en-US" dirty="0" smtClean="0">
                <a:solidFill>
                  <a:srgbClr val="002060"/>
                </a:solidFill>
              </a:rPr>
              <a:t>Illegal Acts</a:t>
            </a:r>
            <a:endParaRPr lang="en-US" kern="0" dirty="0" smtClean="0">
              <a:solidFill>
                <a:srgbClr val="002060"/>
              </a:solidFill>
              <a:cs typeface="Times New Roman" pitchFamily="18" charset="0"/>
            </a:endParaRPr>
          </a:p>
        </p:txBody>
      </p:sp>
      <p:sp>
        <p:nvSpPr>
          <p:cNvPr id="2" name="TextBox 1"/>
          <p:cNvSpPr txBox="1"/>
          <p:nvPr/>
        </p:nvSpPr>
        <p:spPr>
          <a:xfrm>
            <a:off x="4724400" y="1295400"/>
            <a:ext cx="3886200" cy="4401205"/>
          </a:xfrm>
          <a:prstGeom prst="rect">
            <a:avLst/>
          </a:prstGeom>
          <a:noFill/>
          <a:ln>
            <a:noFill/>
          </a:ln>
        </p:spPr>
        <p:txBody>
          <a:bodyPr wrap="square" rtlCol="0">
            <a:spAutoFit/>
          </a:bodyPr>
          <a:lstStyle>
            <a:defPPr>
              <a:defRPr lang="en-US"/>
            </a:defPPr>
            <a:lvl1pPr marL="0" indent="0">
              <a:buFont typeface="+mj-lt"/>
              <a:buNone/>
              <a:defRPr sz="2800">
                <a:solidFill>
                  <a:schemeClr val="bg1"/>
                </a:solidFill>
                <a:latin typeface="Tw Cen MT" panose="020B0602020104020603" pitchFamily="34" charset="0"/>
              </a:defRPr>
            </a:lvl1pPr>
          </a:lstStyle>
          <a:p>
            <a:r>
              <a:rPr lang="en-US" dirty="0"/>
              <a:t>Excluded -</a:t>
            </a:r>
          </a:p>
          <a:p>
            <a:endParaRPr lang="en-US" dirty="0"/>
          </a:p>
          <a:p>
            <a:r>
              <a:rPr lang="en-US" dirty="0"/>
              <a:t>Willful violation of a penal statute, code or </a:t>
            </a:r>
            <a:r>
              <a:rPr lang="en-US" dirty="0" smtClean="0"/>
              <a:t>ordinance.</a:t>
            </a:r>
            <a:endParaRPr lang="en-US" dirty="0"/>
          </a:p>
          <a:p>
            <a:endParaRPr lang="en-US" dirty="0"/>
          </a:p>
          <a:p>
            <a:r>
              <a:rPr lang="en-US" dirty="0"/>
              <a:t>Obtaining remuneration or financial gain to which the member is not </a:t>
            </a:r>
            <a:r>
              <a:rPr lang="en-US" dirty="0" smtClean="0"/>
              <a:t>entitled.</a:t>
            </a:r>
            <a:endParaRPr lang="en-US" dirty="0"/>
          </a:p>
        </p:txBody>
      </p:sp>
      <p:pic>
        <p:nvPicPr>
          <p:cNvPr id="4" name="Picture 3"/>
          <p:cNvPicPr>
            <a:picLocks noChangeAspect="1"/>
          </p:cNvPicPr>
          <p:nvPr/>
        </p:nvPicPr>
        <p:blipFill>
          <a:blip r:embed="rId2"/>
          <a:stretch>
            <a:fillRect/>
          </a:stretch>
        </p:blipFill>
        <p:spPr>
          <a:xfrm>
            <a:off x="533400" y="1828800"/>
            <a:ext cx="3657600" cy="3200400"/>
          </a:xfrm>
          <a:prstGeom prst="rect">
            <a:avLst/>
          </a:prstGeom>
        </p:spPr>
      </p:pic>
      <p:sp>
        <p:nvSpPr>
          <p:cNvPr id="6"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11</a:t>
            </a:r>
          </a:p>
        </p:txBody>
      </p:sp>
    </p:spTree>
    <p:extLst>
      <p:ext uri="{BB962C8B-B14F-4D97-AF65-F5344CB8AC3E}">
        <p14:creationId xmlns:p14="http://schemas.microsoft.com/office/powerpoint/2010/main" val="408406887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5240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eaLnBrk="1" hangingPunct="1">
              <a:lnSpc>
                <a:spcPct val="80000"/>
              </a:lnSpc>
            </a:pPr>
            <a:r>
              <a:rPr lang="en-US" dirty="0">
                <a:solidFill>
                  <a:srgbClr val="002060"/>
                </a:solidFill>
              </a:rPr>
              <a:t>Employees hired and working in </a:t>
            </a:r>
            <a:r>
              <a:rPr lang="en-US" dirty="0" smtClean="0">
                <a:solidFill>
                  <a:srgbClr val="002060"/>
                </a:solidFill>
              </a:rPr>
              <a:t>states </a:t>
            </a:r>
            <a:r>
              <a:rPr lang="en-US" dirty="0">
                <a:solidFill>
                  <a:srgbClr val="002060"/>
                </a:solidFill>
              </a:rPr>
              <a:t>other than California </a:t>
            </a:r>
            <a:endParaRPr lang="en-US" kern="0" dirty="0" smtClean="0">
              <a:solidFill>
                <a:srgbClr val="002060"/>
              </a:solidFill>
              <a:cs typeface="Times New Roman" pitchFamily="18" charset="0"/>
            </a:endParaRPr>
          </a:p>
        </p:txBody>
      </p:sp>
      <p:pic>
        <p:nvPicPr>
          <p:cNvPr id="13314" name="Picture 2" descr="http://pdmcpas.com/wp-content/uploads/2015/06/35193577_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895600"/>
            <a:ext cx="2819400" cy="34382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1253777"/>
            <a:ext cx="7780361" cy="1384995"/>
          </a:xfrm>
          <a:prstGeom prst="rect">
            <a:avLst/>
          </a:prstGeom>
          <a:noFill/>
          <a:ln>
            <a:noFill/>
          </a:ln>
        </p:spPr>
        <p:txBody>
          <a:bodyPr wrap="square" rtlCol="0">
            <a:spAutoFit/>
          </a:bodyPr>
          <a:lstStyle>
            <a:defPPr>
              <a:defRPr lang="en-US"/>
            </a:defPPr>
            <a:lvl1pPr marL="0" indent="0">
              <a:buFont typeface="+mj-lt"/>
              <a:buNone/>
              <a:defRPr sz="2800">
                <a:solidFill>
                  <a:schemeClr val="bg1"/>
                </a:solidFill>
                <a:latin typeface="Tw Cen MT" panose="020B0602020104020603" pitchFamily="34" charset="0"/>
              </a:defRPr>
            </a:lvl1pPr>
          </a:lstStyle>
          <a:p>
            <a:r>
              <a:rPr lang="en-US" dirty="0"/>
              <a:t>A separate workers’ compensation policy is required for all employees hired and working in states other than </a:t>
            </a:r>
            <a:r>
              <a:rPr lang="en-US" dirty="0" smtClean="0"/>
              <a:t>California.</a:t>
            </a:r>
            <a:endParaRPr lang="en-US" dirty="0"/>
          </a:p>
        </p:txBody>
      </p:sp>
      <p:pic>
        <p:nvPicPr>
          <p:cNvPr id="6" name="Picture 5"/>
          <p:cNvPicPr>
            <a:picLocks noChangeAspect="1"/>
          </p:cNvPicPr>
          <p:nvPr/>
        </p:nvPicPr>
        <p:blipFill>
          <a:blip r:embed="rId4"/>
          <a:stretch>
            <a:fillRect/>
          </a:stretch>
        </p:blipFill>
        <p:spPr>
          <a:xfrm>
            <a:off x="5181600" y="2826227"/>
            <a:ext cx="2448573" cy="2338387"/>
          </a:xfrm>
          <a:prstGeom prst="rect">
            <a:avLst/>
          </a:prstGeom>
        </p:spPr>
      </p:pic>
      <p:sp>
        <p:nvSpPr>
          <p:cNvPr id="7"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12</a:t>
            </a:r>
          </a:p>
        </p:txBody>
      </p:sp>
    </p:spTree>
    <p:extLst>
      <p:ext uri="{BB962C8B-B14F-4D97-AF65-F5344CB8AC3E}">
        <p14:creationId xmlns:p14="http://schemas.microsoft.com/office/powerpoint/2010/main" val="179618020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5240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eaLnBrk="1" hangingPunct="1">
              <a:lnSpc>
                <a:spcPct val="80000"/>
              </a:lnSpc>
            </a:pPr>
            <a:r>
              <a:rPr lang="en-US" dirty="0">
                <a:solidFill>
                  <a:srgbClr val="002060"/>
                </a:solidFill>
              </a:rPr>
              <a:t>Foreign activities / operations </a:t>
            </a:r>
            <a:endParaRPr lang="en-US" kern="0" dirty="0" smtClean="0">
              <a:solidFill>
                <a:srgbClr val="002060"/>
              </a:solidFill>
              <a:cs typeface="Times New Roman" pitchFamily="18" charset="0"/>
            </a:endParaRPr>
          </a:p>
        </p:txBody>
      </p:sp>
      <p:pic>
        <p:nvPicPr>
          <p:cNvPr id="14342" name="Picture 6" descr="http://www.toursvietnam.com/images/post/visa-letter-application-express-application-3-working-days-approval-guarantee-hassle-free-no-passport-scan-or-copied-20150109024606.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400"/>
          <a:stretch/>
        </p:blipFill>
        <p:spPr bwMode="auto">
          <a:xfrm>
            <a:off x="6765480" y="3354838"/>
            <a:ext cx="1997520" cy="1047542"/>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http://cdn.uconnectlabs.com/wp-content/uploads/sites/4/2014/04/Travel-Blog-Piec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4916914"/>
            <a:ext cx="1682561" cy="16825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shipwire.com/help/wp-content/uploads/2010/09/outsource-ship.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0" y="5129414"/>
            <a:ext cx="2002810" cy="14700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mages.techhive.com/images/article/2015/02/outsourcing-contract-ts-100567563-primary.idge.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7061" y="5256451"/>
            <a:ext cx="1509854" cy="10057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piedmontmoving.com/img/high-value-shipping.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0028" y="1451354"/>
            <a:ext cx="1972971" cy="13153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a-mrazek.com/wp-content/uploads/2015/01/medical-equipment.png?quality=100.3015112611140">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90028" y="4924770"/>
            <a:ext cx="2023951" cy="13133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1" y="1600200"/>
            <a:ext cx="5410200" cy="954107"/>
          </a:xfrm>
          <a:prstGeom prst="rect">
            <a:avLst/>
          </a:prstGeom>
          <a:noFill/>
          <a:ln>
            <a:noFill/>
          </a:ln>
        </p:spPr>
        <p:txBody>
          <a:bodyPr wrap="square" rtlCol="0">
            <a:spAutoFit/>
          </a:bodyPr>
          <a:lstStyle>
            <a:defPPr>
              <a:defRPr lang="en-US"/>
            </a:defPPr>
            <a:lvl1pPr marL="0" indent="0">
              <a:buFont typeface="+mj-lt"/>
              <a:buNone/>
              <a:defRPr sz="2800">
                <a:solidFill>
                  <a:schemeClr val="bg1"/>
                </a:solidFill>
                <a:latin typeface="Tw Cen MT" panose="020B0602020104020603" pitchFamily="34" charset="0"/>
              </a:defRPr>
            </a:lvl1pPr>
          </a:lstStyle>
          <a:p>
            <a:r>
              <a:rPr lang="en-US" dirty="0"/>
              <a:t>Must be reported and approved prior to </a:t>
            </a:r>
            <a:r>
              <a:rPr lang="en-US" dirty="0" smtClean="0"/>
              <a:t>departure.</a:t>
            </a:r>
            <a:endParaRPr lang="en-US" dirty="0"/>
          </a:p>
        </p:txBody>
      </p:sp>
      <p:sp>
        <p:nvSpPr>
          <p:cNvPr id="10"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13</a:t>
            </a:r>
          </a:p>
        </p:txBody>
      </p:sp>
    </p:spTree>
    <p:extLst>
      <p:ext uri="{BB962C8B-B14F-4D97-AF65-F5344CB8AC3E}">
        <p14:creationId xmlns:p14="http://schemas.microsoft.com/office/powerpoint/2010/main" val="131966631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www.dcu.org/images/auto-antique.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26" b="14839"/>
          <a:stretch/>
        </p:blipFill>
        <p:spPr bwMode="auto">
          <a:xfrm>
            <a:off x="4114800" y="3176092"/>
            <a:ext cx="2619375" cy="16223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381000" y="15240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eaLnBrk="1" hangingPunct="1">
              <a:lnSpc>
                <a:spcPct val="80000"/>
              </a:lnSpc>
            </a:pPr>
            <a:r>
              <a:rPr lang="en-US" dirty="0">
                <a:solidFill>
                  <a:srgbClr val="002060"/>
                </a:solidFill>
              </a:rPr>
              <a:t>Physical damage to owned vehicles / equipment </a:t>
            </a:r>
            <a:endParaRPr lang="en-US" kern="0" dirty="0" smtClean="0">
              <a:solidFill>
                <a:srgbClr val="002060"/>
              </a:solidFill>
              <a:cs typeface="Times New Roman" pitchFamily="18" charset="0"/>
            </a:endParaRPr>
          </a:p>
        </p:txBody>
      </p:sp>
      <p:pic>
        <p:nvPicPr>
          <p:cNvPr id="17410" name="Picture 2" descr="http://bloximages.chicago2.vip.townnews.com/nwitimes.com/content/tncms/assets/v3/editorial/4/9b/49b69769-5280-5162-a328-db8f20193e1d/56606e165bb65.image.jpg?resize=620%2C465">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1312" y="4568429"/>
            <a:ext cx="2235725" cy="1676794"/>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a.abcnews.go.com/images/Blotter/gty_car_damage_kb_130604_wmain.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 y="4948631"/>
            <a:ext cx="2305052" cy="12965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auto-blog.pl/wp-content/gallery/pagani-huayra/1309684032181223254.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98574" y="1670728"/>
            <a:ext cx="1981200" cy="12945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1459886"/>
            <a:ext cx="4876799" cy="3108543"/>
          </a:xfrm>
          <a:prstGeom prst="rect">
            <a:avLst/>
          </a:prstGeom>
          <a:noFill/>
          <a:ln>
            <a:noFill/>
          </a:ln>
        </p:spPr>
        <p:txBody>
          <a:bodyPr wrap="square" rtlCol="0">
            <a:spAutoFit/>
          </a:bodyPr>
          <a:lstStyle>
            <a:defPPr>
              <a:defRPr lang="en-US"/>
            </a:defPPr>
            <a:lvl1pPr marL="0" indent="0">
              <a:buFont typeface="+mj-lt"/>
              <a:buNone/>
              <a:defRPr sz="2800">
                <a:solidFill>
                  <a:schemeClr val="bg1"/>
                </a:solidFill>
                <a:latin typeface="Tw Cen MT" panose="020B0602020104020603" pitchFamily="34" charset="0"/>
              </a:defRPr>
            </a:lvl1pPr>
          </a:lstStyle>
          <a:p>
            <a:r>
              <a:rPr lang="en-US" dirty="0"/>
              <a:t>Can be covered but must be scheduled.  </a:t>
            </a:r>
          </a:p>
          <a:p>
            <a:endParaRPr lang="en-US" dirty="0"/>
          </a:p>
          <a:p>
            <a:r>
              <a:rPr lang="en-US" dirty="0"/>
              <a:t>Certain high valued autos are excluded.  </a:t>
            </a:r>
          </a:p>
          <a:p>
            <a:endParaRPr lang="en-US" dirty="0"/>
          </a:p>
          <a:p>
            <a:r>
              <a:rPr lang="en-US" dirty="0"/>
              <a:t>See checklist.</a:t>
            </a:r>
          </a:p>
        </p:txBody>
      </p:sp>
      <p:pic>
        <p:nvPicPr>
          <p:cNvPr id="3" name="Picture 2"/>
          <p:cNvPicPr>
            <a:picLocks noChangeAspect="1"/>
          </p:cNvPicPr>
          <p:nvPr/>
        </p:nvPicPr>
        <p:blipFill>
          <a:blip r:embed="rId10"/>
          <a:stretch>
            <a:fillRect/>
          </a:stretch>
        </p:blipFill>
        <p:spPr>
          <a:xfrm>
            <a:off x="4157149" y="2887837"/>
            <a:ext cx="2749342" cy="2060794"/>
          </a:xfrm>
          <a:prstGeom prst="rect">
            <a:avLst/>
          </a:prstGeom>
        </p:spPr>
      </p:pic>
      <p:pic>
        <p:nvPicPr>
          <p:cNvPr id="4" name="Picture 3"/>
          <p:cNvPicPr>
            <a:picLocks noChangeAspect="1"/>
          </p:cNvPicPr>
          <p:nvPr/>
        </p:nvPicPr>
        <p:blipFill>
          <a:blip r:embed="rId11"/>
          <a:stretch>
            <a:fillRect/>
          </a:stretch>
        </p:blipFill>
        <p:spPr>
          <a:xfrm>
            <a:off x="6634588" y="1612859"/>
            <a:ext cx="1945186" cy="1457812"/>
          </a:xfrm>
          <a:prstGeom prst="rect">
            <a:avLst/>
          </a:prstGeom>
        </p:spPr>
      </p:pic>
      <p:pic>
        <p:nvPicPr>
          <p:cNvPr id="8" name="Picture 7"/>
          <p:cNvPicPr>
            <a:picLocks noChangeAspect="1"/>
          </p:cNvPicPr>
          <p:nvPr/>
        </p:nvPicPr>
        <p:blipFill>
          <a:blip r:embed="rId11"/>
          <a:stretch>
            <a:fillRect/>
          </a:stretch>
        </p:blipFill>
        <p:spPr>
          <a:xfrm>
            <a:off x="6232414" y="4416647"/>
            <a:ext cx="2749534" cy="2060627"/>
          </a:xfrm>
          <a:prstGeom prst="rect">
            <a:avLst/>
          </a:prstGeom>
        </p:spPr>
      </p:pic>
      <p:sp>
        <p:nvSpPr>
          <p:cNvPr id="11"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14</a:t>
            </a:r>
          </a:p>
        </p:txBody>
      </p:sp>
    </p:spTree>
    <p:extLst>
      <p:ext uri="{BB962C8B-B14F-4D97-AF65-F5344CB8AC3E}">
        <p14:creationId xmlns:p14="http://schemas.microsoft.com/office/powerpoint/2010/main" val="14660587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5240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eaLnBrk="1" hangingPunct="1">
              <a:lnSpc>
                <a:spcPct val="80000"/>
              </a:lnSpc>
            </a:pPr>
            <a:r>
              <a:rPr lang="en-US" dirty="0">
                <a:solidFill>
                  <a:srgbClr val="002060"/>
                </a:solidFill>
              </a:rPr>
              <a:t>Products </a:t>
            </a:r>
            <a:r>
              <a:rPr lang="en-US" dirty="0" smtClean="0">
                <a:solidFill>
                  <a:srgbClr val="002060"/>
                </a:solidFill>
              </a:rPr>
              <a:t>Liability</a:t>
            </a:r>
            <a:endParaRPr lang="en-US" kern="0" dirty="0" smtClean="0">
              <a:solidFill>
                <a:srgbClr val="002060"/>
              </a:solidFill>
              <a:cs typeface="Times New Roman" pitchFamily="18" charset="0"/>
            </a:endParaRPr>
          </a:p>
        </p:txBody>
      </p:sp>
      <p:pic>
        <p:nvPicPr>
          <p:cNvPr id="3074" name="Picture 2" descr="https://www.rbauction.com/cms_assets/images/blog/2014/03-march/01345/sold_574x29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980" y="1295401"/>
            <a:ext cx="248682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dn.trendhunterstatic.com/thumbs/hubless-wheelchair-concept.jpe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4291" y="4718049"/>
            <a:ext cx="1952507" cy="172175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norco-inc.com/~norcoinc/files/u4/w_natural_fit.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5060" y="4641850"/>
            <a:ext cx="1835941" cy="16303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zavodpt.ru/images/agromh-50tk.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93979" y="2667000"/>
            <a:ext cx="2633133" cy="1974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600200"/>
            <a:ext cx="5333999" cy="2246769"/>
          </a:xfrm>
          <a:prstGeom prst="rect">
            <a:avLst/>
          </a:prstGeom>
          <a:noFill/>
          <a:ln>
            <a:noFill/>
          </a:ln>
        </p:spPr>
        <p:txBody>
          <a:bodyPr wrap="square" rtlCol="0">
            <a:spAutoFit/>
          </a:bodyPr>
          <a:lstStyle>
            <a:defPPr>
              <a:defRPr lang="en-US"/>
            </a:defPPr>
            <a:lvl1pPr marL="0" indent="0">
              <a:buFont typeface="+mj-lt"/>
              <a:buNone/>
              <a:defRPr sz="2800">
                <a:solidFill>
                  <a:schemeClr val="bg1"/>
                </a:solidFill>
                <a:latin typeface="Tw Cen MT" panose="020B0602020104020603" pitchFamily="34" charset="0"/>
              </a:defRPr>
            </a:lvl1pPr>
          </a:lstStyle>
          <a:p>
            <a:r>
              <a:rPr lang="en-US" dirty="0"/>
              <a:t>Products manufactured, modified, built and then sold, may necessitate additional products liability insurance.  Prior review is highly recommended.  </a:t>
            </a:r>
          </a:p>
        </p:txBody>
      </p:sp>
      <p:sp>
        <p:nvSpPr>
          <p:cNvPr id="8"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15</a:t>
            </a:r>
          </a:p>
        </p:txBody>
      </p:sp>
    </p:spTree>
    <p:extLst>
      <p:ext uri="{BB962C8B-B14F-4D97-AF65-F5344CB8AC3E}">
        <p14:creationId xmlns:p14="http://schemas.microsoft.com/office/powerpoint/2010/main" val="10895825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5240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eaLnBrk="1" hangingPunct="1">
              <a:lnSpc>
                <a:spcPct val="80000"/>
              </a:lnSpc>
            </a:pPr>
            <a:r>
              <a:rPr lang="en-US" dirty="0">
                <a:solidFill>
                  <a:srgbClr val="002060"/>
                </a:solidFill>
              </a:rPr>
              <a:t>Contract employees </a:t>
            </a:r>
            <a:endParaRPr lang="en-US" kern="0" dirty="0" smtClean="0">
              <a:solidFill>
                <a:srgbClr val="002060"/>
              </a:solidFill>
              <a:cs typeface="Times New Roman" pitchFamily="18" charset="0"/>
            </a:endParaRPr>
          </a:p>
        </p:txBody>
      </p:sp>
      <p:pic>
        <p:nvPicPr>
          <p:cNvPr id="8194" name="Picture 2" descr="http://www.you-can-learn-basic-employee-rights.com/images/employee-contract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476225"/>
            <a:ext cx="2679197" cy="18916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omniagroup.com/wp-content/uploads/Contractors-vs-employee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267200"/>
            <a:ext cx="2838058" cy="188899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jnswire.s3.amazonaws.com/jns-media/e9/20/93554/medium_employment-contract.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171" y="1447009"/>
            <a:ext cx="2609458" cy="17483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05200" y="1371600"/>
            <a:ext cx="5105400" cy="1815882"/>
          </a:xfrm>
          <a:prstGeom prst="rect">
            <a:avLst/>
          </a:prstGeom>
          <a:noFill/>
          <a:ln>
            <a:noFill/>
          </a:ln>
        </p:spPr>
        <p:txBody>
          <a:bodyPr wrap="square" rtlCol="0">
            <a:spAutoFit/>
          </a:bodyPr>
          <a:lstStyle/>
          <a:p>
            <a:pPr>
              <a:buFont typeface="+mj-lt"/>
              <a:buNone/>
            </a:pPr>
            <a:r>
              <a:rPr lang="en-US" sz="2800" dirty="0">
                <a:solidFill>
                  <a:schemeClr val="bg1"/>
                </a:solidFill>
                <a:latin typeface="Tw Cen MT" panose="020B0602020104020603" pitchFamily="34" charset="0"/>
              </a:rPr>
              <a:t>Your contract employees are not considered insureds and therefore require their own liability insurance.</a:t>
            </a:r>
          </a:p>
        </p:txBody>
      </p:sp>
      <p:sp>
        <p:nvSpPr>
          <p:cNvPr id="7"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16</a:t>
            </a:r>
          </a:p>
        </p:txBody>
      </p:sp>
    </p:spTree>
    <p:extLst>
      <p:ext uri="{BB962C8B-B14F-4D97-AF65-F5344CB8AC3E}">
        <p14:creationId xmlns:p14="http://schemas.microsoft.com/office/powerpoint/2010/main" val="383678419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5240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eaLnBrk="1" hangingPunct="1">
              <a:lnSpc>
                <a:spcPct val="80000"/>
              </a:lnSpc>
            </a:pPr>
            <a:r>
              <a:rPr lang="en-US" dirty="0" smtClean="0">
                <a:solidFill>
                  <a:srgbClr val="002060"/>
                </a:solidFill>
              </a:rPr>
              <a:t>Related Organizations</a:t>
            </a:r>
            <a:endParaRPr lang="en-US" kern="0" dirty="0" smtClean="0">
              <a:solidFill>
                <a:srgbClr val="002060"/>
              </a:solidFill>
              <a:cs typeface="Times New Roman" pitchFamily="18" charset="0"/>
            </a:endParaRPr>
          </a:p>
        </p:txBody>
      </p:sp>
      <p:pic>
        <p:nvPicPr>
          <p:cNvPr id="9222" name="Picture 6" descr="http://www.metro.us/_internal/gxml!0/r0dc21o2f3vste5s7ezej9x3a10rp3w$ieyr97e66c8k51n64hdkb00487azduz/EDU_CollegeSubstanceAbuse.jpe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029" y="5101441"/>
            <a:ext cx="2125744" cy="136726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41.media.tumblr.com/5fa2705713e52978a33cb14a636e3633/tumblr_n8ipglspeL1txmdjio1_5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991" y="5010563"/>
            <a:ext cx="2125744" cy="13902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8264" y="1193930"/>
            <a:ext cx="4572000" cy="1569660"/>
          </a:xfrm>
          <a:prstGeom prst="rect">
            <a:avLst/>
          </a:prstGeom>
          <a:noFill/>
          <a:ln>
            <a:noFill/>
          </a:ln>
        </p:spPr>
        <p:txBody>
          <a:bodyPr wrap="square" rtlCol="0">
            <a:spAutoFit/>
          </a:bodyPr>
          <a:lstStyle/>
          <a:p>
            <a:pPr marL="342900" indent="-342900">
              <a:buFont typeface="Wingdings" panose="05000000000000000000" pitchFamily="2" charset="2"/>
              <a:buChar char="ü"/>
            </a:pPr>
            <a:r>
              <a:rPr lang="en-US" sz="2400" dirty="0">
                <a:solidFill>
                  <a:schemeClr val="bg1"/>
                </a:solidFill>
                <a:latin typeface="Tw Cen MT" panose="020B0602020104020603" pitchFamily="34" charset="0"/>
              </a:rPr>
              <a:t>Alumni organizations</a:t>
            </a:r>
          </a:p>
          <a:p>
            <a:pPr marL="342900" indent="-342900">
              <a:buFont typeface="Wingdings" panose="05000000000000000000" pitchFamily="2" charset="2"/>
              <a:buChar char="ü"/>
            </a:pPr>
            <a:r>
              <a:rPr lang="en-US" sz="2400" dirty="0">
                <a:solidFill>
                  <a:schemeClr val="bg1"/>
                </a:solidFill>
                <a:latin typeface="Tw Cen MT" panose="020B0602020104020603" pitchFamily="34" charset="0"/>
              </a:rPr>
              <a:t>Booster groups</a:t>
            </a:r>
          </a:p>
          <a:p>
            <a:pPr marL="342900" indent="-342900">
              <a:buFont typeface="Wingdings" panose="05000000000000000000" pitchFamily="2" charset="2"/>
              <a:buChar char="ü"/>
            </a:pPr>
            <a:r>
              <a:rPr lang="en-US" sz="2400" dirty="0">
                <a:solidFill>
                  <a:schemeClr val="bg1"/>
                </a:solidFill>
                <a:latin typeface="Tw Cen MT" panose="020B0602020104020603" pitchFamily="34" charset="0"/>
              </a:rPr>
              <a:t>Student groups</a:t>
            </a:r>
          </a:p>
          <a:p>
            <a:pPr marL="342900" indent="-342900">
              <a:buFont typeface="Wingdings" panose="05000000000000000000" pitchFamily="2" charset="2"/>
              <a:buChar char="ü"/>
            </a:pPr>
            <a:r>
              <a:rPr lang="en-US" sz="2400" dirty="0">
                <a:solidFill>
                  <a:schemeClr val="bg1"/>
                </a:solidFill>
                <a:latin typeface="Tw Cen MT" panose="020B0602020104020603" pitchFamily="34" charset="0"/>
              </a:rPr>
              <a:t>Other related entities </a:t>
            </a:r>
          </a:p>
        </p:txBody>
      </p:sp>
      <p:sp>
        <p:nvSpPr>
          <p:cNvPr id="3" name="Rectangle 2"/>
          <p:cNvSpPr/>
          <p:nvPr/>
        </p:nvSpPr>
        <p:spPr>
          <a:xfrm>
            <a:off x="438264" y="2917219"/>
            <a:ext cx="5991543" cy="1631216"/>
          </a:xfrm>
          <a:prstGeom prst="rect">
            <a:avLst/>
          </a:prstGeom>
          <a:noFill/>
          <a:ln>
            <a:noFill/>
          </a:ln>
        </p:spPr>
        <p:txBody>
          <a:bodyPr wrap="square" rtlCol="0">
            <a:spAutoFit/>
          </a:bodyPr>
          <a:lstStyle/>
          <a:p>
            <a:pPr>
              <a:buFont typeface="+mj-lt"/>
              <a:buNone/>
            </a:pPr>
            <a:r>
              <a:rPr lang="en-US" sz="2000" dirty="0">
                <a:solidFill>
                  <a:schemeClr val="bg1"/>
                </a:solidFill>
                <a:latin typeface="Tw Cen MT" panose="020B0602020104020603" pitchFamily="34" charset="0"/>
              </a:rPr>
              <a:t>Coverage may be available through the liability program if an Auxiliary Organization Member exercises substantial control over all events, activities and operations, as well as exercises financial control over the entity.</a:t>
            </a:r>
          </a:p>
        </p:txBody>
      </p:sp>
      <p:pic>
        <p:nvPicPr>
          <p:cNvPr id="4" name="Picture 3"/>
          <p:cNvPicPr>
            <a:picLocks noChangeAspect="1"/>
          </p:cNvPicPr>
          <p:nvPr/>
        </p:nvPicPr>
        <p:blipFill>
          <a:blip r:embed="rId6"/>
          <a:stretch>
            <a:fillRect/>
          </a:stretch>
        </p:blipFill>
        <p:spPr>
          <a:xfrm>
            <a:off x="6737618" y="1231611"/>
            <a:ext cx="2036353" cy="3063957"/>
          </a:xfrm>
          <a:prstGeom prst="rect">
            <a:avLst/>
          </a:prstGeom>
        </p:spPr>
      </p:pic>
      <p:pic>
        <p:nvPicPr>
          <p:cNvPr id="6" name="Picture 5"/>
          <p:cNvPicPr>
            <a:picLocks noChangeAspect="1"/>
          </p:cNvPicPr>
          <p:nvPr/>
        </p:nvPicPr>
        <p:blipFill>
          <a:blip r:embed="rId7"/>
          <a:stretch>
            <a:fillRect/>
          </a:stretch>
        </p:blipFill>
        <p:spPr>
          <a:xfrm>
            <a:off x="533400" y="4667695"/>
            <a:ext cx="3013412" cy="2006932"/>
          </a:xfrm>
          <a:prstGeom prst="rect">
            <a:avLst/>
          </a:prstGeom>
        </p:spPr>
      </p:pic>
      <p:sp>
        <p:nvSpPr>
          <p:cNvPr id="9"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17</a:t>
            </a:r>
          </a:p>
        </p:txBody>
      </p:sp>
    </p:spTree>
    <p:extLst>
      <p:ext uri="{BB962C8B-B14F-4D97-AF65-F5344CB8AC3E}">
        <p14:creationId xmlns:p14="http://schemas.microsoft.com/office/powerpoint/2010/main" val="2145517606"/>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5240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eaLnBrk="1" hangingPunct="1">
              <a:lnSpc>
                <a:spcPct val="80000"/>
              </a:lnSpc>
            </a:pPr>
            <a:r>
              <a:rPr lang="en-US" dirty="0">
                <a:solidFill>
                  <a:srgbClr val="002060"/>
                </a:solidFill>
              </a:rPr>
              <a:t>Business </a:t>
            </a:r>
            <a:r>
              <a:rPr lang="en-US" dirty="0" smtClean="0">
                <a:solidFill>
                  <a:srgbClr val="002060"/>
                </a:solidFill>
              </a:rPr>
              <a:t>Incubator </a:t>
            </a:r>
            <a:r>
              <a:rPr lang="en-US" dirty="0">
                <a:solidFill>
                  <a:srgbClr val="002060"/>
                </a:solidFill>
              </a:rPr>
              <a:t>/ </a:t>
            </a:r>
            <a:r>
              <a:rPr lang="en-US" dirty="0" smtClean="0">
                <a:solidFill>
                  <a:srgbClr val="002060"/>
                </a:solidFill>
              </a:rPr>
              <a:t>For-Profit Entities</a:t>
            </a:r>
            <a:endParaRPr lang="en-US" kern="0" dirty="0" smtClean="0">
              <a:solidFill>
                <a:srgbClr val="002060"/>
              </a:solidFill>
              <a:cs typeface="Times New Roman" pitchFamily="18" charset="0"/>
            </a:endParaRPr>
          </a:p>
        </p:txBody>
      </p:sp>
      <p:pic>
        <p:nvPicPr>
          <p:cNvPr id="10242" name="Picture 2" descr="http://www.kellyprice.biz/wp-content/uploads/2015/09/business-incubator-medi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455610"/>
            <a:ext cx="2438400" cy="167884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420intel.com/sites/default/files/field/image/incubator%5B1%5D.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1863" y="3352800"/>
            <a:ext cx="1808737" cy="145000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jcjc.edu/atc/images/businessincubator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5021149"/>
            <a:ext cx="3581400" cy="145000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cincinnatismallbusinessincubator.com/wp-content/uploads/2012/11/iStock_000019756233_ExtraSmall-300x199.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5021149"/>
            <a:ext cx="2190750" cy="145319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worldbusinessincubation.files.wordpress.com/2013/10/business-incubation-blog-tag-cloud.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7590" y="5021149"/>
            <a:ext cx="2325045" cy="14500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1454778"/>
            <a:ext cx="6096000" cy="3108543"/>
          </a:xfrm>
          <a:prstGeom prst="rect">
            <a:avLst/>
          </a:prstGeom>
          <a:noFill/>
          <a:ln>
            <a:noFill/>
          </a:ln>
        </p:spPr>
        <p:txBody>
          <a:bodyPr wrap="square" rtlCol="0">
            <a:spAutoFit/>
          </a:bodyPr>
          <a:lstStyle>
            <a:defPPr>
              <a:defRPr lang="en-US"/>
            </a:defPPr>
            <a:lvl1pPr>
              <a:buFont typeface="+mj-lt"/>
              <a:buNone/>
              <a:defRPr sz="2800">
                <a:solidFill>
                  <a:schemeClr val="bg1"/>
                </a:solidFill>
                <a:latin typeface="Tw Cen MT" panose="020B0602020104020603" pitchFamily="34" charset="0"/>
              </a:defRPr>
            </a:lvl1pPr>
          </a:lstStyle>
          <a:p>
            <a:r>
              <a:rPr lang="en-US" dirty="0"/>
              <a:t>The AORMA Liability Program cannot cover for-profit entities at this time; separate insurance should be purchased.</a:t>
            </a:r>
          </a:p>
          <a:p>
            <a:endParaRPr lang="en-US" dirty="0"/>
          </a:p>
          <a:p>
            <a:r>
              <a:rPr lang="en-US" dirty="0"/>
              <a:t>Depending on the structure of the business incubator, coverage maybe included within the Liability Program.</a:t>
            </a:r>
          </a:p>
        </p:txBody>
      </p:sp>
      <p:sp>
        <p:nvSpPr>
          <p:cNvPr id="9"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18</a:t>
            </a:r>
          </a:p>
        </p:txBody>
      </p:sp>
    </p:spTree>
    <p:extLst>
      <p:ext uri="{BB962C8B-B14F-4D97-AF65-F5344CB8AC3E}">
        <p14:creationId xmlns:p14="http://schemas.microsoft.com/office/powerpoint/2010/main" val="3292478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5240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eaLnBrk="1" hangingPunct="1">
              <a:lnSpc>
                <a:spcPct val="80000"/>
              </a:lnSpc>
            </a:pPr>
            <a:r>
              <a:rPr lang="en-US" dirty="0">
                <a:solidFill>
                  <a:srgbClr val="002060"/>
                </a:solidFill>
              </a:rPr>
              <a:t>Any other operation that may not support the mission of the CSU</a:t>
            </a:r>
            <a:endParaRPr lang="en-US" kern="0" dirty="0" smtClean="0">
              <a:solidFill>
                <a:srgbClr val="002060"/>
              </a:solidFill>
              <a:cs typeface="Times New Roman" pitchFamily="18" charset="0"/>
            </a:endParaRPr>
          </a:p>
        </p:txBody>
      </p:sp>
      <p:sp>
        <p:nvSpPr>
          <p:cNvPr id="14" name="Rectangle 2"/>
          <p:cNvSpPr txBox="1">
            <a:spLocks noChangeArrowheads="1"/>
          </p:cNvSpPr>
          <p:nvPr/>
        </p:nvSpPr>
        <p:spPr bwMode="auto">
          <a:xfrm>
            <a:off x="228600" y="1447800"/>
            <a:ext cx="8520915" cy="1569660"/>
          </a:xfrm>
          <a:prstGeom prst="rect">
            <a:avLst/>
          </a:prstGeom>
          <a:noFill/>
          <a:ln>
            <a:noFill/>
          </a:ln>
        </p:spPr>
        <p:txBody>
          <a:bodyPr wrap="square" rtlCol="0">
            <a:spAutoFit/>
          </a:bodyPr>
          <a:lstStyle>
            <a:defPPr>
              <a:defRPr lang="en-US"/>
            </a:defPPr>
            <a:lvl1pPr>
              <a:buFont typeface="+mj-lt"/>
              <a:buNone/>
              <a:defRPr sz="2800">
                <a:solidFill>
                  <a:schemeClr val="bg1"/>
                </a:solidFill>
                <a:latin typeface="Tw Cen MT" panose="020B0602020104020603" pitchFamily="34" charset="0"/>
              </a:defRPr>
            </a:lvl1pPr>
          </a:lstStyle>
          <a:p>
            <a:pPr algn="ctr"/>
            <a:r>
              <a:rPr lang="en-US" sz="2400" dirty="0"/>
              <a:t>How would you feel about seeing this loss event on the front page of your local newspaper?</a:t>
            </a:r>
            <a:endParaRPr lang="en-US" sz="1200" dirty="0"/>
          </a:p>
          <a:p>
            <a:pPr algn="ctr"/>
            <a:endParaRPr lang="en-US" sz="1200" dirty="0"/>
          </a:p>
          <a:p>
            <a:pPr algn="ctr"/>
            <a:r>
              <a:rPr lang="en-US" sz="2400" dirty="0"/>
              <a:t>Or</a:t>
            </a:r>
            <a:endParaRPr lang="en-US" sz="1200" dirty="0"/>
          </a:p>
          <a:p>
            <a:pPr algn="ctr"/>
            <a:endParaRPr lang="en-US" sz="1200" dirty="0"/>
          </a:p>
        </p:txBody>
      </p:sp>
      <p:pic>
        <p:nvPicPr>
          <p:cNvPr id="2" name="Picture 1"/>
          <p:cNvPicPr>
            <a:picLocks noChangeAspect="1"/>
          </p:cNvPicPr>
          <p:nvPr/>
        </p:nvPicPr>
        <p:blipFill>
          <a:blip r:embed="rId2"/>
          <a:stretch>
            <a:fillRect/>
          </a:stretch>
        </p:blipFill>
        <p:spPr>
          <a:xfrm>
            <a:off x="228600" y="3004650"/>
            <a:ext cx="4533900" cy="3448050"/>
          </a:xfrm>
          <a:prstGeom prst="rect">
            <a:avLst/>
          </a:prstGeom>
        </p:spPr>
      </p:pic>
      <p:sp>
        <p:nvSpPr>
          <p:cNvPr id="3" name="TextBox 2"/>
          <p:cNvSpPr txBox="1"/>
          <p:nvPr/>
        </p:nvSpPr>
        <p:spPr>
          <a:xfrm>
            <a:off x="5029200" y="3528346"/>
            <a:ext cx="3505200" cy="1200329"/>
          </a:xfrm>
          <a:prstGeom prst="rect">
            <a:avLst/>
          </a:prstGeom>
          <a:noFill/>
        </p:spPr>
        <p:txBody>
          <a:bodyPr wrap="square" rtlCol="0">
            <a:spAutoFit/>
          </a:bodyPr>
          <a:lstStyle/>
          <a:p>
            <a:r>
              <a:rPr lang="en-US" sz="2400" dirty="0" smtClean="0">
                <a:solidFill>
                  <a:schemeClr val="bg1"/>
                </a:solidFill>
                <a:latin typeface="Tw Cen MT" panose="020B0602020104020603" pitchFamily="34" charset="0"/>
              </a:rPr>
              <a:t>How </a:t>
            </a:r>
            <a:r>
              <a:rPr lang="en-US" sz="2400" dirty="0">
                <a:solidFill>
                  <a:schemeClr val="bg1"/>
                </a:solidFill>
                <a:latin typeface="Tw Cen MT" panose="020B0602020104020603" pitchFamily="34" charset="0"/>
              </a:rPr>
              <a:t>would you feel about sitting at a table with your peers asking for coverage?</a:t>
            </a:r>
          </a:p>
        </p:txBody>
      </p:sp>
      <p:sp>
        <p:nvSpPr>
          <p:cNvPr id="6"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19</a:t>
            </a:r>
          </a:p>
        </p:txBody>
      </p:sp>
    </p:spTree>
    <p:extLst>
      <p:ext uri="{BB962C8B-B14F-4D97-AF65-F5344CB8AC3E}">
        <p14:creationId xmlns:p14="http://schemas.microsoft.com/office/powerpoint/2010/main" val="389921245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225" y="2628900"/>
            <a:ext cx="701040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Rectangle 2"/>
          <p:cNvSpPr>
            <a:spLocks noGrp="1" noChangeArrowheads="1"/>
          </p:cNvSpPr>
          <p:nvPr>
            <p:ph type="title"/>
          </p:nvPr>
        </p:nvSpPr>
        <p:spPr>
          <a:xfrm>
            <a:off x="152400" y="157579"/>
            <a:ext cx="6553200" cy="844550"/>
          </a:xfrm>
        </p:spPr>
        <p:txBody>
          <a:bodyPr/>
          <a:lstStyle/>
          <a:p>
            <a:pPr eaLnBrk="1" hangingPunct="1">
              <a:lnSpc>
                <a:spcPct val="80000"/>
              </a:lnSpc>
            </a:pPr>
            <a:r>
              <a:rPr lang="en-US" dirty="0">
                <a:solidFill>
                  <a:srgbClr val="002060"/>
                </a:solidFill>
                <a:cs typeface="Times New Roman" pitchFamily="18" charset="0"/>
              </a:rPr>
              <a:t>Insurance Coverage and </a:t>
            </a:r>
            <a:br>
              <a:rPr lang="en-US" dirty="0">
                <a:solidFill>
                  <a:srgbClr val="002060"/>
                </a:solidFill>
                <a:cs typeface="Times New Roman" pitchFamily="18" charset="0"/>
              </a:rPr>
            </a:br>
            <a:r>
              <a:rPr lang="en-US" dirty="0">
                <a:solidFill>
                  <a:srgbClr val="002060"/>
                </a:solidFill>
                <a:cs typeface="Times New Roman" pitchFamily="18" charset="0"/>
              </a:rPr>
              <a:t>Risks for Research Auxiliaries</a:t>
            </a:r>
            <a:endParaRPr lang="en-US" dirty="0" smtClean="0">
              <a:solidFill>
                <a:srgbClr val="002060"/>
              </a:solidFill>
              <a:cs typeface="Times New Roman" pitchFamily="18" charset="0"/>
            </a:endParaRPr>
          </a:p>
        </p:txBody>
      </p:sp>
      <p:sp>
        <p:nvSpPr>
          <p:cNvPr id="8" name="Footer Placeholder 4"/>
          <p:cNvSpPr>
            <a:spLocks noGrp="1"/>
          </p:cNvSpPr>
          <p:nvPr>
            <p:ph type="ftr" sz="quarter" idx="11"/>
          </p:nvPr>
        </p:nvSpPr>
        <p:spPr>
          <a:xfrm>
            <a:off x="3124200" y="6553200"/>
            <a:ext cx="2895600" cy="304800"/>
          </a:xfrm>
          <a:noFill/>
        </p:spPr>
        <p:txBody>
          <a:bodyPr/>
          <a:lstStyle/>
          <a:p>
            <a:fld id="{24B4F9C0-81E3-43C3-B4E9-9AB8B59E3E86}" type="slidenum">
              <a:rPr lang="en-US" smtClean="0">
                <a:latin typeface="Arial" pitchFamily="34" charset="0"/>
              </a:rPr>
              <a:pPr/>
              <a:t>2</a:t>
            </a:fld>
            <a:endParaRPr lang="en-US" dirty="0" smtClean="0">
              <a:latin typeface="Arial" pitchFamily="34" charset="0"/>
            </a:endParaRPr>
          </a:p>
        </p:txBody>
      </p:sp>
      <p:sp>
        <p:nvSpPr>
          <p:cNvPr id="5" name="TextBox 4"/>
          <p:cNvSpPr txBox="1"/>
          <p:nvPr/>
        </p:nvSpPr>
        <p:spPr>
          <a:xfrm>
            <a:off x="304800" y="1600200"/>
            <a:ext cx="8534400" cy="677108"/>
          </a:xfrm>
          <a:prstGeom prst="rect">
            <a:avLst/>
          </a:prstGeom>
          <a:noFill/>
        </p:spPr>
        <p:txBody>
          <a:bodyPr wrap="square" rtlCol="0">
            <a:spAutoFit/>
          </a:bodyPr>
          <a:lstStyle/>
          <a:p>
            <a:r>
              <a:rPr lang="en-US" sz="3800" dirty="0" smtClean="0">
                <a:solidFill>
                  <a:schemeClr val="bg1"/>
                </a:solidFill>
                <a:latin typeface="+mj-lt"/>
                <a:ea typeface="SimSun" panose="02010600030101010101" pitchFamily="2" charset="-122"/>
              </a:rPr>
              <a:t>Presentation disclaimer!</a:t>
            </a:r>
            <a:endParaRPr lang="en-US" sz="3800" dirty="0">
              <a:solidFill>
                <a:srgbClr val="C00000"/>
              </a:solidFill>
              <a:latin typeface="+mj-lt"/>
              <a:ea typeface="SimSun" panose="02010600030101010101" pitchFamily="2" charset="-122"/>
            </a:endParaRPr>
          </a:p>
        </p:txBody>
      </p:sp>
      <p:sp>
        <p:nvSpPr>
          <p:cNvPr id="6" name="TextBox 5"/>
          <p:cNvSpPr txBox="1"/>
          <p:nvPr/>
        </p:nvSpPr>
        <p:spPr>
          <a:xfrm>
            <a:off x="1524000" y="4343400"/>
            <a:ext cx="5867400" cy="1569660"/>
          </a:xfrm>
          <a:prstGeom prst="rect">
            <a:avLst/>
          </a:prstGeom>
          <a:noFill/>
        </p:spPr>
        <p:txBody>
          <a:bodyPr wrap="square" rtlCol="0">
            <a:spAutoFit/>
          </a:bodyPr>
          <a:lstStyle/>
          <a:p>
            <a:pPr algn="ctr"/>
            <a:r>
              <a:rPr lang="en-US" sz="2400" dirty="0" smtClean="0">
                <a:solidFill>
                  <a:srgbClr val="FFFFFF"/>
                </a:solidFill>
                <a:latin typeface="+mj-lt"/>
                <a:ea typeface="SimSun" panose="02010600030101010101" pitchFamily="2" charset="-122"/>
              </a:rPr>
              <a:t>Coverage is determined based on the facts of each situation in accordance with all of  the terms, conditions and exclusions within a coverage program</a:t>
            </a:r>
            <a:endParaRPr lang="en-US" sz="2400" dirty="0">
              <a:solidFill>
                <a:srgbClr val="FFFFFF"/>
              </a:solidFill>
              <a:latin typeface="+mj-lt"/>
              <a:ea typeface="SimSun" panose="02010600030101010101" pitchFamily="2" charset="-122"/>
            </a:endParaRPr>
          </a:p>
        </p:txBody>
      </p:sp>
    </p:spTree>
    <p:extLst>
      <p:ext uri="{BB962C8B-B14F-4D97-AF65-F5344CB8AC3E}">
        <p14:creationId xmlns:p14="http://schemas.microsoft.com/office/powerpoint/2010/main" val="1593165039"/>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002060"/>
                </a:solidFill>
              </a:rPr>
              <a:t>Thank You!</a:t>
            </a:r>
          </a:p>
        </p:txBody>
      </p:sp>
      <p:sp>
        <p:nvSpPr>
          <p:cNvPr id="5" name="TextBox 4"/>
          <p:cNvSpPr txBox="1"/>
          <p:nvPr/>
        </p:nvSpPr>
        <p:spPr>
          <a:xfrm>
            <a:off x="381000" y="1219199"/>
            <a:ext cx="8382000" cy="4370427"/>
          </a:xfrm>
          <a:prstGeom prst="rect">
            <a:avLst/>
          </a:prstGeom>
          <a:noFill/>
        </p:spPr>
        <p:txBody>
          <a:bodyPr wrap="square" rtlCol="0">
            <a:spAutoFit/>
          </a:bodyPr>
          <a:lstStyle/>
          <a:p>
            <a:r>
              <a:rPr lang="en-US" sz="2800" b="1" i="1" dirty="0" smtClean="0">
                <a:solidFill>
                  <a:srgbClr val="FF0000"/>
                </a:solidFill>
                <a:latin typeface="Corbel" panose="020B0503020204020204" pitchFamily="34" charset="0"/>
              </a:rPr>
              <a:t>Questions?  </a:t>
            </a:r>
            <a:r>
              <a:rPr lang="en-US" sz="1600" b="1" i="1" dirty="0" smtClean="0">
                <a:solidFill>
                  <a:schemeClr val="bg1"/>
                </a:solidFill>
                <a:latin typeface="Corbel" panose="020B0503020204020204" pitchFamily="34" charset="0"/>
              </a:rPr>
              <a:t>Please contact your Program Administrators:</a:t>
            </a:r>
          </a:p>
          <a:p>
            <a:endParaRPr lang="en-US" sz="1600" b="1" dirty="0" smtClean="0">
              <a:solidFill>
                <a:schemeClr val="bg1"/>
              </a:solidFill>
              <a:latin typeface="Corbel" panose="020B0503020204020204" pitchFamily="34" charset="0"/>
            </a:endParaRPr>
          </a:p>
          <a:p>
            <a:r>
              <a:rPr lang="en-US" b="1" dirty="0" smtClean="0">
                <a:solidFill>
                  <a:schemeClr val="bg1"/>
                </a:solidFill>
                <a:latin typeface="Corbel" panose="020B0503020204020204" pitchFamily="34" charset="0"/>
              </a:rPr>
              <a:t>	</a:t>
            </a:r>
            <a:endParaRPr lang="en-US" sz="1600" b="1" dirty="0">
              <a:solidFill>
                <a:schemeClr val="bg1"/>
              </a:solidFill>
              <a:latin typeface="Corbel" panose="020B0503020204020204" pitchFamily="34" charset="0"/>
            </a:endParaRPr>
          </a:p>
          <a:p>
            <a:r>
              <a:rPr lang="en-US" b="1" dirty="0" smtClean="0">
                <a:solidFill>
                  <a:schemeClr val="bg1"/>
                </a:solidFill>
                <a:latin typeface="Corbel" panose="020B0503020204020204" pitchFamily="34" charset="0"/>
              </a:rPr>
              <a:t>		Mimi </a:t>
            </a:r>
            <a:r>
              <a:rPr lang="en-US" b="1" dirty="0">
                <a:solidFill>
                  <a:schemeClr val="bg1"/>
                </a:solidFill>
                <a:latin typeface="Corbel" panose="020B0503020204020204" pitchFamily="34" charset="0"/>
              </a:rPr>
              <a:t>Long, AORMA Programs</a:t>
            </a:r>
          </a:p>
          <a:p>
            <a:r>
              <a:rPr lang="en-US" sz="1600" b="1" dirty="0" smtClean="0">
                <a:solidFill>
                  <a:srgbClr val="0000FF"/>
                </a:solidFill>
                <a:latin typeface="Corbel" panose="020B0503020204020204" pitchFamily="34" charset="0"/>
                <a:cs typeface="Arial" panose="020B0604020202020204" pitchFamily="34" charset="0"/>
              </a:rPr>
              <a:t>		415-403-1423  </a:t>
            </a:r>
            <a:r>
              <a:rPr lang="en-US" sz="1600" b="1" dirty="0">
                <a:solidFill>
                  <a:srgbClr val="0000FF"/>
                </a:solidFill>
                <a:latin typeface="Corbel" panose="020B0503020204020204" pitchFamily="34" charset="0"/>
                <a:cs typeface="Arial" panose="020B0604020202020204" pitchFamily="34" charset="0"/>
              </a:rPr>
              <a:t>mlong@alliant.com </a:t>
            </a:r>
          </a:p>
          <a:p>
            <a:endParaRPr lang="en-US" sz="1600" b="1" dirty="0">
              <a:solidFill>
                <a:srgbClr val="0000FF"/>
              </a:solidFill>
              <a:latin typeface="Corbel" panose="020B0503020204020204" pitchFamily="34" charset="0"/>
              <a:cs typeface="Arial" panose="020B0604020202020204" pitchFamily="34" charset="0"/>
            </a:endParaRPr>
          </a:p>
          <a:p>
            <a:r>
              <a:rPr lang="en-US" b="1" dirty="0" smtClean="0">
                <a:solidFill>
                  <a:schemeClr val="bg1"/>
                </a:solidFill>
                <a:latin typeface="Corbel" panose="020B0503020204020204" pitchFamily="34" charset="0"/>
              </a:rPr>
              <a:t>			Daniel </a:t>
            </a:r>
            <a:r>
              <a:rPr lang="en-US" b="1" dirty="0">
                <a:solidFill>
                  <a:schemeClr val="bg1"/>
                </a:solidFill>
                <a:latin typeface="Corbel" panose="020B0503020204020204" pitchFamily="34" charset="0"/>
              </a:rPr>
              <a:t>Howell, Program Director</a:t>
            </a:r>
          </a:p>
          <a:p>
            <a:r>
              <a:rPr lang="en-US" sz="1600" b="1" dirty="0" smtClean="0">
                <a:solidFill>
                  <a:srgbClr val="0000FF"/>
                </a:solidFill>
                <a:latin typeface="Corbel" panose="020B0503020204020204" pitchFamily="34" charset="0"/>
                <a:cs typeface="Arial" panose="020B0604020202020204" pitchFamily="34" charset="0"/>
              </a:rPr>
              <a:t>			415-403-1426  </a:t>
            </a:r>
            <a:r>
              <a:rPr lang="en-US" sz="1600" b="1" dirty="0">
                <a:solidFill>
                  <a:srgbClr val="0000FF"/>
                </a:solidFill>
                <a:latin typeface="Corbel" panose="020B0503020204020204" pitchFamily="34" charset="0"/>
                <a:cs typeface="Arial" panose="020B0604020202020204" pitchFamily="34" charset="0"/>
              </a:rPr>
              <a:t>dhowell@alliant.com </a:t>
            </a:r>
            <a:endParaRPr lang="en-US" sz="1600" b="1" dirty="0" smtClean="0">
              <a:solidFill>
                <a:srgbClr val="0000FF"/>
              </a:solidFill>
              <a:latin typeface="Corbel" panose="020B0503020204020204" pitchFamily="34" charset="0"/>
              <a:cs typeface="Arial" panose="020B0604020202020204" pitchFamily="34" charset="0"/>
            </a:endParaRPr>
          </a:p>
          <a:p>
            <a:endParaRPr lang="en-US" sz="1600" b="1" dirty="0">
              <a:solidFill>
                <a:srgbClr val="0000FF"/>
              </a:solidFill>
              <a:latin typeface="Corbel" panose="020B0503020204020204" pitchFamily="34" charset="0"/>
              <a:cs typeface="Arial" panose="020B0604020202020204" pitchFamily="34" charset="0"/>
            </a:endParaRPr>
          </a:p>
          <a:p>
            <a:r>
              <a:rPr lang="en-US" b="1" dirty="0" smtClean="0">
                <a:solidFill>
                  <a:schemeClr val="bg1"/>
                </a:solidFill>
                <a:latin typeface="Corbel" panose="020B0503020204020204" pitchFamily="34" charset="0"/>
              </a:rPr>
              <a:t>				</a:t>
            </a:r>
          </a:p>
          <a:p>
            <a:endParaRPr lang="en-US" sz="1600" dirty="0">
              <a:solidFill>
                <a:schemeClr val="bg1"/>
              </a:solidFill>
              <a:latin typeface="Corbel" panose="020B0503020204020204" pitchFamily="34" charset="0"/>
            </a:endParaRPr>
          </a:p>
          <a:p>
            <a:pPr algn="ctr"/>
            <a:endParaRPr lang="en-US" sz="1600" b="1" dirty="0">
              <a:solidFill>
                <a:schemeClr val="bg1"/>
              </a:solidFill>
              <a:latin typeface="Corbel" panose="020B0503020204020204" pitchFamily="34" charset="0"/>
              <a:cs typeface="Arial" pitchFamily="34" charset="0"/>
            </a:endParaRPr>
          </a:p>
          <a:p>
            <a:r>
              <a:rPr lang="en-US" sz="1600" b="1" i="1" dirty="0" smtClean="0">
                <a:solidFill>
                  <a:srgbClr val="0000FF"/>
                </a:solidFill>
                <a:latin typeface="Corbel" panose="020B0503020204020204" pitchFamily="34" charset="0"/>
                <a:cs typeface="Arial" pitchFamily="34" charset="0"/>
              </a:rPr>
              <a:t>Or, your friendly Systemwide Risk Management professional:</a:t>
            </a:r>
          </a:p>
          <a:p>
            <a:pPr algn="ctr"/>
            <a:endParaRPr lang="en-US" sz="1600" i="1" dirty="0">
              <a:solidFill>
                <a:schemeClr val="bg1"/>
              </a:solidFill>
              <a:latin typeface="Corbel" panose="020B0503020204020204" pitchFamily="34" charset="0"/>
              <a:cs typeface="Arial" pitchFamily="34" charset="0"/>
            </a:endParaRPr>
          </a:p>
          <a:p>
            <a:pPr algn="ctr"/>
            <a:r>
              <a:rPr lang="en-US" b="1" dirty="0">
                <a:solidFill>
                  <a:schemeClr val="bg1"/>
                </a:solidFill>
                <a:latin typeface="Corbel" panose="020B0503020204020204" pitchFamily="34" charset="0"/>
              </a:rPr>
              <a:t>Zachary Gifford, </a:t>
            </a:r>
            <a:r>
              <a:rPr lang="en-US" b="1" dirty="0" smtClean="0">
                <a:solidFill>
                  <a:schemeClr val="bg1"/>
                </a:solidFill>
                <a:latin typeface="Corbel" panose="020B0503020204020204" pitchFamily="34" charset="0"/>
              </a:rPr>
              <a:t>Director </a:t>
            </a:r>
            <a:r>
              <a:rPr lang="en-US" b="1" dirty="0">
                <a:solidFill>
                  <a:schemeClr val="bg1"/>
                </a:solidFill>
                <a:latin typeface="Corbel" panose="020B0503020204020204" pitchFamily="34" charset="0"/>
              </a:rPr>
              <a:t>Systemwide Risk Management</a:t>
            </a:r>
          </a:p>
          <a:p>
            <a:pPr algn="ctr"/>
            <a:r>
              <a:rPr lang="en-US" sz="1600" b="1" dirty="0">
                <a:solidFill>
                  <a:srgbClr val="0000FF"/>
                </a:solidFill>
                <a:latin typeface="Corbel" panose="020B0503020204020204" pitchFamily="34" charset="0"/>
                <a:cs typeface="Arial" panose="020B0604020202020204" pitchFamily="34" charset="0"/>
              </a:rPr>
              <a:t>562-951-4568  zgifford@calstate.edu </a:t>
            </a:r>
          </a:p>
        </p:txBody>
      </p:sp>
      <p:pic>
        <p:nvPicPr>
          <p:cNvPr id="8" name="Picture 2" descr="http://reinventinggov.org/wp-content/uploads/2012/07/Question-mark-sign.jpg"/>
          <p:cNvPicPr>
            <a:picLocks noChangeAspect="1" noChangeArrowheads="1"/>
          </p:cNvPicPr>
          <p:nvPr/>
        </p:nvPicPr>
        <p:blipFill>
          <a:blip r:embed="rId3" cstate="print"/>
          <a:srcRect/>
          <a:stretch>
            <a:fillRect/>
          </a:stretch>
        </p:blipFill>
        <p:spPr bwMode="auto">
          <a:xfrm>
            <a:off x="7086600" y="1828800"/>
            <a:ext cx="1905000" cy="2209800"/>
          </a:xfrm>
          <a:prstGeom prst="rect">
            <a:avLst/>
          </a:prstGeom>
          <a:noFill/>
        </p:spPr>
      </p:pic>
      <p:sp>
        <p:nvSpPr>
          <p:cNvPr id="6"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20</a:t>
            </a:r>
          </a:p>
        </p:txBody>
      </p:sp>
    </p:spTree>
    <p:extLst>
      <p:ext uri="{BB962C8B-B14F-4D97-AF65-F5344CB8AC3E}">
        <p14:creationId xmlns:p14="http://schemas.microsoft.com/office/powerpoint/2010/main" val="399317543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kern="1200" dirty="0">
                <a:solidFill>
                  <a:srgbClr val="002060"/>
                </a:solidFill>
              </a:rPr>
              <a:t>Conclusion and Questions</a:t>
            </a:r>
          </a:p>
        </p:txBody>
      </p:sp>
      <p:sp>
        <p:nvSpPr>
          <p:cNvPr id="28676" name="Rectangle 3"/>
          <p:cNvSpPr>
            <a:spLocks noGrp="1" noChangeArrowheads="1"/>
          </p:cNvSpPr>
          <p:nvPr>
            <p:ph type="body" idx="1"/>
          </p:nvPr>
        </p:nvSpPr>
        <p:spPr>
          <a:xfrm>
            <a:off x="228600" y="1295400"/>
            <a:ext cx="8686800" cy="2209800"/>
          </a:xfrm>
        </p:spPr>
        <p:txBody>
          <a:bodyPr/>
          <a:lstStyle/>
          <a:p>
            <a:pPr marL="0" indent="0" algn="ctr" eaLnBrk="1" hangingPunct="1">
              <a:lnSpc>
                <a:spcPct val="80000"/>
              </a:lnSpc>
              <a:buFontTx/>
              <a:buNone/>
            </a:pPr>
            <a:r>
              <a:rPr lang="en-US" sz="2800" b="0" dirty="0" smtClean="0">
                <a:latin typeface="+mj-lt"/>
              </a:rPr>
              <a:t>This presentation and much more can be downloaded at: </a:t>
            </a:r>
            <a:endParaRPr lang="en-US" sz="2800" b="0" dirty="0" smtClean="0">
              <a:solidFill>
                <a:srgbClr val="333300"/>
              </a:solidFill>
              <a:latin typeface="+mj-lt"/>
            </a:endParaRPr>
          </a:p>
          <a:p>
            <a:pPr marL="0" indent="0" algn="ctr" eaLnBrk="1" hangingPunct="1">
              <a:lnSpc>
                <a:spcPct val="80000"/>
              </a:lnSpc>
              <a:buFontTx/>
              <a:buNone/>
            </a:pPr>
            <a:endParaRPr lang="en-US" sz="2800" b="0" dirty="0" smtClean="0">
              <a:solidFill>
                <a:srgbClr val="333300"/>
              </a:solidFill>
              <a:latin typeface="+mj-lt"/>
            </a:endParaRPr>
          </a:p>
          <a:p>
            <a:pPr marL="0" indent="0" algn="ctr" eaLnBrk="1" hangingPunct="1">
              <a:lnSpc>
                <a:spcPct val="80000"/>
              </a:lnSpc>
              <a:buFontTx/>
              <a:buNone/>
            </a:pPr>
            <a:r>
              <a:rPr lang="en-US" sz="4800" u="sng" dirty="0" smtClean="0">
                <a:solidFill>
                  <a:srgbClr val="0D24FF"/>
                </a:solidFill>
                <a:latin typeface="+mj-lt"/>
              </a:rPr>
              <a:t>www.csurma.org</a:t>
            </a:r>
            <a:r>
              <a:rPr lang="en-US" sz="4800" dirty="0" smtClean="0">
                <a:latin typeface="+mj-lt"/>
              </a:rPr>
              <a:t>  </a:t>
            </a:r>
          </a:p>
          <a:p>
            <a:pPr marL="609600" indent="14288" algn="ctr" eaLnBrk="1" hangingPunct="1">
              <a:lnSpc>
                <a:spcPct val="80000"/>
              </a:lnSpc>
              <a:buFontTx/>
              <a:buNone/>
            </a:pPr>
            <a:endParaRPr lang="en-US" sz="4800" dirty="0" smtClean="0">
              <a:latin typeface="Arial Rounded MT Bold" pitchFamily="34" charset="0"/>
            </a:endParaRPr>
          </a:p>
        </p:txBody>
      </p:sp>
      <p:pic>
        <p:nvPicPr>
          <p:cNvPr id="153602" name="Picture 2" descr="http://resonatesocial.com/wp-content/uploads/2011/05/Audience_Clapping.jpg"/>
          <p:cNvPicPr>
            <a:picLocks noChangeAspect="1" noChangeArrowheads="1"/>
          </p:cNvPicPr>
          <p:nvPr/>
        </p:nvPicPr>
        <p:blipFill>
          <a:blip r:embed="rId3" cstate="print"/>
          <a:srcRect/>
          <a:stretch>
            <a:fillRect/>
          </a:stretch>
        </p:blipFill>
        <p:spPr bwMode="auto">
          <a:xfrm>
            <a:off x="2362200" y="3352800"/>
            <a:ext cx="4048125" cy="2686050"/>
          </a:xfrm>
          <a:prstGeom prst="rect">
            <a:avLst/>
          </a:prstGeom>
          <a:noFill/>
        </p:spPr>
      </p:pic>
    </p:spTree>
    <p:extLst>
      <p:ext uri="{BB962C8B-B14F-4D97-AF65-F5344CB8AC3E}">
        <p14:creationId xmlns:p14="http://schemas.microsoft.com/office/powerpoint/2010/main" val="267992850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dirty="0">
                <a:solidFill>
                  <a:srgbClr val="002060"/>
                </a:solidFill>
                <a:cs typeface="Times New Roman" pitchFamily="18" charset="0"/>
              </a:rPr>
              <a:t>Insurance Coverage and </a:t>
            </a:r>
            <a:br>
              <a:rPr lang="en-US" dirty="0">
                <a:solidFill>
                  <a:srgbClr val="002060"/>
                </a:solidFill>
                <a:cs typeface="Times New Roman" pitchFamily="18" charset="0"/>
              </a:rPr>
            </a:br>
            <a:r>
              <a:rPr lang="en-US" dirty="0">
                <a:solidFill>
                  <a:srgbClr val="002060"/>
                </a:solidFill>
                <a:cs typeface="Times New Roman" pitchFamily="18" charset="0"/>
              </a:rPr>
              <a:t>Risks for Research Auxiliaries</a:t>
            </a:r>
          </a:p>
        </p:txBody>
      </p:sp>
      <p:sp>
        <p:nvSpPr>
          <p:cNvPr id="8" name="Footer Placeholder 4"/>
          <p:cNvSpPr>
            <a:spLocks noGrp="1"/>
          </p:cNvSpPr>
          <p:nvPr>
            <p:ph type="ftr" sz="quarter" idx="11"/>
          </p:nvPr>
        </p:nvSpPr>
        <p:spPr>
          <a:xfrm>
            <a:off x="3124200" y="6553200"/>
            <a:ext cx="2895600" cy="304800"/>
          </a:xfrm>
          <a:noFill/>
        </p:spPr>
        <p:txBody>
          <a:bodyPr/>
          <a:lstStyle/>
          <a:p>
            <a:fld id="{24B4F9C0-81E3-43C3-B4E9-9AB8B59E3E86}" type="slidenum">
              <a:rPr lang="en-US" smtClean="0">
                <a:latin typeface="Arial" pitchFamily="34" charset="0"/>
              </a:rPr>
              <a:pPr/>
              <a:t>3</a:t>
            </a:fld>
            <a:endParaRPr lang="en-US" dirty="0" smtClean="0">
              <a:latin typeface="Arial" pitchFamily="34" charset="0"/>
            </a:endParaRPr>
          </a:p>
        </p:txBody>
      </p:sp>
      <p:sp>
        <p:nvSpPr>
          <p:cNvPr id="5" name="TextBox 4"/>
          <p:cNvSpPr txBox="1"/>
          <p:nvPr/>
        </p:nvSpPr>
        <p:spPr>
          <a:xfrm>
            <a:off x="304800" y="1600200"/>
            <a:ext cx="8534400" cy="923330"/>
          </a:xfrm>
          <a:prstGeom prst="rect">
            <a:avLst/>
          </a:prstGeom>
          <a:noFill/>
        </p:spPr>
        <p:txBody>
          <a:bodyPr wrap="square" rtlCol="0">
            <a:spAutoFit/>
          </a:bodyPr>
          <a:lstStyle/>
          <a:p>
            <a:r>
              <a:rPr lang="en-US" sz="5400" dirty="0" smtClean="0">
                <a:solidFill>
                  <a:srgbClr val="C00000"/>
                </a:solidFill>
                <a:latin typeface="+mj-lt"/>
                <a:ea typeface="SimSun" panose="02010600030101010101" pitchFamily="2" charset="-122"/>
              </a:rPr>
              <a:t>Let’s begin!!!</a:t>
            </a:r>
            <a:endParaRPr lang="en-US" sz="5400" dirty="0">
              <a:solidFill>
                <a:srgbClr val="C00000"/>
              </a:solidFill>
              <a:latin typeface="+mj-lt"/>
              <a:ea typeface="SimSun" panose="02010600030101010101" pitchFamily="2" charset="-122"/>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157954"/>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53694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5240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eaLnBrk="1" hangingPunct="1">
              <a:lnSpc>
                <a:spcPct val="80000"/>
              </a:lnSpc>
            </a:pPr>
            <a:r>
              <a:rPr lang="en-US" kern="0" dirty="0" smtClean="0">
                <a:solidFill>
                  <a:srgbClr val="002060"/>
                </a:solidFill>
                <a:cs typeface="Times New Roman" pitchFamily="18" charset="0"/>
              </a:rPr>
              <a:t>Aircraft / Aviation Activities</a:t>
            </a:r>
          </a:p>
        </p:txBody>
      </p:sp>
      <p:pic>
        <p:nvPicPr>
          <p:cNvPr id="2" name="Picture 1"/>
          <p:cNvPicPr>
            <a:picLocks noChangeAspect="1"/>
          </p:cNvPicPr>
          <p:nvPr/>
        </p:nvPicPr>
        <p:blipFill>
          <a:blip r:embed="rId2"/>
          <a:stretch>
            <a:fillRect/>
          </a:stretch>
        </p:blipFill>
        <p:spPr>
          <a:xfrm>
            <a:off x="5562600" y="2234829"/>
            <a:ext cx="3095625" cy="184077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214139768"/>
              </p:ext>
            </p:extLst>
          </p:nvPr>
        </p:nvGraphicFramePr>
        <p:xfrm>
          <a:off x="381000" y="4456232"/>
          <a:ext cx="6019800" cy="1714500"/>
        </p:xfrm>
        <a:graphic>
          <a:graphicData uri="http://schemas.openxmlformats.org/drawingml/2006/table">
            <a:tbl>
              <a:tblPr firstRow="1" bandRow="1"/>
              <a:tblGrid>
                <a:gridCol w="2971800"/>
                <a:gridCol w="3048000"/>
              </a:tblGrid>
              <a:tr h="342900">
                <a:tc gridSpan="2">
                  <a:txBody>
                    <a:bodyPr/>
                    <a:lstStyle/>
                    <a:p>
                      <a:pPr algn="ctr" rtl="0" fontAlgn="ctr"/>
                      <a:r>
                        <a:rPr lang="en-US" sz="1600" b="0" i="0" u="none" strike="noStrike" dirty="0">
                          <a:solidFill>
                            <a:srgbClr val="FFFFFF"/>
                          </a:solidFill>
                          <a:effectLst/>
                          <a:latin typeface="Georgia" panose="02040502050405020303" pitchFamily="18" charset="0"/>
                        </a:rPr>
                        <a:t>Non-Owned Aviation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n-US"/>
                    </a:p>
                  </a:txBody>
                  <a:tcPr/>
                </a:tc>
              </a:tr>
              <a:tr h="352425">
                <a:tc>
                  <a:txBody>
                    <a:bodyPr/>
                    <a:lstStyle/>
                    <a:p>
                      <a:pPr algn="ctr" rtl="0" fontAlgn="ctr"/>
                      <a:r>
                        <a:rPr lang="en-US" sz="1600" b="0" i="0" u="none" strike="noStrike">
                          <a:solidFill>
                            <a:srgbClr val="FFFFFF"/>
                          </a:solidFill>
                          <a:effectLst/>
                          <a:latin typeface="Georgia" panose="02040502050405020303" pitchFamily="18" charset="0"/>
                        </a:rPr>
                        <a:t>Non-Owned Aircraft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sz="1600" b="0" i="0" u="none" strike="noStrike">
                          <a:solidFill>
                            <a:srgbClr val="FFFFFF"/>
                          </a:solidFill>
                          <a:effectLst/>
                          <a:latin typeface="Georgia" panose="02040502050405020303" pitchFamily="18" charset="0"/>
                        </a:rPr>
                        <a:t>Covered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r>
              <a:tr h="342900">
                <a:tc>
                  <a:txBody>
                    <a:bodyPr/>
                    <a:lstStyle/>
                    <a:p>
                      <a:pPr algn="ctr" rtl="0" fontAlgn="ctr"/>
                      <a:r>
                        <a:rPr lang="en-US" sz="1600" b="0" i="0" u="none" strike="noStrike">
                          <a:solidFill>
                            <a:srgbClr val="004080"/>
                          </a:solidFill>
                          <a:effectLst/>
                          <a:latin typeface="Georgia" panose="02040502050405020303" pitchFamily="18" charset="0"/>
                        </a:rPr>
                        <a:t>Limit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C2E6"/>
                    </a:solidFill>
                  </a:tcPr>
                </a:tc>
                <a:tc>
                  <a:txBody>
                    <a:bodyPr/>
                    <a:lstStyle/>
                    <a:p>
                      <a:pPr algn="ctr" rtl="0" fontAlgn="ctr"/>
                      <a:r>
                        <a:rPr lang="en-US" sz="1600" b="0" i="0" u="none" strike="noStrike">
                          <a:solidFill>
                            <a:srgbClr val="004080"/>
                          </a:solidFill>
                          <a:effectLst/>
                          <a:latin typeface="Georgia" panose="02040502050405020303" pitchFamily="18" charset="0"/>
                        </a:rPr>
                        <a:t>$50,000,000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C2E6"/>
                    </a:solidFill>
                  </a:tcPr>
                </a:tc>
              </a:tr>
              <a:tr h="342900">
                <a:tc>
                  <a:txBody>
                    <a:bodyPr/>
                    <a:lstStyle/>
                    <a:p>
                      <a:pPr algn="ctr" rtl="0" fontAlgn="ctr"/>
                      <a:r>
                        <a:rPr lang="en-US" sz="1600" b="0" i="0" u="none" strike="noStrike" dirty="0">
                          <a:solidFill>
                            <a:srgbClr val="FFFFFF"/>
                          </a:solidFill>
                          <a:effectLst/>
                          <a:latin typeface="Georgia" panose="02040502050405020303" pitchFamily="18" charset="0"/>
                        </a:rPr>
                        <a:t>Max seats 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sz="1600" b="0" i="0" u="none" strike="noStrike">
                          <a:solidFill>
                            <a:srgbClr val="FFFFFF"/>
                          </a:solidFill>
                          <a:effectLst/>
                          <a:latin typeface="Georgia" panose="0204050205040502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r>
              <a:tr h="333375">
                <a:tc gridSpan="2">
                  <a:txBody>
                    <a:bodyPr/>
                    <a:lstStyle/>
                    <a:p>
                      <a:pPr algn="ctr" rtl="0" fontAlgn="ctr"/>
                      <a:r>
                        <a:rPr lang="en-US" sz="1600" b="0" i="0" u="none" strike="noStrike" dirty="0" smtClean="0">
                          <a:solidFill>
                            <a:srgbClr val="004080"/>
                          </a:solidFill>
                          <a:effectLst/>
                          <a:latin typeface="Georgia" panose="02040502050405020303" pitchFamily="18" charset="0"/>
                        </a:rPr>
                        <a:t>Cannot </a:t>
                      </a:r>
                      <a:r>
                        <a:rPr lang="en-US" sz="1600" b="0" i="0" u="none" strike="noStrike" dirty="0">
                          <a:solidFill>
                            <a:srgbClr val="004080"/>
                          </a:solidFill>
                          <a:effectLst/>
                          <a:latin typeface="Georgia" panose="02040502050405020303" pitchFamily="18" charset="0"/>
                        </a:rPr>
                        <a:t>be flown by campus or auxiliary employee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BC2E6"/>
                    </a:solidFill>
                  </a:tcPr>
                </a:tc>
                <a:tc hMerge="1">
                  <a:txBody>
                    <a:bodyPr/>
                    <a:lstStyle/>
                    <a:p>
                      <a:endParaRPr lang="en-US"/>
                    </a:p>
                  </a:txBody>
                  <a:tcPr/>
                </a:tc>
              </a:tr>
            </a:tbl>
          </a:graphicData>
        </a:graphic>
      </p:graphicFrame>
      <p:sp>
        <p:nvSpPr>
          <p:cNvPr id="4" name="TextBox 3"/>
          <p:cNvSpPr txBox="1"/>
          <p:nvPr/>
        </p:nvSpPr>
        <p:spPr>
          <a:xfrm>
            <a:off x="533401" y="1524000"/>
            <a:ext cx="4038600" cy="1631216"/>
          </a:xfrm>
          <a:prstGeom prst="rect">
            <a:avLst/>
          </a:prstGeom>
          <a:noFill/>
        </p:spPr>
        <p:txBody>
          <a:bodyPr wrap="square" rtlCol="0">
            <a:spAutoFit/>
          </a:bodyPr>
          <a:lstStyle/>
          <a:p>
            <a:r>
              <a:rPr lang="en-US" sz="2000" dirty="0">
                <a:solidFill>
                  <a:schemeClr val="bg1"/>
                </a:solidFill>
                <a:latin typeface="Tw Cen MT" panose="020B0602020104020603" pitchFamily="34" charset="0"/>
              </a:rPr>
              <a:t>Aircraft and aviation activities are excluded from the liability program; however, </a:t>
            </a:r>
            <a:r>
              <a:rPr lang="en-US" sz="2000" dirty="0" smtClean="0">
                <a:solidFill>
                  <a:schemeClr val="bg1"/>
                </a:solidFill>
                <a:latin typeface="Tw Cen MT" panose="020B0602020104020603" pitchFamily="34" charset="0"/>
              </a:rPr>
              <a:t>a non-owned </a:t>
            </a:r>
            <a:r>
              <a:rPr lang="en-US" sz="2000" dirty="0">
                <a:solidFill>
                  <a:schemeClr val="bg1"/>
                </a:solidFill>
                <a:latin typeface="Tw Cen MT" panose="020B0602020104020603" pitchFamily="34" charset="0"/>
              </a:rPr>
              <a:t>aviation policy is purchased to cover campuses and auxiliary organizations.</a:t>
            </a:r>
          </a:p>
        </p:txBody>
      </p:sp>
      <p:sp>
        <p:nvSpPr>
          <p:cNvPr id="6"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4</a:t>
            </a:r>
          </a:p>
        </p:txBody>
      </p:sp>
    </p:spTree>
    <p:extLst>
      <p:ext uri="{BB962C8B-B14F-4D97-AF65-F5344CB8AC3E}">
        <p14:creationId xmlns:p14="http://schemas.microsoft.com/office/powerpoint/2010/main" val="244204026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5240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eaLnBrk="1" hangingPunct="1">
              <a:lnSpc>
                <a:spcPct val="80000"/>
              </a:lnSpc>
            </a:pPr>
            <a:r>
              <a:rPr lang="en-US" dirty="0" smtClean="0">
                <a:solidFill>
                  <a:srgbClr val="002060"/>
                </a:solidFill>
              </a:rPr>
              <a:t>Pollution including </a:t>
            </a:r>
            <a:r>
              <a:rPr lang="en-US" dirty="0" err="1" smtClean="0">
                <a:solidFill>
                  <a:srgbClr val="002060"/>
                </a:solidFill>
              </a:rPr>
              <a:t>Silicia</a:t>
            </a:r>
            <a:r>
              <a:rPr lang="en-US" dirty="0" smtClean="0">
                <a:solidFill>
                  <a:srgbClr val="002060"/>
                </a:solidFill>
              </a:rPr>
              <a:t>, Asbestos, Lead, Mold and Nuclear</a:t>
            </a:r>
            <a:endParaRPr lang="en-US" kern="0" dirty="0" smtClean="0">
              <a:solidFill>
                <a:srgbClr val="002060"/>
              </a:solidFill>
              <a:cs typeface="Times New Roman" pitchFamily="18" charset="0"/>
            </a:endParaRPr>
          </a:p>
        </p:txBody>
      </p:sp>
      <p:pic>
        <p:nvPicPr>
          <p:cNvPr id="3078" name="Picture 6" descr="http://s.hswstatic.com/gif/asbestos-removal-2.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5" b="-415"/>
          <a:stretch/>
        </p:blipFill>
        <p:spPr bwMode="auto">
          <a:xfrm>
            <a:off x="762000" y="4625243"/>
            <a:ext cx="2393727" cy="16231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martercharger.com/wp-content/uploads/2013/04/07TH_AIR_POLLUTION_886689f.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4625243"/>
            <a:ext cx="2493743" cy="16076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thephoblographer.com/wp-content/uploads/2012/07/Silica_gel_sachet.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3216" y="1590941"/>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s://quantumpranx.files.wordpress.com/2011/03/nuclear2fingers.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3216" y="3581030"/>
            <a:ext cx="1909439" cy="19094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494160103"/>
              </p:ext>
            </p:extLst>
          </p:nvPr>
        </p:nvGraphicFramePr>
        <p:xfrm>
          <a:off x="609600" y="1543049"/>
          <a:ext cx="5664200" cy="2514602"/>
        </p:xfrm>
        <a:graphic>
          <a:graphicData uri="http://schemas.openxmlformats.org/drawingml/2006/table">
            <a:tbl>
              <a:tblPr firstRow="1" bandRow="1"/>
              <a:tblGrid>
                <a:gridCol w="2786236"/>
                <a:gridCol w="2877964"/>
              </a:tblGrid>
              <a:tr h="702046">
                <a:tc>
                  <a:txBody>
                    <a:bodyPr/>
                    <a:lstStyle/>
                    <a:p>
                      <a:pPr algn="ctr" rtl="0" fontAlgn="ctr"/>
                      <a:r>
                        <a:rPr lang="en-US" sz="1600" b="0" i="0" u="none" strike="noStrike">
                          <a:solidFill>
                            <a:srgbClr val="FFFFFF"/>
                          </a:solidFill>
                          <a:effectLst/>
                          <a:latin typeface="Georgia" panose="02040502050405020303" pitchFamily="18" charset="0"/>
                        </a:rPr>
                        <a:t>Pollution Coverage </a:t>
                      </a:r>
                      <a:br>
                        <a:rPr lang="en-US" sz="1600" b="0" i="0" u="none" strike="noStrike">
                          <a:solidFill>
                            <a:srgbClr val="FFFFFF"/>
                          </a:solidFill>
                          <a:effectLst/>
                          <a:latin typeface="Georgia" panose="02040502050405020303" pitchFamily="18" charset="0"/>
                        </a:rPr>
                      </a:br>
                      <a:r>
                        <a:rPr lang="en-US" sz="1600" b="0" i="0" u="none" strike="noStrike">
                          <a:solidFill>
                            <a:srgbClr val="FFFFFF"/>
                          </a:solidFill>
                          <a:effectLst/>
                          <a:latin typeface="Georgia" panose="02040502050405020303" pitchFamily="18" charset="0"/>
                        </a:rPr>
                        <a:t>(First and Third Party)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US" sz="1600" b="0" i="0" u="none" strike="noStrike">
                          <a:solidFill>
                            <a:srgbClr val="FFFFFF"/>
                          </a:solidFill>
                          <a:effectLst/>
                          <a:latin typeface="Georgia" panose="02040502050405020303" pitchFamily="18" charset="0"/>
                        </a:rPr>
                        <a:t>$7,000,000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370170">
                <a:tc>
                  <a:txBody>
                    <a:bodyPr/>
                    <a:lstStyle/>
                    <a:p>
                      <a:pPr algn="ctr" rtl="0" fontAlgn="ctr"/>
                      <a:r>
                        <a:rPr lang="en-US" sz="1600" b="0" i="0" u="none" strike="noStrike">
                          <a:solidFill>
                            <a:srgbClr val="FFFFFF"/>
                          </a:solidFill>
                          <a:effectLst/>
                          <a:latin typeface="Georgia" panose="02040502050405020303" pitchFamily="18" charset="0"/>
                        </a:rPr>
                        <a:t>Fungi and Legionella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sz="1600" b="0" i="0" u="none" strike="noStrike">
                          <a:solidFill>
                            <a:srgbClr val="FFFFFF"/>
                          </a:solidFill>
                          <a:effectLst/>
                          <a:latin typeface="Georgia" panose="02040502050405020303" pitchFamily="18" charset="0"/>
                        </a:rPr>
                        <a:t>$4,500,000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r>
              <a:tr h="370170">
                <a:tc>
                  <a:txBody>
                    <a:bodyPr/>
                    <a:lstStyle/>
                    <a:p>
                      <a:pPr algn="ctr" rtl="0" fontAlgn="ctr"/>
                      <a:r>
                        <a:rPr lang="en-US" sz="1600" b="0" i="0" u="none" strike="noStrike">
                          <a:solidFill>
                            <a:srgbClr val="004080"/>
                          </a:solidFill>
                          <a:effectLst/>
                          <a:latin typeface="Georgia" panose="02040502050405020303" pitchFamily="18" charset="0"/>
                        </a:rPr>
                        <a:t>Asbestos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C2E6"/>
                    </a:solidFill>
                  </a:tcPr>
                </a:tc>
                <a:tc>
                  <a:txBody>
                    <a:bodyPr/>
                    <a:lstStyle/>
                    <a:p>
                      <a:pPr algn="ctr" rtl="0" fontAlgn="ctr"/>
                      <a:r>
                        <a:rPr lang="en-US" sz="1600" b="0" i="0" u="none" strike="noStrike">
                          <a:solidFill>
                            <a:srgbClr val="004080"/>
                          </a:solidFill>
                          <a:effectLst/>
                          <a:latin typeface="Georgia" panose="02040502050405020303" pitchFamily="18" charset="0"/>
                        </a:rPr>
                        <a:t>No coverage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C2E6"/>
                    </a:solidFill>
                  </a:tcPr>
                </a:tc>
              </a:tr>
              <a:tr h="370170">
                <a:tc>
                  <a:txBody>
                    <a:bodyPr/>
                    <a:lstStyle/>
                    <a:p>
                      <a:pPr algn="ctr" rtl="0" fontAlgn="ctr"/>
                      <a:r>
                        <a:rPr lang="en-US" sz="1600" b="0" i="0" u="none" strike="noStrike">
                          <a:solidFill>
                            <a:srgbClr val="FFFFFF"/>
                          </a:solidFill>
                          <a:effectLst/>
                          <a:latin typeface="Georgia" panose="02040502050405020303" pitchFamily="18" charset="0"/>
                        </a:rPr>
                        <a:t>Lead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US" sz="1600" b="0" i="0" u="none" strike="noStrike">
                          <a:solidFill>
                            <a:srgbClr val="FFFFFF"/>
                          </a:solidFill>
                          <a:effectLst/>
                          <a:latin typeface="Georgia" panose="02040502050405020303" pitchFamily="18" charset="0"/>
                        </a:rPr>
                        <a:t>No coverage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702046">
                <a:tc>
                  <a:txBody>
                    <a:bodyPr/>
                    <a:lstStyle/>
                    <a:p>
                      <a:pPr algn="ctr" rtl="0" fontAlgn="ctr"/>
                      <a:r>
                        <a:rPr lang="en-US" sz="1600" b="0" i="0" u="none" strike="noStrike">
                          <a:solidFill>
                            <a:srgbClr val="FFFFFF"/>
                          </a:solidFill>
                          <a:effectLst/>
                          <a:latin typeface="Georgia" panose="02040502050405020303" pitchFamily="18" charset="0"/>
                        </a:rPr>
                        <a:t>Nuclear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sz="1600" b="0" i="0" u="none" strike="noStrike" dirty="0">
                          <a:solidFill>
                            <a:srgbClr val="FFFFFF"/>
                          </a:solidFill>
                          <a:effectLst/>
                          <a:latin typeface="Georgia" panose="02040502050405020303" pitchFamily="18" charset="0"/>
                        </a:rPr>
                        <a:t>Excluded; except for $250,000</a:t>
                      </a:r>
                      <a:br>
                        <a:rPr lang="en-US" sz="1600" b="0" i="0" u="none" strike="noStrike" dirty="0">
                          <a:solidFill>
                            <a:srgbClr val="FFFFFF"/>
                          </a:solidFill>
                          <a:effectLst/>
                          <a:latin typeface="Georgia" panose="02040502050405020303" pitchFamily="18" charset="0"/>
                        </a:rPr>
                      </a:br>
                      <a:r>
                        <a:rPr lang="en-US" sz="1600" b="0" i="0" u="none" strike="noStrike" dirty="0">
                          <a:solidFill>
                            <a:srgbClr val="FFFFFF"/>
                          </a:solidFill>
                          <a:effectLst/>
                          <a:latin typeface="Georgia" panose="02040502050405020303" pitchFamily="18" charset="0"/>
                        </a:rPr>
                        <a:t>for labs or research activities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r>
            </a:tbl>
          </a:graphicData>
        </a:graphic>
      </p:graphicFrame>
      <p:sp>
        <p:nvSpPr>
          <p:cNvPr id="9"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5</a:t>
            </a:r>
          </a:p>
        </p:txBody>
      </p:sp>
    </p:spTree>
    <p:extLst>
      <p:ext uri="{BB962C8B-B14F-4D97-AF65-F5344CB8AC3E}">
        <p14:creationId xmlns:p14="http://schemas.microsoft.com/office/powerpoint/2010/main" val="281621260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5240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eaLnBrk="1" hangingPunct="1">
              <a:lnSpc>
                <a:spcPct val="80000"/>
              </a:lnSpc>
            </a:pPr>
            <a:r>
              <a:rPr lang="en-US" kern="0" dirty="0" smtClean="0">
                <a:solidFill>
                  <a:srgbClr val="002060"/>
                </a:solidFill>
                <a:cs typeface="Times New Roman" pitchFamily="18" charset="0"/>
              </a:rPr>
              <a:t>Medical</a:t>
            </a:r>
          </a:p>
        </p:txBody>
      </p:sp>
      <p:pic>
        <p:nvPicPr>
          <p:cNvPr id="4098" name="Picture 2" descr="http://mindblogs.smartandstrong.com/davide/doctor-with-prescription-pa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98" y="3741062"/>
            <a:ext cx="2216198" cy="22081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g.deseretnews.com/images/article/midres/1371411/137141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1598001"/>
            <a:ext cx="2391993" cy="15906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3.gstatic.com/images?q=tbn:ANd9GcTsHckK5DxzfxYBFTPpqE8jSIBhOkk_rtWtqIxUpDaePF4gWmDfJQ">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4425406"/>
            <a:ext cx="2817066" cy="158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52801" y="1673727"/>
            <a:ext cx="4902038" cy="2677656"/>
          </a:xfrm>
          <a:prstGeom prst="rect">
            <a:avLst/>
          </a:prstGeom>
          <a:noFill/>
          <a:ln>
            <a:noFill/>
          </a:ln>
        </p:spPr>
        <p:txBody>
          <a:bodyPr wrap="square" rtlCol="0">
            <a:spAutoFit/>
          </a:bodyPr>
          <a:lstStyle>
            <a:defPPr>
              <a:defRPr lang="en-US"/>
            </a:defPPr>
            <a:lvl1pPr marL="342900" indent="-342900">
              <a:buFont typeface="+mj-lt"/>
              <a:buAutoNum type="arabicPeriod"/>
              <a:defRPr sz="2000">
                <a:solidFill>
                  <a:schemeClr val="bg1"/>
                </a:solidFill>
                <a:latin typeface="Tw Cen MT" panose="020B0602020104020603" pitchFamily="34" charset="0"/>
              </a:defRPr>
            </a:lvl1pPr>
          </a:lstStyle>
          <a:p>
            <a:pPr marL="0" indent="0">
              <a:buNone/>
            </a:pPr>
            <a:r>
              <a:rPr lang="en-US" sz="2800" dirty="0"/>
              <a:t>Prior review is highly </a:t>
            </a:r>
            <a:r>
              <a:rPr lang="en-US" sz="2800" dirty="0" smtClean="0"/>
              <a:t>recommended</a:t>
            </a:r>
            <a:endParaRPr lang="en-US" sz="2800" dirty="0"/>
          </a:p>
          <a:p>
            <a:pPr marL="0" indent="0">
              <a:buNone/>
            </a:pPr>
            <a:endParaRPr lang="en-US" sz="2800" dirty="0"/>
          </a:p>
          <a:p>
            <a:pPr marL="0" indent="0">
              <a:buNone/>
            </a:pPr>
            <a:r>
              <a:rPr lang="en-US" sz="2800" dirty="0"/>
              <a:t>If the project involves an Medical Doctor, additional coverage must be purchased</a:t>
            </a:r>
          </a:p>
        </p:txBody>
      </p:sp>
      <p:sp>
        <p:nvSpPr>
          <p:cNvPr id="7"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6</a:t>
            </a:r>
          </a:p>
        </p:txBody>
      </p:sp>
    </p:spTree>
    <p:extLst>
      <p:ext uri="{BB962C8B-B14F-4D97-AF65-F5344CB8AC3E}">
        <p14:creationId xmlns:p14="http://schemas.microsoft.com/office/powerpoint/2010/main" val="162268693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5240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eaLnBrk="1" hangingPunct="1">
              <a:lnSpc>
                <a:spcPct val="80000"/>
              </a:lnSpc>
            </a:pPr>
            <a:r>
              <a:rPr lang="en-US" kern="0" dirty="0" smtClean="0">
                <a:solidFill>
                  <a:srgbClr val="002060"/>
                </a:solidFill>
                <a:cs typeface="Times New Roman" pitchFamily="18" charset="0"/>
              </a:rPr>
              <a:t>War</a:t>
            </a:r>
          </a:p>
        </p:txBody>
      </p:sp>
      <p:pic>
        <p:nvPicPr>
          <p:cNvPr id="4098" name="Picture 2" descr="http://worldbeyondwar.org/wp-content/uploads/2014/01/War-casualti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91000"/>
            <a:ext cx="259080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media-2.web.britannica.com/eb-media/99/98299-004-E4DC6E2D.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404" y="3950346"/>
            <a:ext cx="3631796" cy="238378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lt90.org/upload_files/war/Destroyed_Iraqi_T-72_tank_during_the_Gulf_War.JPE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2764" y="2286000"/>
            <a:ext cx="2291809" cy="15335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0" y="1168818"/>
            <a:ext cx="91440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0" hangingPunct="0">
              <a:lnSpc>
                <a:spcPct val="85000"/>
              </a:lnSpc>
              <a:defRPr sz="3200" b="0" kern="0">
                <a:solidFill>
                  <a:schemeClr val="bg1"/>
                </a:solidFill>
                <a:effectLst>
                  <a:outerShdw blurRad="38100" dist="38100" dir="2700000" algn="tl">
                    <a:srgbClr val="000000">
                      <a:alpha val="43137"/>
                    </a:srgbClr>
                  </a:outerShdw>
                </a:effectLst>
                <a:latin typeface="Tempus Sans ITC" panose="04020404030D07020202" pitchFamily="82" charset="0"/>
                <a:ea typeface="+mj-ea"/>
                <a:cs typeface="+mj-cs"/>
              </a:defRPr>
            </a:lvl1pPr>
            <a:lvl2pPr eaLnBrk="0" hangingPunct="0">
              <a:lnSpc>
                <a:spcPct val="85000"/>
              </a:lnSpc>
              <a:defRPr sz="3200" b="1">
                <a:solidFill>
                  <a:schemeClr val="bg1"/>
                </a:solidFill>
                <a:latin typeface="Georgia" pitchFamily="18" charset="0"/>
              </a:defRPr>
            </a:lvl2pPr>
            <a:lvl3pPr eaLnBrk="0" hangingPunct="0">
              <a:lnSpc>
                <a:spcPct val="85000"/>
              </a:lnSpc>
              <a:defRPr sz="3200" b="1">
                <a:solidFill>
                  <a:schemeClr val="bg1"/>
                </a:solidFill>
                <a:latin typeface="Georgia" pitchFamily="18" charset="0"/>
              </a:defRPr>
            </a:lvl3pPr>
            <a:lvl4pPr eaLnBrk="0" hangingPunct="0">
              <a:lnSpc>
                <a:spcPct val="85000"/>
              </a:lnSpc>
              <a:defRPr sz="3200" b="1">
                <a:solidFill>
                  <a:schemeClr val="bg1"/>
                </a:solidFill>
                <a:latin typeface="Georgia" pitchFamily="18" charset="0"/>
              </a:defRPr>
            </a:lvl4pPr>
            <a:lvl5pPr eaLnBrk="0" hangingPunct="0">
              <a:lnSpc>
                <a:spcPct val="85000"/>
              </a:lnSpc>
              <a:defRPr sz="3200" b="1">
                <a:solidFill>
                  <a:schemeClr val="bg1"/>
                </a:solidFill>
                <a:latin typeface="Georgia" pitchFamily="18" charset="0"/>
              </a:defRPr>
            </a:lvl5pPr>
            <a:lvl6pPr marL="457200" fontAlgn="base">
              <a:lnSpc>
                <a:spcPct val="85000"/>
              </a:lnSpc>
              <a:spcBef>
                <a:spcPct val="0"/>
              </a:spcBef>
              <a:spcAft>
                <a:spcPct val="0"/>
              </a:spcAft>
              <a:defRPr sz="3200" b="1">
                <a:solidFill>
                  <a:schemeClr val="bg1"/>
                </a:solidFill>
                <a:latin typeface="Georgia" pitchFamily="18" charset="0"/>
              </a:defRPr>
            </a:lvl6pPr>
            <a:lvl7pPr marL="914400" fontAlgn="base">
              <a:lnSpc>
                <a:spcPct val="85000"/>
              </a:lnSpc>
              <a:spcBef>
                <a:spcPct val="0"/>
              </a:spcBef>
              <a:spcAft>
                <a:spcPct val="0"/>
              </a:spcAft>
              <a:defRPr sz="3200" b="1">
                <a:solidFill>
                  <a:schemeClr val="bg1"/>
                </a:solidFill>
                <a:latin typeface="Georgia" pitchFamily="18" charset="0"/>
              </a:defRPr>
            </a:lvl7pPr>
            <a:lvl8pPr marL="1371600" fontAlgn="base">
              <a:lnSpc>
                <a:spcPct val="85000"/>
              </a:lnSpc>
              <a:spcBef>
                <a:spcPct val="0"/>
              </a:spcBef>
              <a:spcAft>
                <a:spcPct val="0"/>
              </a:spcAft>
              <a:defRPr sz="3200" b="1">
                <a:solidFill>
                  <a:schemeClr val="bg1"/>
                </a:solidFill>
                <a:latin typeface="Georgia" pitchFamily="18" charset="0"/>
              </a:defRPr>
            </a:lvl8pPr>
            <a:lvl9pPr marL="1828800" fontAlgn="base">
              <a:lnSpc>
                <a:spcPct val="85000"/>
              </a:lnSpc>
              <a:spcBef>
                <a:spcPct val="0"/>
              </a:spcBef>
              <a:spcAft>
                <a:spcPct val="0"/>
              </a:spcAft>
              <a:defRPr sz="3200" b="1">
                <a:solidFill>
                  <a:schemeClr val="bg1"/>
                </a:solidFill>
                <a:latin typeface="Georgia" pitchFamily="18" charset="0"/>
              </a:defRPr>
            </a:lvl9pPr>
          </a:lstStyle>
          <a:p>
            <a:r>
              <a:rPr lang="en-US" dirty="0"/>
              <a:t>Please don’t start or attend!</a:t>
            </a:r>
          </a:p>
        </p:txBody>
      </p:sp>
      <p:sp>
        <p:nvSpPr>
          <p:cNvPr id="7"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7</a:t>
            </a:r>
          </a:p>
        </p:txBody>
      </p:sp>
    </p:spTree>
    <p:extLst>
      <p:ext uri="{BB962C8B-B14F-4D97-AF65-F5344CB8AC3E}">
        <p14:creationId xmlns:p14="http://schemas.microsoft.com/office/powerpoint/2010/main" val="250432884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5240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eaLnBrk="1" hangingPunct="1">
              <a:lnSpc>
                <a:spcPct val="80000"/>
              </a:lnSpc>
            </a:pPr>
            <a:r>
              <a:rPr lang="en-US" sz="3200" kern="0" dirty="0" smtClean="0">
                <a:solidFill>
                  <a:srgbClr val="002060"/>
                </a:solidFill>
                <a:cs typeface="Times New Roman" pitchFamily="18" charset="0"/>
              </a:rPr>
              <a:t>Watercraft</a:t>
            </a:r>
          </a:p>
        </p:txBody>
      </p:sp>
      <p:pic>
        <p:nvPicPr>
          <p:cNvPr id="16386" name="Picture 2" descr="http://boating.wpengine.com/wp-content/uploads/2014/01/Vortex_JetBoa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443196"/>
            <a:ext cx="3548523" cy="183340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648199" y="3565196"/>
            <a:ext cx="3886200" cy="2927194"/>
            <a:chOff x="4191000" y="3276600"/>
            <a:chExt cx="4425950" cy="3333749"/>
          </a:xfrm>
        </p:grpSpPr>
        <p:pic>
          <p:nvPicPr>
            <p:cNvPr id="5122" name="Picture 2" descr="http://www.ableyachtins.com/images/home/boat-2.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276600"/>
              <a:ext cx="4425950" cy="312824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clipartbest.com/cliparts/dT7/o5a/dT7o5aELc.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4400" y="3810000"/>
              <a:ext cx="3733800" cy="280034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533400" y="3689965"/>
            <a:ext cx="4191000" cy="2677656"/>
          </a:xfrm>
          <a:prstGeom prst="rect">
            <a:avLst/>
          </a:prstGeom>
          <a:noFill/>
          <a:ln>
            <a:noFill/>
          </a:ln>
        </p:spPr>
        <p:txBody>
          <a:bodyPr wrap="square" rtlCol="0">
            <a:spAutoFit/>
          </a:bodyPr>
          <a:lstStyle>
            <a:defPPr>
              <a:defRPr lang="en-US"/>
            </a:defPPr>
            <a:lvl1pPr marL="0" indent="0">
              <a:buFont typeface="+mj-lt"/>
              <a:buNone/>
              <a:defRPr sz="2800">
                <a:solidFill>
                  <a:schemeClr val="bg1"/>
                </a:solidFill>
                <a:latin typeface="Tw Cen MT" panose="020B0602020104020603" pitchFamily="34" charset="0"/>
              </a:defRPr>
            </a:lvl1pPr>
          </a:lstStyle>
          <a:p>
            <a:r>
              <a:rPr lang="en-US" dirty="0"/>
              <a:t>Watercraft over 50 feet require a separate marine policy to cover both the Protection &amp; Indemnity (third party liability and crew) and the hull.</a:t>
            </a:r>
          </a:p>
        </p:txBody>
      </p:sp>
      <p:sp>
        <p:nvSpPr>
          <p:cNvPr id="4" name="TextBox 3"/>
          <p:cNvSpPr txBox="1"/>
          <p:nvPr/>
        </p:nvSpPr>
        <p:spPr>
          <a:xfrm>
            <a:off x="4800600" y="1443196"/>
            <a:ext cx="3581399" cy="2246769"/>
          </a:xfrm>
          <a:prstGeom prst="rect">
            <a:avLst/>
          </a:prstGeom>
          <a:noFill/>
          <a:ln>
            <a:noFill/>
          </a:ln>
        </p:spPr>
        <p:txBody>
          <a:bodyPr wrap="square" rtlCol="0">
            <a:spAutoFit/>
          </a:bodyPr>
          <a:lstStyle>
            <a:defPPr>
              <a:defRPr lang="en-US"/>
            </a:defPPr>
            <a:lvl1pPr marL="342900" indent="-342900">
              <a:buFont typeface="+mj-lt"/>
              <a:buAutoNum type="arabicPeriod"/>
              <a:defRPr sz="2800">
                <a:solidFill>
                  <a:schemeClr val="bg1"/>
                </a:solidFill>
                <a:latin typeface="Tw Cen MT" panose="020B0602020104020603" pitchFamily="34" charset="0"/>
              </a:defRPr>
            </a:lvl1pPr>
          </a:lstStyle>
          <a:p>
            <a:pPr marL="0" indent="0">
              <a:buNone/>
            </a:pPr>
            <a:r>
              <a:rPr lang="en-US" dirty="0"/>
              <a:t>The hull can be insured within the program; however, all watercraft over 27 feet must be scheduled.  </a:t>
            </a:r>
          </a:p>
        </p:txBody>
      </p:sp>
      <p:sp>
        <p:nvSpPr>
          <p:cNvPr id="9"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8</a:t>
            </a:r>
          </a:p>
        </p:txBody>
      </p:sp>
    </p:spTree>
    <p:extLst>
      <p:ext uri="{BB962C8B-B14F-4D97-AF65-F5344CB8AC3E}">
        <p14:creationId xmlns:p14="http://schemas.microsoft.com/office/powerpoint/2010/main" val="38792472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52400"/>
            <a:ext cx="65532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Georgia" pitchFamily="18" charset="0"/>
              </a:defRPr>
            </a:lvl2pPr>
            <a:lvl3pPr algn="l" rtl="0" eaLnBrk="0" fontAlgn="base" hangingPunct="0">
              <a:lnSpc>
                <a:spcPct val="85000"/>
              </a:lnSpc>
              <a:spcBef>
                <a:spcPct val="0"/>
              </a:spcBef>
              <a:spcAft>
                <a:spcPct val="0"/>
              </a:spcAft>
              <a:defRPr sz="3200" b="1">
                <a:solidFill>
                  <a:schemeClr val="bg1"/>
                </a:solidFill>
                <a:latin typeface="Georgia" pitchFamily="18" charset="0"/>
              </a:defRPr>
            </a:lvl3pPr>
            <a:lvl4pPr algn="l" rtl="0" eaLnBrk="0" fontAlgn="base" hangingPunct="0">
              <a:lnSpc>
                <a:spcPct val="85000"/>
              </a:lnSpc>
              <a:spcBef>
                <a:spcPct val="0"/>
              </a:spcBef>
              <a:spcAft>
                <a:spcPct val="0"/>
              </a:spcAft>
              <a:defRPr sz="3200" b="1">
                <a:solidFill>
                  <a:schemeClr val="bg1"/>
                </a:solidFill>
                <a:latin typeface="Georgia" pitchFamily="18" charset="0"/>
              </a:defRPr>
            </a:lvl4pPr>
            <a:lvl5pPr algn="l" rtl="0" eaLnBrk="0" fontAlgn="base" hangingPunct="0">
              <a:lnSpc>
                <a:spcPct val="85000"/>
              </a:lnSpc>
              <a:spcBef>
                <a:spcPct val="0"/>
              </a:spcBef>
              <a:spcAft>
                <a:spcPct val="0"/>
              </a:spcAft>
              <a:defRPr sz="3200" b="1">
                <a:solidFill>
                  <a:schemeClr val="bg1"/>
                </a:solidFill>
                <a:latin typeface="Georgia" pitchFamily="18" charset="0"/>
              </a:defRPr>
            </a:lvl5pPr>
            <a:lvl6pPr marL="457200" algn="l" rtl="0" fontAlgn="base">
              <a:lnSpc>
                <a:spcPct val="85000"/>
              </a:lnSpc>
              <a:spcBef>
                <a:spcPct val="0"/>
              </a:spcBef>
              <a:spcAft>
                <a:spcPct val="0"/>
              </a:spcAft>
              <a:defRPr sz="3200" b="1">
                <a:solidFill>
                  <a:schemeClr val="bg1"/>
                </a:solidFill>
                <a:latin typeface="Georgia" pitchFamily="18" charset="0"/>
              </a:defRPr>
            </a:lvl6pPr>
            <a:lvl7pPr marL="914400" algn="l" rtl="0" fontAlgn="base">
              <a:lnSpc>
                <a:spcPct val="85000"/>
              </a:lnSpc>
              <a:spcBef>
                <a:spcPct val="0"/>
              </a:spcBef>
              <a:spcAft>
                <a:spcPct val="0"/>
              </a:spcAft>
              <a:defRPr sz="3200" b="1">
                <a:solidFill>
                  <a:schemeClr val="bg1"/>
                </a:solidFill>
                <a:latin typeface="Georgia" pitchFamily="18" charset="0"/>
              </a:defRPr>
            </a:lvl7pPr>
            <a:lvl8pPr marL="1371600" algn="l" rtl="0" fontAlgn="base">
              <a:lnSpc>
                <a:spcPct val="85000"/>
              </a:lnSpc>
              <a:spcBef>
                <a:spcPct val="0"/>
              </a:spcBef>
              <a:spcAft>
                <a:spcPct val="0"/>
              </a:spcAft>
              <a:defRPr sz="3200" b="1">
                <a:solidFill>
                  <a:schemeClr val="bg1"/>
                </a:solidFill>
                <a:latin typeface="Georgia" pitchFamily="18" charset="0"/>
              </a:defRPr>
            </a:lvl8pPr>
            <a:lvl9pPr marL="1828800" algn="l" rtl="0" fontAlgn="base">
              <a:lnSpc>
                <a:spcPct val="85000"/>
              </a:lnSpc>
              <a:spcBef>
                <a:spcPct val="0"/>
              </a:spcBef>
              <a:spcAft>
                <a:spcPct val="0"/>
              </a:spcAft>
              <a:defRPr sz="3200" b="1">
                <a:solidFill>
                  <a:schemeClr val="bg1"/>
                </a:solidFill>
                <a:latin typeface="Georgia" pitchFamily="18" charset="0"/>
              </a:defRPr>
            </a:lvl9pPr>
          </a:lstStyle>
          <a:p>
            <a:pPr eaLnBrk="1" hangingPunct="1">
              <a:lnSpc>
                <a:spcPct val="80000"/>
              </a:lnSpc>
            </a:pPr>
            <a:r>
              <a:rPr lang="en-US" kern="0" dirty="0" smtClean="0">
                <a:solidFill>
                  <a:srgbClr val="002060"/>
                </a:solidFill>
                <a:cs typeface="Times New Roman" pitchFamily="18" charset="0"/>
              </a:rPr>
              <a:t>UAV</a:t>
            </a:r>
          </a:p>
        </p:txBody>
      </p:sp>
      <p:pic>
        <p:nvPicPr>
          <p:cNvPr id="6" name="Picture 4" descr="https://www.dronelaw.pro/wp-content/uploads/2015/08/Screen-Shot-2015-08-31-at-9.34.31-AM.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234" y="4477617"/>
            <a:ext cx="2493640" cy="16288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81000" y="1219201"/>
            <a:ext cx="4095788" cy="2743200"/>
            <a:chOff x="381000" y="1219200"/>
            <a:chExt cx="4419600" cy="2960077"/>
          </a:xfrm>
        </p:grpSpPr>
        <p:pic>
          <p:nvPicPr>
            <p:cNvPr id="4" name="Picture 3"/>
            <p:cNvPicPr>
              <a:picLocks noChangeAspect="1"/>
            </p:cNvPicPr>
            <p:nvPr/>
          </p:nvPicPr>
          <p:blipFill>
            <a:blip r:embed="rId4"/>
            <a:stretch>
              <a:fillRect/>
            </a:stretch>
          </p:blipFill>
          <p:spPr>
            <a:xfrm>
              <a:off x="381000" y="1219200"/>
              <a:ext cx="4419600" cy="2960077"/>
            </a:xfrm>
            <a:prstGeom prst="rect">
              <a:avLst/>
            </a:prstGeom>
          </p:spPr>
        </p:pic>
        <p:pic>
          <p:nvPicPr>
            <p:cNvPr id="11" name="Picture 4" descr="http://www.clipartbest.com/cliparts/dT7/o5a/dT7o5aELc.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399" y="1367205"/>
              <a:ext cx="3733800" cy="280034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4800600" y="1752600"/>
            <a:ext cx="3605619" cy="3108543"/>
          </a:xfrm>
          <a:prstGeom prst="rect">
            <a:avLst/>
          </a:prstGeom>
          <a:noFill/>
          <a:ln>
            <a:noFill/>
          </a:ln>
        </p:spPr>
        <p:txBody>
          <a:bodyPr wrap="square" rtlCol="0">
            <a:spAutoFit/>
          </a:bodyPr>
          <a:lstStyle>
            <a:defPPr>
              <a:defRPr lang="en-US"/>
            </a:defPPr>
            <a:lvl1pPr marL="342900" indent="-342900">
              <a:buFont typeface="+mj-lt"/>
              <a:buAutoNum type="arabicPeriod"/>
              <a:defRPr sz="2800">
                <a:solidFill>
                  <a:schemeClr val="bg1"/>
                </a:solidFill>
                <a:latin typeface="Tw Cen MT" panose="020B0602020104020603" pitchFamily="34" charset="0"/>
              </a:defRPr>
            </a:lvl1pPr>
          </a:lstStyle>
          <a:p>
            <a:pPr marL="0" indent="0">
              <a:buNone/>
            </a:pPr>
            <a:r>
              <a:rPr lang="en-US" dirty="0"/>
              <a:t>Third party liability coverage up to $20,000,000 – UAV 100 </a:t>
            </a:r>
            <a:r>
              <a:rPr lang="en-US" dirty="0" err="1"/>
              <a:t>lbs</a:t>
            </a:r>
            <a:r>
              <a:rPr lang="en-US" dirty="0"/>
              <a:t> or </a:t>
            </a:r>
            <a:r>
              <a:rPr lang="en-US" dirty="0" smtClean="0"/>
              <a:t>less.</a:t>
            </a:r>
            <a:endParaRPr lang="en-US" dirty="0"/>
          </a:p>
          <a:p>
            <a:pPr marL="0" indent="0">
              <a:buNone/>
            </a:pPr>
            <a:endParaRPr lang="en-US" dirty="0"/>
          </a:p>
          <a:p>
            <a:pPr marL="0" indent="0">
              <a:buNone/>
            </a:pPr>
            <a:r>
              <a:rPr lang="en-US" dirty="0"/>
              <a:t>Hull coverage available for separate </a:t>
            </a:r>
            <a:r>
              <a:rPr lang="en-US" dirty="0" smtClean="0"/>
              <a:t>purchase.</a:t>
            </a:r>
            <a:endParaRPr lang="en-US" dirty="0"/>
          </a:p>
        </p:txBody>
      </p:sp>
      <p:sp>
        <p:nvSpPr>
          <p:cNvPr id="9" name="Footer Placeholder 4"/>
          <p:cNvSpPr>
            <a:spLocks noGrp="1"/>
          </p:cNvSpPr>
          <p:nvPr>
            <p:ph type="ftr" sz="quarter" idx="11"/>
          </p:nvPr>
        </p:nvSpPr>
        <p:spPr>
          <a:xfrm>
            <a:off x="3124200" y="6553200"/>
            <a:ext cx="2895600" cy="304800"/>
          </a:xfrm>
          <a:noFill/>
        </p:spPr>
        <p:txBody>
          <a:bodyPr/>
          <a:lstStyle/>
          <a:p>
            <a:r>
              <a:rPr lang="en-US" dirty="0" smtClean="0">
                <a:latin typeface="Arial" pitchFamily="34" charset="0"/>
              </a:rPr>
              <a:t>9</a:t>
            </a:r>
          </a:p>
        </p:txBody>
      </p:sp>
    </p:spTree>
    <p:extLst>
      <p:ext uri="{BB962C8B-B14F-4D97-AF65-F5344CB8AC3E}">
        <p14:creationId xmlns:p14="http://schemas.microsoft.com/office/powerpoint/2010/main" val="62362018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00170">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001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7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7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7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7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7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7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7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7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7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7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7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0170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70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00170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00170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A375BE7928AF4B96EF8EB6FB57A64A" ma:contentTypeVersion="2" ma:contentTypeDescription="Create a new document." ma:contentTypeScope="" ma:versionID="483beba6f0848d9fa33d7f61f0d30c73">
  <xsd:schema xmlns:xsd="http://www.w3.org/2001/XMLSchema" xmlns:xs="http://www.w3.org/2001/XMLSchema" xmlns:p="http://schemas.microsoft.com/office/2006/metadata/properties" xmlns:ns1="http://schemas.microsoft.com/sharepoint/v3" targetNamespace="http://schemas.microsoft.com/office/2006/metadata/properties" ma:root="true" ma:fieldsID="2be8db7f94553974d0767d4c71b1083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7E4C2D6-079A-4452-8EB0-A6777BA5D647}"/>
</file>

<file path=customXml/itemProps2.xml><?xml version="1.0" encoding="utf-8"?>
<ds:datastoreItem xmlns:ds="http://schemas.openxmlformats.org/officeDocument/2006/customXml" ds:itemID="{2C0E216B-2BEB-4F10-82EA-9876A65D0032}"/>
</file>

<file path=customXml/itemProps3.xml><?xml version="1.0" encoding="utf-8"?>
<ds:datastoreItem xmlns:ds="http://schemas.openxmlformats.org/officeDocument/2006/customXml" ds:itemID="{1EFF07D4-A7AF-4563-B0F1-4C87CFA669B7}"/>
</file>

<file path=docProps/app.xml><?xml version="1.0" encoding="utf-8"?>
<Properties xmlns="http://schemas.openxmlformats.org/officeDocument/2006/extended-properties" xmlns:vt="http://schemas.openxmlformats.org/officeDocument/2006/docPropsVTypes">
  <Template>Cliff</Template>
  <TotalTime>11233</TotalTime>
  <Words>602</Words>
  <Application>Microsoft Office PowerPoint</Application>
  <PresentationFormat>On-screen Show (4:3)</PresentationFormat>
  <Paragraphs>138</Paragraphs>
  <Slides>21</Slides>
  <Notes>5</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6" baseType="lpstr">
      <vt:lpstr>SimSun</vt:lpstr>
      <vt:lpstr>Arial</vt:lpstr>
      <vt:lpstr>Arial Rounded MT Bold</vt:lpstr>
      <vt:lpstr>Calibri</vt:lpstr>
      <vt:lpstr>Corbel</vt:lpstr>
      <vt:lpstr>Garamond</vt:lpstr>
      <vt:lpstr>Georgia</vt:lpstr>
      <vt:lpstr>Tempus Sans ITC</vt:lpstr>
      <vt:lpstr>Times New Roman</vt:lpstr>
      <vt:lpstr>Tw Cen MT</vt:lpstr>
      <vt:lpstr>Verdana</vt:lpstr>
      <vt:lpstr>Wingdings</vt:lpstr>
      <vt:lpstr>00170</vt:lpstr>
      <vt:lpstr>Default Design</vt:lpstr>
      <vt:lpstr>Photo Editor Photo</vt:lpstr>
      <vt:lpstr>PowerPoint Presentation</vt:lpstr>
      <vt:lpstr>Insurance Coverage and  Risks for Research Auxiliaries</vt:lpstr>
      <vt:lpstr>Insurance Coverage and  Risks for Research Auxiliaries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Conclusion and Questions</vt:lpstr>
    </vt:vector>
  </TitlesOfParts>
  <Company>Alliant Insurance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Practices</dc:title>
  <dc:creator>mkelley</dc:creator>
  <cp:lastModifiedBy>Mimi Long</cp:lastModifiedBy>
  <cp:revision>681</cp:revision>
  <cp:lastPrinted>2016-01-06T20:51:59Z</cp:lastPrinted>
  <dcterms:created xsi:type="dcterms:W3CDTF">2013-01-11T19:05:37Z</dcterms:created>
  <dcterms:modified xsi:type="dcterms:W3CDTF">2016-01-08T22:45:26Z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0x01010009A375BE7928AF4B96EF8EB6FB57A64A</vt:lpwstr>
  </property>
</Properties>
</file>