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2.xml" ContentType="application/vnd.openxmlformats-officedocument.presentationml.slide+xml"/>
  <Override PartName="/ppt/slides/slide2.xml" ContentType="application/vnd.openxmlformats-officedocument.presentationml.slide+xml"/>
  <Override PartName="/ppt/slides/slide33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4.xml" ContentType="application/vnd.openxmlformats-officedocument.presentationml.slide+xml"/>
  <Override PartName="/ppt/slides/slide37.xml" ContentType="application/vnd.openxmlformats-officedocument.presentationml.slide+xml"/>
  <Override PartName="/ppt/slides/slide45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8.xml" ContentType="application/vnd.openxmlformats-officedocument.presentationml.slide+xml"/>
  <Override PartName="/ppt/slides/slide36.xml" ContentType="application/vnd.openxmlformats-officedocument.presentationml.slide+xml"/>
  <Override PartName="/ppt/slides/slide40.xml" ContentType="application/vnd.openxmlformats-officedocument.presentationml.slide+xml"/>
  <Override PartName="/ppt/slides/slide43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3.xml" ContentType="application/vnd.openxmlformats-officedocument.presentationml.tags+xml"/>
  <Override PartName="/ppt/tags/tag36.xml" ContentType="application/vnd.openxmlformats-officedocument.presentationml.tags+xml"/>
  <Override PartName="/ppt/tags/tag5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4.xml" ContentType="application/vnd.openxmlformats-officedocument.presentationml.tags+xml"/>
  <Override PartName="/ppt/tags/tag16.xml" ContentType="application/vnd.openxmlformats-officedocument.presentationml.tags+xml"/>
  <Override PartName="/ppt/tags/tag7.xml" ContentType="application/vnd.openxmlformats-officedocument.presentationml.tags+xml"/>
  <Override PartName="/ppt/tags/tag51.xml" ContentType="application/vnd.openxmlformats-officedocument.presentationml.tags+xml"/>
  <Override PartName="/ppt/tags/tag50.xml" ContentType="application/vnd.openxmlformats-officedocument.presentationml.tags+xml"/>
  <Override PartName="/ppt/tags/tag49.xml" ContentType="application/vnd.openxmlformats-officedocument.presentationml.tags+xml"/>
  <Override PartName="/ppt/tags/tag48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docProps/core.xml" ContentType="application/vnd.openxmlformats-package.core-properties+xml"/>
  <Override PartName="/ppt/tags/tag57.xml" ContentType="application/vnd.openxmlformats-officedocument.presentationml.tags+xml"/>
  <Override PartName="/ppt/tags/tag56.xml" ContentType="application/vnd.openxmlformats-officedocument.presentationml.tags+xml"/>
  <Override PartName="/ppt/tags/tag55.xml" ContentType="application/vnd.openxmlformats-officedocument.presentationml.tags+xml"/>
  <Override PartName="/ppt/tags/tag47.xml" ContentType="application/vnd.openxmlformats-officedocument.presentationml.tags+xml"/>
  <Override PartName="/ppt/tags/tag46.xml" ContentType="application/vnd.openxmlformats-officedocument.presentationml.tags+xml"/>
  <Override PartName="/ppt/tags/tag45.xml" ContentType="application/vnd.openxmlformats-officedocument.presentationml.tags+xml"/>
  <Override PartName="/ppt/tags/tag35.xml" ContentType="application/vnd.openxmlformats-officedocument.presentationml.tags+xml"/>
  <Override PartName="/ppt/tags/tag39.xml" ContentType="application/vnd.openxmlformats-officedocument.presentationml.tags+xml"/>
  <Override PartName="/ppt/tags/tag38.xml" ContentType="application/vnd.openxmlformats-officedocument.presentationml.tags+xml"/>
  <Override PartName="/ppt/tags/tag37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34.xml" ContentType="application/vnd.openxmlformats-officedocument.presentationml.tags+xml"/>
  <Override PartName="/ppt/tags/tag44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33.xml" ContentType="application/vnd.openxmlformats-officedocument.presentationml.tags+xml"/>
  <Override PartName="/ppt/tags/tag15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ppt/tags/tag23.xml" ContentType="application/vnd.openxmlformats-officedocument.presentationml.tags+xml"/>
  <Override PartName="/ppt/tags/tag6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67" r:id="rId2"/>
  </p:sldMasterIdLst>
  <p:notesMasterIdLst>
    <p:notesMasterId r:id="rId59"/>
  </p:notesMasterIdLst>
  <p:handoutMasterIdLst>
    <p:handoutMasterId r:id="rId60"/>
  </p:handoutMasterIdLst>
  <p:sldIdLst>
    <p:sldId id="565" r:id="rId3"/>
    <p:sldId id="466" r:id="rId4"/>
    <p:sldId id="606" r:id="rId5"/>
    <p:sldId id="642" r:id="rId6"/>
    <p:sldId id="630" r:id="rId7"/>
    <p:sldId id="637" r:id="rId8"/>
    <p:sldId id="608" r:id="rId9"/>
    <p:sldId id="638" r:id="rId10"/>
    <p:sldId id="639" r:id="rId11"/>
    <p:sldId id="640" r:id="rId12"/>
    <p:sldId id="641" r:id="rId13"/>
    <p:sldId id="632" r:id="rId14"/>
    <p:sldId id="467" r:id="rId15"/>
    <p:sldId id="468" r:id="rId16"/>
    <p:sldId id="469" r:id="rId17"/>
    <p:sldId id="631" r:id="rId18"/>
    <p:sldId id="636" r:id="rId19"/>
    <p:sldId id="470" r:id="rId20"/>
    <p:sldId id="473" r:id="rId21"/>
    <p:sldId id="471" r:id="rId22"/>
    <p:sldId id="475" r:id="rId23"/>
    <p:sldId id="643" r:id="rId24"/>
    <p:sldId id="472" r:id="rId25"/>
    <p:sldId id="644" r:id="rId26"/>
    <p:sldId id="645" r:id="rId27"/>
    <p:sldId id="486" r:id="rId28"/>
    <p:sldId id="487" r:id="rId29"/>
    <p:sldId id="481" r:id="rId30"/>
    <p:sldId id="483" r:id="rId31"/>
    <p:sldId id="646" r:id="rId32"/>
    <p:sldId id="628" r:id="rId33"/>
    <p:sldId id="480" r:id="rId34"/>
    <p:sldId id="647" r:id="rId35"/>
    <p:sldId id="489" r:id="rId36"/>
    <p:sldId id="479" r:id="rId37"/>
    <p:sldId id="648" r:id="rId38"/>
    <p:sldId id="649" r:id="rId39"/>
    <p:sldId id="650" r:id="rId40"/>
    <p:sldId id="651" r:id="rId41"/>
    <p:sldId id="652" r:id="rId42"/>
    <p:sldId id="498" r:id="rId43"/>
    <p:sldId id="653" r:id="rId44"/>
    <p:sldId id="501" r:id="rId45"/>
    <p:sldId id="654" r:id="rId46"/>
    <p:sldId id="655" r:id="rId47"/>
    <p:sldId id="504" r:id="rId48"/>
    <p:sldId id="656" r:id="rId49"/>
    <p:sldId id="508" r:id="rId50"/>
    <p:sldId id="509" r:id="rId51"/>
    <p:sldId id="502" r:id="rId52"/>
    <p:sldId id="507" r:id="rId53"/>
    <p:sldId id="657" r:id="rId54"/>
    <p:sldId id="510" r:id="rId55"/>
    <p:sldId id="557" r:id="rId56"/>
    <p:sldId id="563" r:id="rId57"/>
    <p:sldId id="564" r:id="rId58"/>
  </p:sldIdLst>
  <p:sldSz cx="9144000" cy="6858000" type="screen4x3"/>
  <p:notesSz cx="7023100" cy="9309100"/>
  <p:custDataLst>
    <p:tags r:id="rId6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B3C19"/>
    <a:srgbClr val="F12C05"/>
    <a:srgbClr val="F5431F"/>
    <a:srgbClr val="90D49D"/>
    <a:srgbClr val="A7DDB1"/>
    <a:srgbClr val="14341A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3939" autoAdjust="0"/>
  </p:normalViewPr>
  <p:slideViewPr>
    <p:cSldViewPr>
      <p:cViewPr varScale="1">
        <p:scale>
          <a:sx n="109" d="100"/>
          <a:sy n="109" d="100"/>
        </p:scale>
        <p:origin x="4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1374" y="-108"/>
      </p:cViewPr>
      <p:guideLst>
        <p:guide orient="horz" pos="2932"/>
        <p:guide pos="2213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68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customXml" Target="../customXml/item1.xml"/><Relationship Id="rId5" Type="http://schemas.openxmlformats.org/officeDocument/2006/relationships/slide" Target="slides/slide3.xml"/><Relationship Id="rId61" Type="http://schemas.openxmlformats.org/officeDocument/2006/relationships/tags" Target="tags/tag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67" Type="http://schemas.openxmlformats.org/officeDocument/2006/relationships/customXml" Target="../customXml/item2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44970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93" tIns="45997" rIns="91993" bIns="45997" numCol="1" anchor="t" anchorCtr="0" compatLnSpc="1">
            <a:prstTxWarp prst="textNoShape">
              <a:avLst/>
            </a:prstTxWarp>
          </a:bodyPr>
          <a:lstStyle>
            <a:lvl1pPr defTabSz="920638" eaLnBrk="1" hangingPunct="1">
              <a:defRPr sz="1300"/>
            </a:lvl1pPr>
          </a:lstStyle>
          <a:p>
            <a:endParaRPr lang="en-US" dirty="0"/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507" y="1"/>
            <a:ext cx="3044970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93" tIns="45997" rIns="91993" bIns="45997" numCol="1" anchor="t" anchorCtr="0" compatLnSpc="1">
            <a:prstTxWarp prst="textNoShape">
              <a:avLst/>
            </a:prstTxWarp>
          </a:bodyPr>
          <a:lstStyle>
            <a:lvl1pPr algn="r" defTabSz="920638" eaLnBrk="1" hangingPunct="1">
              <a:defRPr sz="1300"/>
            </a:lvl1pPr>
          </a:lstStyle>
          <a:p>
            <a:endParaRPr lang="en-US" dirty="0"/>
          </a:p>
        </p:txBody>
      </p:sp>
      <p:sp>
        <p:nvSpPr>
          <p:cNvPr id="272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1738"/>
            <a:ext cx="3044970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93" tIns="45997" rIns="91993" bIns="45997" numCol="1" anchor="b" anchorCtr="0" compatLnSpc="1">
            <a:prstTxWarp prst="textNoShape">
              <a:avLst/>
            </a:prstTxWarp>
          </a:bodyPr>
          <a:lstStyle>
            <a:lvl1pPr defTabSz="920638" eaLnBrk="1" hangingPunct="1">
              <a:defRPr sz="1300"/>
            </a:lvl1pPr>
          </a:lstStyle>
          <a:p>
            <a:endParaRPr lang="en-US" dirty="0"/>
          </a:p>
        </p:txBody>
      </p:sp>
      <p:sp>
        <p:nvSpPr>
          <p:cNvPr id="272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507" y="8841738"/>
            <a:ext cx="3044970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93" tIns="45997" rIns="91993" bIns="45997" numCol="1" anchor="b" anchorCtr="0" compatLnSpc="1">
            <a:prstTxWarp prst="textNoShape">
              <a:avLst/>
            </a:prstTxWarp>
          </a:bodyPr>
          <a:lstStyle>
            <a:lvl1pPr algn="r" defTabSz="920638" eaLnBrk="1" hangingPunct="1">
              <a:defRPr sz="1300"/>
            </a:lvl1pPr>
          </a:lstStyle>
          <a:p>
            <a:fld id="{D3A8F757-3B27-448F-823F-DDEBC4F0428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69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8975" y="228600"/>
            <a:ext cx="5648325" cy="4235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1738"/>
            <a:ext cx="3044970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2" tIns="46872" rIns="93742" bIns="46872" numCol="1" anchor="b" anchorCtr="0" compatLnSpc="1">
            <a:prstTxWarp prst="textNoShape">
              <a:avLst/>
            </a:prstTxWarp>
          </a:bodyPr>
          <a:lstStyle>
            <a:lvl1pPr defTabSz="936732" eaLnBrk="1" hangingPunct="1">
              <a:defRPr sz="1300"/>
            </a:lvl1pPr>
          </a:lstStyle>
          <a:p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507" y="8841738"/>
            <a:ext cx="3044970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2" tIns="46872" rIns="93742" bIns="46872" numCol="1" anchor="b" anchorCtr="0" compatLnSpc="1">
            <a:prstTxWarp prst="textNoShape">
              <a:avLst/>
            </a:prstTxWarp>
          </a:bodyPr>
          <a:lstStyle>
            <a:lvl1pPr algn="r" defTabSz="936732" eaLnBrk="1" hangingPunct="1">
              <a:defRPr sz="1300"/>
            </a:lvl1pPr>
          </a:lstStyle>
          <a:p>
            <a:fld id="{795F12FF-F1B6-4D42-82F4-A2539ABE6391}" type="slidenum">
              <a:rPr lang="en-US"/>
              <a:pPr/>
              <a:t>‹#›</a:t>
            </a:fld>
            <a:endParaRPr lang="en-US" dirty="0"/>
          </a:p>
        </p:txBody>
      </p:sp>
      <p:graphicFrame>
        <p:nvGraphicFramePr>
          <p:cNvPr id="8200" name="Group 8"/>
          <p:cNvGraphicFramePr>
            <a:graphicFrameLocks noGrp="1"/>
          </p:cNvGraphicFramePr>
          <p:nvPr/>
        </p:nvGraphicFramePr>
        <p:xfrm>
          <a:off x="651915" y="5048790"/>
          <a:ext cx="5716023" cy="3231797"/>
        </p:xfrm>
        <a:graphic>
          <a:graphicData uri="http://schemas.openxmlformats.org/drawingml/2006/table">
            <a:tbl>
              <a:tblPr/>
              <a:tblGrid>
                <a:gridCol w="57160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9415">
                <a:tc>
                  <a:txBody>
                    <a:bodyPr/>
                    <a:lstStyle/>
                    <a:p>
                      <a:pPr marL="0" marR="0" lvl="0" indent="0" algn="ctr" defTabSz="9080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Notes</a:t>
                      </a:r>
                    </a:p>
                  </a:txBody>
                  <a:tcPr marL="92982" marR="92982"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9415">
                <a:tc>
                  <a:txBody>
                    <a:bodyPr/>
                    <a:lstStyle/>
                    <a:p>
                      <a:pPr marL="0" marR="0" lvl="0" indent="0" algn="l" defTabSz="9080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82" marR="92982"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9415">
                <a:tc>
                  <a:txBody>
                    <a:bodyPr/>
                    <a:lstStyle/>
                    <a:p>
                      <a:pPr marL="0" marR="0" lvl="0" indent="0" algn="l" defTabSz="9080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82" marR="92982"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9415">
                <a:tc>
                  <a:txBody>
                    <a:bodyPr/>
                    <a:lstStyle/>
                    <a:p>
                      <a:pPr marL="0" marR="0" lvl="0" indent="0" algn="l" defTabSz="9080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82" marR="92982" marT="45459" marB="454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9415">
                <a:tc>
                  <a:txBody>
                    <a:bodyPr/>
                    <a:lstStyle/>
                    <a:p>
                      <a:pPr marL="0" marR="0" lvl="0" indent="0" algn="l" defTabSz="9080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82" marR="92982"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5312">
                <a:tc>
                  <a:txBody>
                    <a:bodyPr/>
                    <a:lstStyle/>
                    <a:p>
                      <a:pPr marL="0" marR="0" lvl="0" indent="0" algn="l" defTabSz="9080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82" marR="92982"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9415">
                <a:tc>
                  <a:txBody>
                    <a:bodyPr/>
                    <a:lstStyle/>
                    <a:p>
                      <a:pPr marL="0" marR="0" lvl="0" indent="0" algn="l" defTabSz="9080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982" marR="92982"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704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993" y="4479866"/>
            <a:ext cx="5619115" cy="3665200"/>
          </a:xfrm>
          <a:prstGeom prst="rect">
            <a:avLst/>
          </a:prstGeom>
        </p:spPr>
        <p:txBody>
          <a:bodyPr lIns="91467" tIns="45734" rIns="91467" bIns="4573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F12FF-F1B6-4D42-82F4-A2539ABE639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280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58" y="4478397"/>
            <a:ext cx="5617209" cy="3664288"/>
          </a:xfrm>
          <a:prstGeom prst="rect">
            <a:avLst/>
          </a:prstGeom>
        </p:spPr>
        <p:txBody>
          <a:bodyPr lIns="91403" tIns="45702" rIns="91403" bIns="4570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F12FF-F1B6-4D42-82F4-A2539ABE6391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50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993" y="4479866"/>
            <a:ext cx="5619115" cy="3665200"/>
          </a:xfrm>
          <a:prstGeom prst="rect">
            <a:avLst/>
          </a:prstGeom>
        </p:spPr>
        <p:txBody>
          <a:bodyPr lIns="91467" tIns="45734" rIns="91467" bIns="45734"/>
          <a:lstStyle/>
          <a:p>
            <a:r>
              <a:rPr lang="en-US" dirty="0" smtClean="0"/>
              <a:t>ZG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F12FF-F1B6-4D42-82F4-A2539ABE6391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186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6" y="4478338"/>
            <a:ext cx="5616575" cy="366395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en-US" dirty="0" smtClean="0"/>
              <a:t>Daniel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F12FF-F1B6-4D42-82F4-A2539ABE6391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38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6" y="4478338"/>
            <a:ext cx="5616575" cy="3663950"/>
          </a:xfrm>
          <a:prstGeom prst="rect">
            <a:avLst/>
          </a:prstGeom>
        </p:spPr>
        <p:txBody>
          <a:bodyPr lIns="91430" tIns="45716" rIns="91430" bIns="45716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F12FF-F1B6-4D42-82F4-A2539ABE6391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11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993" y="4479866"/>
            <a:ext cx="5619115" cy="3665200"/>
          </a:xfrm>
          <a:prstGeom prst="rect">
            <a:avLst/>
          </a:prstGeom>
        </p:spPr>
        <p:txBody>
          <a:bodyPr lIns="91467" tIns="45734" rIns="91467" bIns="45734"/>
          <a:lstStyle/>
          <a:p>
            <a:r>
              <a:rPr lang="en-US" dirty="0" smtClean="0"/>
              <a:t>Daniel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F12FF-F1B6-4D42-82F4-A2539ABE6391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69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7.jpeg"/><Relationship Id="rId7" Type="http://schemas.openxmlformats.org/officeDocument/2006/relationships/image" Target="../media/image11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7.jpeg"/><Relationship Id="rId7" Type="http://schemas.openxmlformats.org/officeDocument/2006/relationships/image" Target="../media/image11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3" name="Picture 83" descr="tempima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065463"/>
            <a:ext cx="2820988" cy="2116137"/>
          </a:xfrm>
          <a:prstGeom prst="rect">
            <a:avLst/>
          </a:prstGeom>
          <a:noFill/>
        </p:spPr>
      </p:pic>
      <p:pic>
        <p:nvPicPr>
          <p:cNvPr id="225361" name="Picture 81" descr="iStock_000003512017Medium_small"/>
          <p:cNvPicPr>
            <a:picLocks noChangeAspect="1" noChangeArrowheads="1"/>
          </p:cNvPicPr>
          <p:nvPr userDrawn="1"/>
        </p:nvPicPr>
        <p:blipFill>
          <a:blip r:embed="rId3" cstate="print"/>
          <a:srcRect b="27451"/>
          <a:stretch>
            <a:fillRect/>
          </a:stretch>
        </p:blipFill>
        <p:spPr bwMode="auto">
          <a:xfrm>
            <a:off x="6553200" y="4038600"/>
            <a:ext cx="2590800" cy="2819400"/>
          </a:xfrm>
          <a:prstGeom prst="rect">
            <a:avLst/>
          </a:prstGeom>
          <a:noFill/>
        </p:spPr>
      </p:pic>
      <p:pic>
        <p:nvPicPr>
          <p:cNvPr id="225360" name="Picture 80" descr="iStock_000003418962Medium_small"/>
          <p:cNvPicPr>
            <a:picLocks noChangeAspect="1" noChangeArrowheads="1"/>
          </p:cNvPicPr>
          <p:nvPr userDrawn="1"/>
        </p:nvPicPr>
        <p:blipFill>
          <a:blip r:embed="rId4" cstate="print"/>
          <a:srcRect t="50090"/>
          <a:stretch>
            <a:fillRect/>
          </a:stretch>
        </p:blipFill>
        <p:spPr bwMode="auto">
          <a:xfrm>
            <a:off x="3886200" y="0"/>
            <a:ext cx="5257800" cy="1746250"/>
          </a:xfrm>
          <a:prstGeom prst="rect">
            <a:avLst/>
          </a:prstGeom>
          <a:noFill/>
        </p:spPr>
      </p:pic>
      <p:pic>
        <p:nvPicPr>
          <p:cNvPr id="225359" name="Picture 79" descr="499863776_985b694bc7_b_small"/>
          <p:cNvPicPr>
            <a:picLocks noChangeAspect="1" noChangeArrowheads="1"/>
          </p:cNvPicPr>
          <p:nvPr userDrawn="1"/>
        </p:nvPicPr>
        <p:blipFill>
          <a:blip r:embed="rId5" cstate="print"/>
          <a:srcRect t="16449" b="31250"/>
          <a:stretch>
            <a:fillRect/>
          </a:stretch>
        </p:blipFill>
        <p:spPr bwMode="auto">
          <a:xfrm>
            <a:off x="3808413" y="4953000"/>
            <a:ext cx="2744787" cy="1912938"/>
          </a:xfrm>
          <a:prstGeom prst="rect">
            <a:avLst/>
          </a:prstGeom>
          <a:noFill/>
        </p:spPr>
      </p:pic>
      <p:pic>
        <p:nvPicPr>
          <p:cNvPr id="225358" name="Picture 78" descr="479530596_77e2605b7c_b_small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3008313"/>
            <a:ext cx="2590800" cy="1944687"/>
          </a:xfrm>
          <a:prstGeom prst="rect">
            <a:avLst/>
          </a:prstGeom>
          <a:noFill/>
        </p:spPr>
      </p:pic>
      <p:sp>
        <p:nvSpPr>
          <p:cNvPr id="225332" name="Line 52"/>
          <p:cNvSpPr>
            <a:spLocks noChangeShapeType="1"/>
          </p:cNvSpPr>
          <p:nvPr userDrawn="1"/>
        </p:nvSpPr>
        <p:spPr bwMode="auto">
          <a:xfrm>
            <a:off x="6553200" y="2903538"/>
            <a:ext cx="0" cy="3962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5333" name="Line 53"/>
          <p:cNvSpPr>
            <a:spLocks noChangeShapeType="1"/>
          </p:cNvSpPr>
          <p:nvPr userDrawn="1"/>
        </p:nvSpPr>
        <p:spPr bwMode="auto">
          <a:xfrm>
            <a:off x="3733800" y="4953000"/>
            <a:ext cx="5410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5334" name="Freeform 54"/>
          <p:cNvSpPr>
            <a:spLocks/>
          </p:cNvSpPr>
          <p:nvPr userDrawn="1"/>
        </p:nvSpPr>
        <p:spPr bwMode="auto">
          <a:xfrm>
            <a:off x="0" y="0"/>
            <a:ext cx="4419600" cy="1687513"/>
          </a:xfrm>
          <a:custGeom>
            <a:avLst/>
            <a:gdLst/>
            <a:ahLst/>
            <a:cxnLst>
              <a:cxn ang="0">
                <a:pos x="2784" y="0"/>
              </a:cxn>
              <a:cxn ang="0">
                <a:pos x="0" y="0"/>
              </a:cxn>
              <a:cxn ang="0">
                <a:pos x="0" y="1056"/>
              </a:cxn>
              <a:cxn ang="0">
                <a:pos x="2423" y="1063"/>
              </a:cxn>
              <a:cxn ang="0">
                <a:pos x="2452" y="831"/>
              </a:cxn>
              <a:cxn ang="0">
                <a:pos x="2506" y="629"/>
              </a:cxn>
              <a:cxn ang="0">
                <a:pos x="2559" y="475"/>
              </a:cxn>
              <a:cxn ang="0">
                <a:pos x="2595" y="356"/>
              </a:cxn>
              <a:cxn ang="0">
                <a:pos x="2642" y="262"/>
              </a:cxn>
              <a:cxn ang="0">
                <a:pos x="2690" y="138"/>
              </a:cxn>
              <a:cxn ang="0">
                <a:pos x="2732" y="61"/>
              </a:cxn>
              <a:cxn ang="0">
                <a:pos x="2784" y="0"/>
              </a:cxn>
            </a:cxnLst>
            <a:rect l="0" t="0" r="r" b="b"/>
            <a:pathLst>
              <a:path w="2784" h="1063">
                <a:moveTo>
                  <a:pt x="2784" y="0"/>
                </a:moveTo>
                <a:lnTo>
                  <a:pt x="0" y="0"/>
                </a:lnTo>
                <a:lnTo>
                  <a:pt x="0" y="1056"/>
                </a:lnTo>
                <a:lnTo>
                  <a:pt x="2423" y="1063"/>
                </a:lnTo>
                <a:lnTo>
                  <a:pt x="2452" y="831"/>
                </a:lnTo>
                <a:lnTo>
                  <a:pt x="2506" y="629"/>
                </a:lnTo>
                <a:lnTo>
                  <a:pt x="2559" y="475"/>
                </a:lnTo>
                <a:lnTo>
                  <a:pt x="2595" y="356"/>
                </a:lnTo>
                <a:lnTo>
                  <a:pt x="2642" y="262"/>
                </a:lnTo>
                <a:lnTo>
                  <a:pt x="2690" y="138"/>
                </a:lnTo>
                <a:lnTo>
                  <a:pt x="2732" y="61"/>
                </a:lnTo>
                <a:lnTo>
                  <a:pt x="278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5335" name="Freeform 55"/>
          <p:cNvSpPr>
            <a:spLocks/>
          </p:cNvSpPr>
          <p:nvPr userDrawn="1"/>
        </p:nvSpPr>
        <p:spPr bwMode="auto">
          <a:xfrm>
            <a:off x="0" y="1600200"/>
            <a:ext cx="4419600" cy="5276850"/>
          </a:xfrm>
          <a:custGeom>
            <a:avLst/>
            <a:gdLst/>
            <a:ahLst/>
            <a:cxnLst>
              <a:cxn ang="0">
                <a:pos x="2448" y="0"/>
              </a:cxn>
              <a:cxn ang="0">
                <a:pos x="0" y="0"/>
              </a:cxn>
              <a:cxn ang="0">
                <a:pos x="0" y="3456"/>
              </a:cxn>
              <a:cxn ang="0">
                <a:pos x="2784" y="3456"/>
              </a:cxn>
              <a:cxn ang="0">
                <a:pos x="2702" y="3317"/>
              </a:cxn>
              <a:cxn ang="0">
                <a:pos x="2621" y="3158"/>
              </a:cxn>
              <a:cxn ang="0">
                <a:pos x="2549" y="2981"/>
              </a:cxn>
              <a:cxn ang="0">
                <a:pos x="2472" y="2731"/>
              </a:cxn>
              <a:cxn ang="0">
                <a:pos x="2410" y="2462"/>
              </a:cxn>
              <a:cxn ang="0">
                <a:pos x="2376" y="2227"/>
              </a:cxn>
              <a:cxn ang="0">
                <a:pos x="2342" y="2002"/>
              </a:cxn>
              <a:cxn ang="0">
                <a:pos x="2328" y="1771"/>
              </a:cxn>
              <a:cxn ang="0">
                <a:pos x="2314" y="1507"/>
              </a:cxn>
              <a:cxn ang="0">
                <a:pos x="2309" y="1320"/>
              </a:cxn>
              <a:cxn ang="0">
                <a:pos x="2323" y="1090"/>
              </a:cxn>
              <a:cxn ang="0">
                <a:pos x="2318" y="936"/>
              </a:cxn>
              <a:cxn ang="0">
                <a:pos x="2352" y="595"/>
              </a:cxn>
              <a:cxn ang="0">
                <a:pos x="2381" y="336"/>
              </a:cxn>
              <a:cxn ang="0">
                <a:pos x="2419" y="120"/>
              </a:cxn>
              <a:cxn ang="0">
                <a:pos x="2448" y="0"/>
              </a:cxn>
            </a:cxnLst>
            <a:rect l="0" t="0" r="r" b="b"/>
            <a:pathLst>
              <a:path w="2784" h="3456">
                <a:moveTo>
                  <a:pt x="2448" y="0"/>
                </a:moveTo>
                <a:lnTo>
                  <a:pt x="0" y="0"/>
                </a:lnTo>
                <a:lnTo>
                  <a:pt x="0" y="3456"/>
                </a:lnTo>
                <a:lnTo>
                  <a:pt x="2784" y="3456"/>
                </a:lnTo>
                <a:lnTo>
                  <a:pt x="2702" y="3317"/>
                </a:lnTo>
                <a:lnTo>
                  <a:pt x="2621" y="3158"/>
                </a:lnTo>
                <a:lnTo>
                  <a:pt x="2549" y="2981"/>
                </a:lnTo>
                <a:lnTo>
                  <a:pt x="2472" y="2731"/>
                </a:lnTo>
                <a:lnTo>
                  <a:pt x="2410" y="2462"/>
                </a:lnTo>
                <a:lnTo>
                  <a:pt x="2376" y="2227"/>
                </a:lnTo>
                <a:lnTo>
                  <a:pt x="2342" y="2002"/>
                </a:lnTo>
                <a:lnTo>
                  <a:pt x="2328" y="1771"/>
                </a:lnTo>
                <a:lnTo>
                  <a:pt x="2314" y="1507"/>
                </a:lnTo>
                <a:lnTo>
                  <a:pt x="2309" y="1320"/>
                </a:lnTo>
                <a:lnTo>
                  <a:pt x="2323" y="1090"/>
                </a:lnTo>
                <a:lnTo>
                  <a:pt x="2318" y="936"/>
                </a:lnTo>
                <a:lnTo>
                  <a:pt x="2352" y="595"/>
                </a:lnTo>
                <a:lnTo>
                  <a:pt x="2381" y="336"/>
                </a:lnTo>
                <a:lnTo>
                  <a:pt x="2419" y="120"/>
                </a:lnTo>
                <a:lnTo>
                  <a:pt x="2448" y="0"/>
                </a:lnTo>
                <a:close/>
              </a:path>
            </a:pathLst>
          </a:custGeom>
          <a:solidFill>
            <a:srgbClr val="E5193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5336" name="Freeform 56"/>
          <p:cNvSpPr>
            <a:spLocks/>
          </p:cNvSpPr>
          <p:nvPr userDrawn="1"/>
        </p:nvSpPr>
        <p:spPr bwMode="auto">
          <a:xfrm>
            <a:off x="3695700" y="1593850"/>
            <a:ext cx="5448300" cy="1530350"/>
          </a:xfrm>
          <a:custGeom>
            <a:avLst/>
            <a:gdLst/>
            <a:ahLst/>
            <a:cxnLst>
              <a:cxn ang="0">
                <a:pos x="3432" y="0"/>
              </a:cxn>
              <a:cxn ang="0">
                <a:pos x="83" y="0"/>
              </a:cxn>
              <a:cxn ang="0">
                <a:pos x="71" y="124"/>
              </a:cxn>
              <a:cxn ang="0">
                <a:pos x="41" y="279"/>
              </a:cxn>
              <a:cxn ang="0">
                <a:pos x="29" y="415"/>
              </a:cxn>
              <a:cxn ang="0">
                <a:pos x="32" y="552"/>
              </a:cxn>
              <a:cxn ang="0">
                <a:pos x="16" y="740"/>
              </a:cxn>
              <a:cxn ang="0">
                <a:pos x="4" y="860"/>
              </a:cxn>
              <a:cxn ang="0">
                <a:pos x="0" y="964"/>
              </a:cxn>
              <a:cxn ang="0">
                <a:pos x="3432" y="964"/>
              </a:cxn>
              <a:cxn ang="0">
                <a:pos x="3432" y="0"/>
              </a:cxn>
            </a:cxnLst>
            <a:rect l="0" t="0" r="r" b="b"/>
            <a:pathLst>
              <a:path w="3432" h="964">
                <a:moveTo>
                  <a:pt x="3432" y="0"/>
                </a:moveTo>
                <a:lnTo>
                  <a:pt x="83" y="0"/>
                </a:lnTo>
                <a:lnTo>
                  <a:pt x="71" y="124"/>
                </a:lnTo>
                <a:lnTo>
                  <a:pt x="41" y="279"/>
                </a:lnTo>
                <a:lnTo>
                  <a:pt x="29" y="415"/>
                </a:lnTo>
                <a:lnTo>
                  <a:pt x="32" y="552"/>
                </a:lnTo>
                <a:lnTo>
                  <a:pt x="16" y="740"/>
                </a:lnTo>
                <a:lnTo>
                  <a:pt x="4" y="860"/>
                </a:lnTo>
                <a:lnTo>
                  <a:pt x="0" y="964"/>
                </a:lnTo>
                <a:lnTo>
                  <a:pt x="3432" y="964"/>
                </a:lnTo>
                <a:lnTo>
                  <a:pt x="3432" y="0"/>
                </a:lnTo>
                <a:close/>
              </a:path>
            </a:pathLst>
          </a:custGeom>
          <a:solidFill>
            <a:srgbClr val="9A836A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5337" name="Line 57"/>
          <p:cNvSpPr>
            <a:spLocks noChangeShapeType="1"/>
          </p:cNvSpPr>
          <p:nvPr userDrawn="1"/>
        </p:nvSpPr>
        <p:spPr bwMode="auto">
          <a:xfrm>
            <a:off x="0" y="1746250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5338" name="Line 58"/>
          <p:cNvSpPr>
            <a:spLocks noChangeShapeType="1"/>
          </p:cNvSpPr>
          <p:nvPr userDrawn="1"/>
        </p:nvSpPr>
        <p:spPr bwMode="auto">
          <a:xfrm>
            <a:off x="0" y="2965450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5339" name="Rectangle 59"/>
          <p:cNvSpPr>
            <a:spLocks noGrp="1" noChangeArrowheads="1"/>
          </p:cNvSpPr>
          <p:nvPr>
            <p:ph type="ctrTitle"/>
          </p:nvPr>
        </p:nvSpPr>
        <p:spPr>
          <a:xfrm>
            <a:off x="3733800" y="1804988"/>
            <a:ext cx="54102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25356" name="Picture 76" descr="2008_rfp_sample_curved_line"/>
          <p:cNvPicPr>
            <a:picLocks noChangeAspect="1" noChangeArrowheads="1"/>
          </p:cNvPicPr>
          <p:nvPr userDrawn="1"/>
        </p:nvPicPr>
        <p:blipFill>
          <a:blip r:embed="rId7" cstate="print"/>
          <a:srcRect t="1488" b="1054"/>
          <a:stretch>
            <a:fillRect/>
          </a:stretch>
        </p:blipFill>
        <p:spPr bwMode="auto">
          <a:xfrm>
            <a:off x="3640138" y="0"/>
            <a:ext cx="855662" cy="6875463"/>
          </a:xfrm>
          <a:prstGeom prst="rect">
            <a:avLst/>
          </a:prstGeom>
          <a:noFill/>
        </p:spPr>
      </p:pic>
      <p:pic>
        <p:nvPicPr>
          <p:cNvPr id="225364" name="Picture 1" descr="csurma logo lg X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250" y="142875"/>
            <a:ext cx="233049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477000"/>
            <a:ext cx="457200" cy="3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F44897-BA8D-4CC8-B226-99EFE90F66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49523C-8A27-425F-ABA0-06F4B1A387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19750" y="152400"/>
            <a:ext cx="1771650" cy="573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5162550" cy="573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ACFC46-5653-498B-BF9F-543EAB5788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3" name="Picture 83" descr="tempima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065463"/>
            <a:ext cx="2820988" cy="2116137"/>
          </a:xfrm>
          <a:prstGeom prst="rect">
            <a:avLst/>
          </a:prstGeom>
          <a:noFill/>
        </p:spPr>
      </p:pic>
      <p:pic>
        <p:nvPicPr>
          <p:cNvPr id="225361" name="Picture 81" descr="iStock_000003512017Medium_small"/>
          <p:cNvPicPr>
            <a:picLocks noChangeAspect="1" noChangeArrowheads="1"/>
          </p:cNvPicPr>
          <p:nvPr userDrawn="1"/>
        </p:nvPicPr>
        <p:blipFill>
          <a:blip r:embed="rId3" cstate="print"/>
          <a:srcRect b="27451"/>
          <a:stretch>
            <a:fillRect/>
          </a:stretch>
        </p:blipFill>
        <p:spPr bwMode="auto">
          <a:xfrm>
            <a:off x="6553200" y="4038600"/>
            <a:ext cx="2590800" cy="2819400"/>
          </a:xfrm>
          <a:prstGeom prst="rect">
            <a:avLst/>
          </a:prstGeom>
          <a:noFill/>
        </p:spPr>
      </p:pic>
      <p:pic>
        <p:nvPicPr>
          <p:cNvPr id="225360" name="Picture 80" descr="iStock_000003418962Medium_small"/>
          <p:cNvPicPr>
            <a:picLocks noChangeAspect="1" noChangeArrowheads="1"/>
          </p:cNvPicPr>
          <p:nvPr userDrawn="1"/>
        </p:nvPicPr>
        <p:blipFill>
          <a:blip r:embed="rId4" cstate="print"/>
          <a:srcRect t="50090"/>
          <a:stretch>
            <a:fillRect/>
          </a:stretch>
        </p:blipFill>
        <p:spPr bwMode="auto">
          <a:xfrm>
            <a:off x="3886200" y="0"/>
            <a:ext cx="5257800" cy="1746250"/>
          </a:xfrm>
          <a:prstGeom prst="rect">
            <a:avLst/>
          </a:prstGeom>
          <a:noFill/>
        </p:spPr>
      </p:pic>
      <p:pic>
        <p:nvPicPr>
          <p:cNvPr id="225359" name="Picture 79" descr="499863776_985b694bc7_b_small"/>
          <p:cNvPicPr>
            <a:picLocks noChangeAspect="1" noChangeArrowheads="1"/>
          </p:cNvPicPr>
          <p:nvPr userDrawn="1"/>
        </p:nvPicPr>
        <p:blipFill>
          <a:blip r:embed="rId5" cstate="print"/>
          <a:srcRect t="16449" b="31250"/>
          <a:stretch>
            <a:fillRect/>
          </a:stretch>
        </p:blipFill>
        <p:spPr bwMode="auto">
          <a:xfrm>
            <a:off x="3808413" y="4953000"/>
            <a:ext cx="2744787" cy="1912938"/>
          </a:xfrm>
          <a:prstGeom prst="rect">
            <a:avLst/>
          </a:prstGeom>
          <a:noFill/>
        </p:spPr>
      </p:pic>
      <p:pic>
        <p:nvPicPr>
          <p:cNvPr id="225358" name="Picture 78" descr="479530596_77e2605b7c_b_small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3008313"/>
            <a:ext cx="2590800" cy="1944687"/>
          </a:xfrm>
          <a:prstGeom prst="rect">
            <a:avLst/>
          </a:prstGeom>
          <a:noFill/>
        </p:spPr>
      </p:pic>
      <p:sp>
        <p:nvSpPr>
          <p:cNvPr id="225332" name="Line 52"/>
          <p:cNvSpPr>
            <a:spLocks noChangeShapeType="1"/>
          </p:cNvSpPr>
          <p:nvPr userDrawn="1"/>
        </p:nvSpPr>
        <p:spPr bwMode="auto">
          <a:xfrm>
            <a:off x="6553200" y="2903538"/>
            <a:ext cx="0" cy="3962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5333" name="Line 53"/>
          <p:cNvSpPr>
            <a:spLocks noChangeShapeType="1"/>
          </p:cNvSpPr>
          <p:nvPr userDrawn="1"/>
        </p:nvSpPr>
        <p:spPr bwMode="auto">
          <a:xfrm>
            <a:off x="3733800" y="4953000"/>
            <a:ext cx="5410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5334" name="Freeform 54"/>
          <p:cNvSpPr>
            <a:spLocks/>
          </p:cNvSpPr>
          <p:nvPr userDrawn="1"/>
        </p:nvSpPr>
        <p:spPr bwMode="auto">
          <a:xfrm>
            <a:off x="0" y="0"/>
            <a:ext cx="4419600" cy="1687513"/>
          </a:xfrm>
          <a:custGeom>
            <a:avLst/>
            <a:gdLst/>
            <a:ahLst/>
            <a:cxnLst>
              <a:cxn ang="0">
                <a:pos x="2784" y="0"/>
              </a:cxn>
              <a:cxn ang="0">
                <a:pos x="0" y="0"/>
              </a:cxn>
              <a:cxn ang="0">
                <a:pos x="0" y="1056"/>
              </a:cxn>
              <a:cxn ang="0">
                <a:pos x="2423" y="1063"/>
              </a:cxn>
              <a:cxn ang="0">
                <a:pos x="2452" y="831"/>
              </a:cxn>
              <a:cxn ang="0">
                <a:pos x="2506" y="629"/>
              </a:cxn>
              <a:cxn ang="0">
                <a:pos x="2559" y="475"/>
              </a:cxn>
              <a:cxn ang="0">
                <a:pos x="2595" y="356"/>
              </a:cxn>
              <a:cxn ang="0">
                <a:pos x="2642" y="262"/>
              </a:cxn>
              <a:cxn ang="0">
                <a:pos x="2690" y="138"/>
              </a:cxn>
              <a:cxn ang="0">
                <a:pos x="2732" y="61"/>
              </a:cxn>
              <a:cxn ang="0">
                <a:pos x="2784" y="0"/>
              </a:cxn>
            </a:cxnLst>
            <a:rect l="0" t="0" r="r" b="b"/>
            <a:pathLst>
              <a:path w="2784" h="1063">
                <a:moveTo>
                  <a:pt x="2784" y="0"/>
                </a:moveTo>
                <a:lnTo>
                  <a:pt x="0" y="0"/>
                </a:lnTo>
                <a:lnTo>
                  <a:pt x="0" y="1056"/>
                </a:lnTo>
                <a:lnTo>
                  <a:pt x="2423" y="1063"/>
                </a:lnTo>
                <a:lnTo>
                  <a:pt x="2452" y="831"/>
                </a:lnTo>
                <a:lnTo>
                  <a:pt x="2506" y="629"/>
                </a:lnTo>
                <a:lnTo>
                  <a:pt x="2559" y="475"/>
                </a:lnTo>
                <a:lnTo>
                  <a:pt x="2595" y="356"/>
                </a:lnTo>
                <a:lnTo>
                  <a:pt x="2642" y="262"/>
                </a:lnTo>
                <a:lnTo>
                  <a:pt x="2690" y="138"/>
                </a:lnTo>
                <a:lnTo>
                  <a:pt x="2732" y="61"/>
                </a:lnTo>
                <a:lnTo>
                  <a:pt x="278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5335" name="Freeform 55"/>
          <p:cNvSpPr>
            <a:spLocks/>
          </p:cNvSpPr>
          <p:nvPr userDrawn="1"/>
        </p:nvSpPr>
        <p:spPr bwMode="auto">
          <a:xfrm>
            <a:off x="0" y="1600200"/>
            <a:ext cx="4419600" cy="5276850"/>
          </a:xfrm>
          <a:custGeom>
            <a:avLst/>
            <a:gdLst/>
            <a:ahLst/>
            <a:cxnLst>
              <a:cxn ang="0">
                <a:pos x="2448" y="0"/>
              </a:cxn>
              <a:cxn ang="0">
                <a:pos x="0" y="0"/>
              </a:cxn>
              <a:cxn ang="0">
                <a:pos x="0" y="3456"/>
              </a:cxn>
              <a:cxn ang="0">
                <a:pos x="2784" y="3456"/>
              </a:cxn>
              <a:cxn ang="0">
                <a:pos x="2702" y="3317"/>
              </a:cxn>
              <a:cxn ang="0">
                <a:pos x="2621" y="3158"/>
              </a:cxn>
              <a:cxn ang="0">
                <a:pos x="2549" y="2981"/>
              </a:cxn>
              <a:cxn ang="0">
                <a:pos x="2472" y="2731"/>
              </a:cxn>
              <a:cxn ang="0">
                <a:pos x="2410" y="2462"/>
              </a:cxn>
              <a:cxn ang="0">
                <a:pos x="2376" y="2227"/>
              </a:cxn>
              <a:cxn ang="0">
                <a:pos x="2342" y="2002"/>
              </a:cxn>
              <a:cxn ang="0">
                <a:pos x="2328" y="1771"/>
              </a:cxn>
              <a:cxn ang="0">
                <a:pos x="2314" y="1507"/>
              </a:cxn>
              <a:cxn ang="0">
                <a:pos x="2309" y="1320"/>
              </a:cxn>
              <a:cxn ang="0">
                <a:pos x="2323" y="1090"/>
              </a:cxn>
              <a:cxn ang="0">
                <a:pos x="2318" y="936"/>
              </a:cxn>
              <a:cxn ang="0">
                <a:pos x="2352" y="595"/>
              </a:cxn>
              <a:cxn ang="0">
                <a:pos x="2381" y="336"/>
              </a:cxn>
              <a:cxn ang="0">
                <a:pos x="2419" y="120"/>
              </a:cxn>
              <a:cxn ang="0">
                <a:pos x="2448" y="0"/>
              </a:cxn>
            </a:cxnLst>
            <a:rect l="0" t="0" r="r" b="b"/>
            <a:pathLst>
              <a:path w="2784" h="3456">
                <a:moveTo>
                  <a:pt x="2448" y="0"/>
                </a:moveTo>
                <a:lnTo>
                  <a:pt x="0" y="0"/>
                </a:lnTo>
                <a:lnTo>
                  <a:pt x="0" y="3456"/>
                </a:lnTo>
                <a:lnTo>
                  <a:pt x="2784" y="3456"/>
                </a:lnTo>
                <a:lnTo>
                  <a:pt x="2702" y="3317"/>
                </a:lnTo>
                <a:lnTo>
                  <a:pt x="2621" y="3158"/>
                </a:lnTo>
                <a:lnTo>
                  <a:pt x="2549" y="2981"/>
                </a:lnTo>
                <a:lnTo>
                  <a:pt x="2472" y="2731"/>
                </a:lnTo>
                <a:lnTo>
                  <a:pt x="2410" y="2462"/>
                </a:lnTo>
                <a:lnTo>
                  <a:pt x="2376" y="2227"/>
                </a:lnTo>
                <a:lnTo>
                  <a:pt x="2342" y="2002"/>
                </a:lnTo>
                <a:lnTo>
                  <a:pt x="2328" y="1771"/>
                </a:lnTo>
                <a:lnTo>
                  <a:pt x="2314" y="1507"/>
                </a:lnTo>
                <a:lnTo>
                  <a:pt x="2309" y="1320"/>
                </a:lnTo>
                <a:lnTo>
                  <a:pt x="2323" y="1090"/>
                </a:lnTo>
                <a:lnTo>
                  <a:pt x="2318" y="936"/>
                </a:lnTo>
                <a:lnTo>
                  <a:pt x="2352" y="595"/>
                </a:lnTo>
                <a:lnTo>
                  <a:pt x="2381" y="336"/>
                </a:lnTo>
                <a:lnTo>
                  <a:pt x="2419" y="120"/>
                </a:lnTo>
                <a:lnTo>
                  <a:pt x="2448" y="0"/>
                </a:lnTo>
                <a:close/>
              </a:path>
            </a:pathLst>
          </a:custGeom>
          <a:solidFill>
            <a:srgbClr val="E5193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5336" name="Freeform 56"/>
          <p:cNvSpPr>
            <a:spLocks/>
          </p:cNvSpPr>
          <p:nvPr userDrawn="1"/>
        </p:nvSpPr>
        <p:spPr bwMode="auto">
          <a:xfrm>
            <a:off x="3695700" y="1593850"/>
            <a:ext cx="5448300" cy="1530350"/>
          </a:xfrm>
          <a:custGeom>
            <a:avLst/>
            <a:gdLst/>
            <a:ahLst/>
            <a:cxnLst>
              <a:cxn ang="0">
                <a:pos x="3432" y="0"/>
              </a:cxn>
              <a:cxn ang="0">
                <a:pos x="83" y="0"/>
              </a:cxn>
              <a:cxn ang="0">
                <a:pos x="71" y="124"/>
              </a:cxn>
              <a:cxn ang="0">
                <a:pos x="41" y="279"/>
              </a:cxn>
              <a:cxn ang="0">
                <a:pos x="29" y="415"/>
              </a:cxn>
              <a:cxn ang="0">
                <a:pos x="32" y="552"/>
              </a:cxn>
              <a:cxn ang="0">
                <a:pos x="16" y="740"/>
              </a:cxn>
              <a:cxn ang="0">
                <a:pos x="4" y="860"/>
              </a:cxn>
              <a:cxn ang="0">
                <a:pos x="0" y="964"/>
              </a:cxn>
              <a:cxn ang="0">
                <a:pos x="3432" y="964"/>
              </a:cxn>
              <a:cxn ang="0">
                <a:pos x="3432" y="0"/>
              </a:cxn>
            </a:cxnLst>
            <a:rect l="0" t="0" r="r" b="b"/>
            <a:pathLst>
              <a:path w="3432" h="964">
                <a:moveTo>
                  <a:pt x="3432" y="0"/>
                </a:moveTo>
                <a:lnTo>
                  <a:pt x="83" y="0"/>
                </a:lnTo>
                <a:lnTo>
                  <a:pt x="71" y="124"/>
                </a:lnTo>
                <a:lnTo>
                  <a:pt x="41" y="279"/>
                </a:lnTo>
                <a:lnTo>
                  <a:pt x="29" y="415"/>
                </a:lnTo>
                <a:lnTo>
                  <a:pt x="32" y="552"/>
                </a:lnTo>
                <a:lnTo>
                  <a:pt x="16" y="740"/>
                </a:lnTo>
                <a:lnTo>
                  <a:pt x="4" y="860"/>
                </a:lnTo>
                <a:lnTo>
                  <a:pt x="0" y="964"/>
                </a:lnTo>
                <a:lnTo>
                  <a:pt x="3432" y="964"/>
                </a:lnTo>
                <a:lnTo>
                  <a:pt x="3432" y="0"/>
                </a:lnTo>
                <a:close/>
              </a:path>
            </a:pathLst>
          </a:custGeom>
          <a:solidFill>
            <a:srgbClr val="9A836A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5337" name="Line 57"/>
          <p:cNvSpPr>
            <a:spLocks noChangeShapeType="1"/>
          </p:cNvSpPr>
          <p:nvPr userDrawn="1"/>
        </p:nvSpPr>
        <p:spPr bwMode="auto">
          <a:xfrm>
            <a:off x="0" y="1746250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5338" name="Line 58"/>
          <p:cNvSpPr>
            <a:spLocks noChangeShapeType="1"/>
          </p:cNvSpPr>
          <p:nvPr userDrawn="1"/>
        </p:nvSpPr>
        <p:spPr bwMode="auto">
          <a:xfrm>
            <a:off x="0" y="2965450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5339" name="Rectangle 59"/>
          <p:cNvSpPr>
            <a:spLocks noGrp="1" noChangeArrowheads="1"/>
          </p:cNvSpPr>
          <p:nvPr>
            <p:ph type="ctrTitle"/>
          </p:nvPr>
        </p:nvSpPr>
        <p:spPr>
          <a:xfrm>
            <a:off x="3733800" y="1804988"/>
            <a:ext cx="5410200" cy="11430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25356" name="Picture 76" descr="2008_rfp_sample_curved_line"/>
          <p:cNvPicPr>
            <a:picLocks noChangeAspect="1" noChangeArrowheads="1"/>
          </p:cNvPicPr>
          <p:nvPr userDrawn="1"/>
        </p:nvPicPr>
        <p:blipFill>
          <a:blip r:embed="rId7" cstate="print"/>
          <a:srcRect t="1488" b="1054"/>
          <a:stretch>
            <a:fillRect/>
          </a:stretch>
        </p:blipFill>
        <p:spPr bwMode="auto">
          <a:xfrm>
            <a:off x="3640138" y="0"/>
            <a:ext cx="855662" cy="6875463"/>
          </a:xfrm>
          <a:prstGeom prst="rect">
            <a:avLst/>
          </a:prstGeom>
          <a:noFill/>
        </p:spPr>
      </p:pic>
      <p:pic>
        <p:nvPicPr>
          <p:cNvPr id="225364" name="Picture 1" descr="csurma logo lg X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250" y="142875"/>
            <a:ext cx="233049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9780" y="6477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bg1"/>
                </a:solidFill>
                <a:latin typeface="+mn-lt"/>
              </a:defRPr>
            </a:lvl1pPr>
          </a:lstStyle>
          <a:p>
            <a:fld id="{E20104EB-9E07-499D-8C21-30B4F46059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239000" cy="8461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543800" cy="4748213"/>
          </a:xfrm>
          <a:prstGeom prst="rect">
            <a:avLst/>
          </a:prstGeo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8EB9DB-A96A-49F4-BB90-98B633AE5E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1437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400800"/>
            <a:ext cx="1370368" cy="32226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477000"/>
            <a:ext cx="457200" cy="381000"/>
          </a:xfrm>
        </p:spPr>
        <p:txBody>
          <a:bodyPr/>
          <a:lstStyle/>
          <a:p>
            <a:fld id="{D98EB9DB-A96A-49F4-BB90-98B633AE5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788150" cy="8461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3467100" cy="45958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4300" y="1295400"/>
            <a:ext cx="3467100" cy="45958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6B8E42-0A6D-4924-88B2-0B2613A79D3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7DF1A3-0CA5-4B56-9DF9-047E6487DE9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788150" cy="8461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0312C9-96FB-48A7-8287-24AA8AC1D58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CE1239-A3E7-4338-A9DA-750E3777704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" name="Oval 2"/>
          <p:cNvSpPr/>
          <p:nvPr userDrawn="1"/>
        </p:nvSpPr>
        <p:spPr bwMode="auto">
          <a:xfrm>
            <a:off x="-29184" y="6133288"/>
            <a:ext cx="7848600" cy="23803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66E15B-6DE5-4747-B876-9A5F5D10775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239000" cy="8461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543800" cy="474821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8EB9DB-A96A-49F4-BB90-98B633AE5E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1437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00800"/>
            <a:ext cx="1370368" cy="32226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271EF3-E718-4E06-A104-F119189E9E2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788150" cy="8461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143000"/>
            <a:ext cx="7315200" cy="47482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49523C-8A27-425F-ABA0-06F4B1A3873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19750" y="152400"/>
            <a:ext cx="1771650" cy="573881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5162550" cy="5738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ACFC46-5653-498B-BF9F-543EAB57883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1C67ED-CB68-429B-950A-316B4E07C1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3467100" cy="4595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4300" y="1295400"/>
            <a:ext cx="3467100" cy="4595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6B8E42-0A6D-4924-88B2-0B2613A79D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7DF1A3-0CA5-4B56-9DF9-047E6487DE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0312C9-96FB-48A7-8287-24AA8AC1D5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CE1239-A3E7-4338-A9DA-750E377770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Oval 2"/>
          <p:cNvSpPr/>
          <p:nvPr userDrawn="1"/>
        </p:nvSpPr>
        <p:spPr bwMode="auto">
          <a:xfrm>
            <a:off x="-29184" y="6133288"/>
            <a:ext cx="7848600" cy="23803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66E15B-6DE5-4747-B876-9A5F5D1077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271EF3-E718-4E06-A104-F119189E9E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304" name="Picture 1" descr="csurma logo lg X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29144" y="0"/>
            <a:ext cx="1295400" cy="51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86" name="Rectangle 30"/>
          <p:cNvSpPr>
            <a:spLocks noChangeArrowheads="1"/>
          </p:cNvSpPr>
          <p:nvPr userDrawn="1"/>
        </p:nvSpPr>
        <p:spPr bwMode="auto">
          <a:xfrm>
            <a:off x="7924800" y="4572000"/>
            <a:ext cx="1219200" cy="152400"/>
          </a:xfrm>
          <a:prstGeom prst="rect">
            <a:avLst/>
          </a:prstGeom>
          <a:solidFill>
            <a:srgbClr val="E5193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i="0" u="none" dirty="0"/>
          </a:p>
        </p:txBody>
      </p:sp>
      <p:sp>
        <p:nvSpPr>
          <p:cNvPr id="224291" name="Rectangle 35"/>
          <p:cNvSpPr>
            <a:spLocks noChangeArrowheads="1"/>
          </p:cNvSpPr>
          <p:nvPr userDrawn="1"/>
        </p:nvSpPr>
        <p:spPr bwMode="auto">
          <a:xfrm>
            <a:off x="7889875" y="2057400"/>
            <a:ext cx="1254125" cy="152400"/>
          </a:xfrm>
          <a:prstGeom prst="rect">
            <a:avLst/>
          </a:prstGeom>
          <a:solidFill>
            <a:srgbClr val="E5193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24301" name="Picture 45" descr="iStock_000003512017Medium_small"/>
          <p:cNvPicPr>
            <a:picLocks noChangeAspect="1" noChangeArrowheads="1"/>
          </p:cNvPicPr>
          <p:nvPr userDrawn="1"/>
        </p:nvPicPr>
        <p:blipFill>
          <a:blip r:embed="rId14" cstate="print"/>
          <a:srcRect t="12500" b="20833"/>
          <a:stretch>
            <a:fillRect/>
          </a:stretch>
        </p:blipFill>
        <p:spPr bwMode="auto">
          <a:xfrm>
            <a:off x="8054007" y="3458184"/>
            <a:ext cx="1089993" cy="1190016"/>
          </a:xfrm>
          <a:prstGeom prst="rect">
            <a:avLst/>
          </a:prstGeom>
          <a:noFill/>
        </p:spPr>
      </p:pic>
      <p:pic>
        <p:nvPicPr>
          <p:cNvPr id="224300" name="Picture 44" descr="479530596_77e2605b7c_b_small"/>
          <p:cNvPicPr>
            <a:picLocks noChangeAspect="1" noChangeArrowheads="1"/>
          </p:cNvPicPr>
          <p:nvPr userDrawn="1"/>
        </p:nvPicPr>
        <p:blipFill>
          <a:blip r:embed="rId15" cstate="print"/>
          <a:srcRect r="18182"/>
          <a:stretch>
            <a:fillRect/>
          </a:stretch>
        </p:blipFill>
        <p:spPr bwMode="auto">
          <a:xfrm>
            <a:off x="7772400" y="2157413"/>
            <a:ext cx="1371600" cy="1258887"/>
          </a:xfrm>
          <a:prstGeom prst="rect">
            <a:avLst/>
          </a:prstGeom>
          <a:noFill/>
        </p:spPr>
      </p:pic>
      <p:sp>
        <p:nvSpPr>
          <p:cNvPr id="224287" name="Freeform 31"/>
          <p:cNvSpPr>
            <a:spLocks/>
          </p:cNvSpPr>
          <p:nvPr userDrawn="1"/>
        </p:nvSpPr>
        <p:spPr bwMode="auto">
          <a:xfrm>
            <a:off x="6712920" y="0"/>
            <a:ext cx="1573213" cy="6858000"/>
          </a:xfrm>
          <a:custGeom>
            <a:avLst/>
            <a:gdLst/>
            <a:ahLst/>
            <a:cxnLst>
              <a:cxn ang="0">
                <a:pos x="528" y="0"/>
              </a:cxn>
              <a:cxn ang="0">
                <a:pos x="0" y="0"/>
              </a:cxn>
              <a:cxn ang="0">
                <a:pos x="0" y="4320"/>
              </a:cxn>
              <a:cxn ang="0">
                <a:pos x="528" y="4320"/>
              </a:cxn>
              <a:cxn ang="0">
                <a:pos x="609" y="4187"/>
              </a:cxn>
              <a:cxn ang="0">
                <a:pos x="665" y="4060"/>
              </a:cxn>
              <a:cxn ang="0">
                <a:pos x="726" y="3910"/>
              </a:cxn>
              <a:cxn ang="0">
                <a:pos x="786" y="3763"/>
              </a:cxn>
              <a:cxn ang="0">
                <a:pos x="836" y="3561"/>
              </a:cxn>
              <a:cxn ang="0">
                <a:pos x="888" y="3364"/>
              </a:cxn>
              <a:cxn ang="0">
                <a:pos x="921" y="3171"/>
              </a:cxn>
              <a:cxn ang="0">
                <a:pos x="947" y="2961"/>
              </a:cxn>
              <a:cxn ang="0">
                <a:pos x="969" y="2719"/>
              </a:cxn>
              <a:cxn ang="0">
                <a:pos x="980" y="2546"/>
              </a:cxn>
              <a:cxn ang="0">
                <a:pos x="985" y="2320"/>
              </a:cxn>
              <a:cxn ang="0">
                <a:pos x="991" y="2137"/>
              </a:cxn>
              <a:cxn ang="0">
                <a:pos x="980" y="1943"/>
              </a:cxn>
              <a:cxn ang="0">
                <a:pos x="969" y="1760"/>
              </a:cxn>
              <a:cxn ang="0">
                <a:pos x="964" y="1599"/>
              </a:cxn>
              <a:cxn ang="0">
                <a:pos x="942" y="1389"/>
              </a:cxn>
              <a:cxn ang="0">
                <a:pos x="915" y="1195"/>
              </a:cxn>
              <a:cxn ang="0">
                <a:pos x="883" y="991"/>
              </a:cxn>
              <a:cxn ang="0">
                <a:pos x="840" y="791"/>
              </a:cxn>
              <a:cxn ang="0">
                <a:pos x="791" y="587"/>
              </a:cxn>
              <a:cxn ang="0">
                <a:pos x="731" y="443"/>
              </a:cxn>
              <a:cxn ang="0">
                <a:pos x="673" y="291"/>
              </a:cxn>
              <a:cxn ang="0">
                <a:pos x="630" y="167"/>
              </a:cxn>
              <a:cxn ang="0">
                <a:pos x="587" y="86"/>
              </a:cxn>
              <a:cxn ang="0">
                <a:pos x="528" y="0"/>
              </a:cxn>
            </a:cxnLst>
            <a:rect l="0" t="0" r="r" b="b"/>
            <a:pathLst>
              <a:path w="991" h="4320">
                <a:moveTo>
                  <a:pt x="528" y="0"/>
                </a:moveTo>
                <a:lnTo>
                  <a:pt x="0" y="0"/>
                </a:lnTo>
                <a:lnTo>
                  <a:pt x="0" y="4320"/>
                </a:lnTo>
                <a:lnTo>
                  <a:pt x="528" y="4320"/>
                </a:lnTo>
                <a:lnTo>
                  <a:pt x="609" y="4187"/>
                </a:lnTo>
                <a:lnTo>
                  <a:pt x="665" y="4060"/>
                </a:lnTo>
                <a:lnTo>
                  <a:pt x="726" y="3910"/>
                </a:lnTo>
                <a:lnTo>
                  <a:pt x="786" y="3763"/>
                </a:lnTo>
                <a:lnTo>
                  <a:pt x="836" y="3561"/>
                </a:lnTo>
                <a:lnTo>
                  <a:pt x="888" y="3364"/>
                </a:lnTo>
                <a:lnTo>
                  <a:pt x="921" y="3171"/>
                </a:lnTo>
                <a:lnTo>
                  <a:pt x="947" y="2961"/>
                </a:lnTo>
                <a:lnTo>
                  <a:pt x="969" y="2719"/>
                </a:lnTo>
                <a:lnTo>
                  <a:pt x="980" y="2546"/>
                </a:lnTo>
                <a:lnTo>
                  <a:pt x="985" y="2320"/>
                </a:lnTo>
                <a:lnTo>
                  <a:pt x="991" y="2137"/>
                </a:lnTo>
                <a:lnTo>
                  <a:pt x="980" y="1943"/>
                </a:lnTo>
                <a:lnTo>
                  <a:pt x="969" y="1760"/>
                </a:lnTo>
                <a:lnTo>
                  <a:pt x="964" y="1599"/>
                </a:lnTo>
                <a:lnTo>
                  <a:pt x="942" y="1389"/>
                </a:lnTo>
                <a:lnTo>
                  <a:pt x="915" y="1195"/>
                </a:lnTo>
                <a:lnTo>
                  <a:pt x="883" y="991"/>
                </a:lnTo>
                <a:lnTo>
                  <a:pt x="840" y="791"/>
                </a:lnTo>
                <a:lnTo>
                  <a:pt x="791" y="587"/>
                </a:lnTo>
                <a:lnTo>
                  <a:pt x="731" y="443"/>
                </a:lnTo>
                <a:lnTo>
                  <a:pt x="673" y="291"/>
                </a:lnTo>
                <a:lnTo>
                  <a:pt x="630" y="167"/>
                </a:lnTo>
                <a:lnTo>
                  <a:pt x="587" y="86"/>
                </a:lnTo>
                <a:lnTo>
                  <a:pt x="52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4288" name="Line 32"/>
          <p:cNvSpPr>
            <a:spLocks noChangeShapeType="1"/>
          </p:cNvSpPr>
          <p:nvPr userDrawn="1"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28575">
            <a:solidFill>
              <a:srgbClr val="E519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4289" name="Line 33"/>
          <p:cNvSpPr>
            <a:spLocks noChangeShapeType="1"/>
          </p:cNvSpPr>
          <p:nvPr userDrawn="1"/>
        </p:nvSpPr>
        <p:spPr bwMode="auto">
          <a:xfrm>
            <a:off x="7954963" y="3429000"/>
            <a:ext cx="118903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4290" name="Line 34"/>
          <p:cNvSpPr>
            <a:spLocks noChangeShapeType="1"/>
          </p:cNvSpPr>
          <p:nvPr userDrawn="1"/>
        </p:nvSpPr>
        <p:spPr bwMode="auto">
          <a:xfrm>
            <a:off x="7924800" y="4638878"/>
            <a:ext cx="1219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4292" name="Line 36"/>
          <p:cNvSpPr>
            <a:spLocks noChangeShapeType="1"/>
          </p:cNvSpPr>
          <p:nvPr userDrawn="1"/>
        </p:nvSpPr>
        <p:spPr bwMode="auto">
          <a:xfrm>
            <a:off x="7867650" y="2162175"/>
            <a:ext cx="12795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426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67881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2426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7315200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242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77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bg2"/>
                </a:solidFill>
                <a:latin typeface="+mn-lt"/>
              </a:defRPr>
            </a:lvl1pPr>
          </a:lstStyle>
          <a:p>
            <a:fld id="{E20104EB-9E07-499D-8C21-30B4F4605937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224302" name="Picture 46" descr="2008_csu_curved_line02"/>
          <p:cNvPicPr>
            <a:picLocks noChangeAspect="1" noChangeArrowheads="1"/>
          </p:cNvPicPr>
          <p:nvPr userDrawn="1"/>
        </p:nvPicPr>
        <p:blipFill>
          <a:blip r:embed="rId16" cstate="print"/>
          <a:srcRect t="746" b="716"/>
          <a:stretch>
            <a:fillRect/>
          </a:stretch>
        </p:blipFill>
        <p:spPr bwMode="auto">
          <a:xfrm flipH="1">
            <a:off x="7467600" y="0"/>
            <a:ext cx="817562" cy="6858000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2400" y="6400800"/>
            <a:ext cx="1370368" cy="32226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0" i="0" u="none">
          <a:solidFill>
            <a:srgbClr val="21578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21578A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21578A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21578A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21578A"/>
          </a:solidFill>
          <a:latin typeface="Century Gothic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21578A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21578A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21578A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21578A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15000"/>
        </a:spcBef>
        <a:spcAft>
          <a:spcPct val="15000"/>
        </a:spcAft>
        <a:buClr>
          <a:srgbClr val="1C3664"/>
        </a:buClr>
        <a:buSzPct val="80000"/>
        <a:buFont typeface="Wingdings 2" pitchFamily="18" charset="2"/>
        <a:buChar char="¡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5000"/>
        </a:spcBef>
        <a:spcAft>
          <a:spcPct val="15000"/>
        </a:spcAft>
        <a:buClr>
          <a:srgbClr val="675C53"/>
        </a:buClr>
        <a:buFont typeface="Franklin Gothic Book" pitchFamily="34" charset="0"/>
        <a:buChar char="&gt;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15000"/>
        </a:spcBef>
        <a:spcAft>
          <a:spcPct val="15000"/>
        </a:spcAft>
        <a:buClr>
          <a:srgbClr val="1C3664"/>
        </a:buClr>
        <a:buFont typeface="Wingdings" pitchFamily="2" charset="2"/>
        <a:buChar char="w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15000"/>
        </a:spcBef>
        <a:spcAft>
          <a:spcPct val="15000"/>
        </a:spcAft>
        <a:buClr>
          <a:schemeClr val="tx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15000"/>
        </a:spcBef>
        <a:spcAft>
          <a:spcPct val="15000"/>
        </a:spcAft>
        <a:buClr>
          <a:schemeClr val="tx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15000"/>
        </a:spcBef>
        <a:spcAft>
          <a:spcPct val="15000"/>
        </a:spcAft>
        <a:buClr>
          <a:schemeClr val="tx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15000"/>
        </a:spcBef>
        <a:spcAft>
          <a:spcPct val="15000"/>
        </a:spcAft>
        <a:buClr>
          <a:schemeClr val="tx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15000"/>
        </a:spcBef>
        <a:spcAft>
          <a:spcPct val="15000"/>
        </a:spcAft>
        <a:buClr>
          <a:schemeClr val="tx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15000"/>
        </a:spcBef>
        <a:spcAft>
          <a:spcPct val="15000"/>
        </a:spcAft>
        <a:buClr>
          <a:schemeClr val="tx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304" name="Picture 1" descr="csurma logo lg X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29144" y="0"/>
            <a:ext cx="1295400" cy="51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87" name="Freeform 31"/>
          <p:cNvSpPr>
            <a:spLocks/>
          </p:cNvSpPr>
          <p:nvPr userDrawn="1"/>
        </p:nvSpPr>
        <p:spPr bwMode="auto">
          <a:xfrm>
            <a:off x="6712920" y="0"/>
            <a:ext cx="1573213" cy="6858000"/>
          </a:xfrm>
          <a:custGeom>
            <a:avLst/>
            <a:gdLst/>
            <a:ahLst/>
            <a:cxnLst>
              <a:cxn ang="0">
                <a:pos x="528" y="0"/>
              </a:cxn>
              <a:cxn ang="0">
                <a:pos x="0" y="0"/>
              </a:cxn>
              <a:cxn ang="0">
                <a:pos x="0" y="4320"/>
              </a:cxn>
              <a:cxn ang="0">
                <a:pos x="528" y="4320"/>
              </a:cxn>
              <a:cxn ang="0">
                <a:pos x="609" y="4187"/>
              </a:cxn>
              <a:cxn ang="0">
                <a:pos x="665" y="4060"/>
              </a:cxn>
              <a:cxn ang="0">
                <a:pos x="726" y="3910"/>
              </a:cxn>
              <a:cxn ang="0">
                <a:pos x="786" y="3763"/>
              </a:cxn>
              <a:cxn ang="0">
                <a:pos x="836" y="3561"/>
              </a:cxn>
              <a:cxn ang="0">
                <a:pos x="888" y="3364"/>
              </a:cxn>
              <a:cxn ang="0">
                <a:pos x="921" y="3171"/>
              </a:cxn>
              <a:cxn ang="0">
                <a:pos x="947" y="2961"/>
              </a:cxn>
              <a:cxn ang="0">
                <a:pos x="969" y="2719"/>
              </a:cxn>
              <a:cxn ang="0">
                <a:pos x="980" y="2546"/>
              </a:cxn>
              <a:cxn ang="0">
                <a:pos x="985" y="2320"/>
              </a:cxn>
              <a:cxn ang="0">
                <a:pos x="991" y="2137"/>
              </a:cxn>
              <a:cxn ang="0">
                <a:pos x="980" y="1943"/>
              </a:cxn>
              <a:cxn ang="0">
                <a:pos x="969" y="1760"/>
              </a:cxn>
              <a:cxn ang="0">
                <a:pos x="964" y="1599"/>
              </a:cxn>
              <a:cxn ang="0">
                <a:pos x="942" y="1389"/>
              </a:cxn>
              <a:cxn ang="0">
                <a:pos x="915" y="1195"/>
              </a:cxn>
              <a:cxn ang="0">
                <a:pos x="883" y="991"/>
              </a:cxn>
              <a:cxn ang="0">
                <a:pos x="840" y="791"/>
              </a:cxn>
              <a:cxn ang="0">
                <a:pos x="791" y="587"/>
              </a:cxn>
              <a:cxn ang="0">
                <a:pos x="731" y="443"/>
              </a:cxn>
              <a:cxn ang="0">
                <a:pos x="673" y="291"/>
              </a:cxn>
              <a:cxn ang="0">
                <a:pos x="630" y="167"/>
              </a:cxn>
              <a:cxn ang="0">
                <a:pos x="587" y="86"/>
              </a:cxn>
              <a:cxn ang="0">
                <a:pos x="528" y="0"/>
              </a:cxn>
            </a:cxnLst>
            <a:rect l="0" t="0" r="r" b="b"/>
            <a:pathLst>
              <a:path w="991" h="4320">
                <a:moveTo>
                  <a:pt x="528" y="0"/>
                </a:moveTo>
                <a:lnTo>
                  <a:pt x="0" y="0"/>
                </a:lnTo>
                <a:lnTo>
                  <a:pt x="0" y="4320"/>
                </a:lnTo>
                <a:lnTo>
                  <a:pt x="528" y="4320"/>
                </a:lnTo>
                <a:lnTo>
                  <a:pt x="609" y="4187"/>
                </a:lnTo>
                <a:lnTo>
                  <a:pt x="665" y="4060"/>
                </a:lnTo>
                <a:lnTo>
                  <a:pt x="726" y="3910"/>
                </a:lnTo>
                <a:lnTo>
                  <a:pt x="786" y="3763"/>
                </a:lnTo>
                <a:lnTo>
                  <a:pt x="836" y="3561"/>
                </a:lnTo>
                <a:lnTo>
                  <a:pt x="888" y="3364"/>
                </a:lnTo>
                <a:lnTo>
                  <a:pt x="921" y="3171"/>
                </a:lnTo>
                <a:lnTo>
                  <a:pt x="947" y="2961"/>
                </a:lnTo>
                <a:lnTo>
                  <a:pt x="969" y="2719"/>
                </a:lnTo>
                <a:lnTo>
                  <a:pt x="980" y="2546"/>
                </a:lnTo>
                <a:lnTo>
                  <a:pt x="985" y="2320"/>
                </a:lnTo>
                <a:lnTo>
                  <a:pt x="991" y="2137"/>
                </a:lnTo>
                <a:lnTo>
                  <a:pt x="980" y="1943"/>
                </a:lnTo>
                <a:lnTo>
                  <a:pt x="969" y="1760"/>
                </a:lnTo>
                <a:lnTo>
                  <a:pt x="964" y="1599"/>
                </a:lnTo>
                <a:lnTo>
                  <a:pt x="942" y="1389"/>
                </a:lnTo>
                <a:lnTo>
                  <a:pt x="915" y="1195"/>
                </a:lnTo>
                <a:lnTo>
                  <a:pt x="883" y="991"/>
                </a:lnTo>
                <a:lnTo>
                  <a:pt x="840" y="791"/>
                </a:lnTo>
                <a:lnTo>
                  <a:pt x="791" y="587"/>
                </a:lnTo>
                <a:lnTo>
                  <a:pt x="731" y="443"/>
                </a:lnTo>
                <a:lnTo>
                  <a:pt x="673" y="291"/>
                </a:lnTo>
                <a:lnTo>
                  <a:pt x="630" y="167"/>
                </a:lnTo>
                <a:lnTo>
                  <a:pt x="587" y="86"/>
                </a:lnTo>
                <a:lnTo>
                  <a:pt x="52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4288" name="Line 32"/>
          <p:cNvSpPr>
            <a:spLocks noChangeShapeType="1"/>
          </p:cNvSpPr>
          <p:nvPr userDrawn="1"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28575">
            <a:solidFill>
              <a:srgbClr val="E519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4289" name="Line 33"/>
          <p:cNvSpPr>
            <a:spLocks noChangeShapeType="1"/>
          </p:cNvSpPr>
          <p:nvPr userDrawn="1"/>
        </p:nvSpPr>
        <p:spPr bwMode="auto">
          <a:xfrm>
            <a:off x="7954963" y="3429000"/>
            <a:ext cx="118903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4290" name="Line 34"/>
          <p:cNvSpPr>
            <a:spLocks noChangeShapeType="1"/>
          </p:cNvSpPr>
          <p:nvPr userDrawn="1"/>
        </p:nvSpPr>
        <p:spPr bwMode="auto">
          <a:xfrm>
            <a:off x="7924800" y="4638878"/>
            <a:ext cx="1219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4292" name="Line 36"/>
          <p:cNvSpPr>
            <a:spLocks noChangeShapeType="1"/>
          </p:cNvSpPr>
          <p:nvPr userDrawn="1"/>
        </p:nvSpPr>
        <p:spPr bwMode="auto">
          <a:xfrm>
            <a:off x="7867650" y="2162175"/>
            <a:ext cx="12795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42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77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tx1"/>
                </a:solidFill>
                <a:latin typeface="+mn-lt"/>
              </a:defRPr>
            </a:lvl1pPr>
          </a:lstStyle>
          <a:p>
            <a:fld id="{E20104EB-9E07-499D-8C21-30B4F46059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400800"/>
            <a:ext cx="1370368" cy="32226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21578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21578A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21578A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21578A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21578A"/>
          </a:solidFill>
          <a:latin typeface="Century Gothic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21578A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21578A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21578A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21578A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15000"/>
        </a:spcBef>
        <a:spcAft>
          <a:spcPct val="15000"/>
        </a:spcAft>
        <a:buClr>
          <a:srgbClr val="1C3664"/>
        </a:buClr>
        <a:buSzPct val="80000"/>
        <a:buFont typeface="Wingdings 2" pitchFamily="18" charset="2"/>
        <a:buChar char="¡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5000"/>
        </a:spcBef>
        <a:spcAft>
          <a:spcPct val="15000"/>
        </a:spcAft>
        <a:buClr>
          <a:srgbClr val="675C53"/>
        </a:buClr>
        <a:buFont typeface="Franklin Gothic Book" pitchFamily="34" charset="0"/>
        <a:buChar char="&gt;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15000"/>
        </a:spcBef>
        <a:spcAft>
          <a:spcPct val="15000"/>
        </a:spcAft>
        <a:buClr>
          <a:srgbClr val="1C3664"/>
        </a:buClr>
        <a:buFont typeface="Wingdings" pitchFamily="2" charset="2"/>
        <a:buChar char="w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15000"/>
        </a:spcBef>
        <a:spcAft>
          <a:spcPct val="15000"/>
        </a:spcAft>
        <a:buClr>
          <a:schemeClr val="tx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15000"/>
        </a:spcBef>
        <a:spcAft>
          <a:spcPct val="15000"/>
        </a:spcAft>
        <a:buClr>
          <a:schemeClr val="tx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15000"/>
        </a:spcBef>
        <a:spcAft>
          <a:spcPct val="15000"/>
        </a:spcAft>
        <a:buClr>
          <a:schemeClr val="tx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15000"/>
        </a:spcBef>
        <a:spcAft>
          <a:spcPct val="15000"/>
        </a:spcAft>
        <a:buClr>
          <a:schemeClr val="tx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15000"/>
        </a:spcBef>
        <a:spcAft>
          <a:spcPct val="15000"/>
        </a:spcAft>
        <a:buClr>
          <a:schemeClr val="tx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15000"/>
        </a:spcBef>
        <a:spcAft>
          <a:spcPct val="15000"/>
        </a:spcAft>
        <a:buClr>
          <a:schemeClr val="tx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7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hyperlink" Target="http://www.iii.org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9.xml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6.xml"/><Relationship Id="rId4" Type="http://schemas.openxmlformats.org/officeDocument/2006/relationships/image" Target="../media/image3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7.xml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lunc.org/our-work/know-your-rights/free-speech-protests-demonstrations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5" y="65825"/>
            <a:ext cx="2756342" cy="117409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4897-BA8D-4CC8-B226-99EFE90F666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903616" y="6019137"/>
            <a:ext cx="1843440" cy="608143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54690" y="6040540"/>
            <a:ext cx="2342705" cy="6912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 descr="AlliantLogo-2C-RGB-Final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3373" y="6143752"/>
            <a:ext cx="1645128" cy="35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1969610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Insurance Requirements in Contracts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398" y="5002707"/>
            <a:ext cx="36118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CSU IRIC Presentation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March 26, 2019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CSU Fresno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673" y="3265790"/>
            <a:ext cx="359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prstClr val="white"/>
                </a:solidFill>
              </a:rPr>
              <a:t>2019 Presentation</a:t>
            </a:r>
            <a:endParaRPr lang="en-US" sz="2000" b="1" i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432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New Additions to IRIC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163105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just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1C3664"/>
              </a:buClr>
              <a:buSzPct val="80000"/>
              <a:buFont typeface="Wingdings 2" pitchFamily="18" charset="2"/>
              <a:buChar char="¡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675C53"/>
              </a:buClr>
              <a:buFont typeface="Franklin Gothic Book" pitchFamily="34" charset="0"/>
              <a:buChar char="&gt;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just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1C3664"/>
              </a:buClr>
              <a:buFont typeface="Wingdings" pitchFamily="2" charset="2"/>
              <a:buChar char="w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just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just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2000" b="1" kern="0" dirty="0" smtClean="0"/>
              <a:t>Carnival Rides </a:t>
            </a:r>
            <a:r>
              <a:rPr lang="en-US" sz="1800" kern="0" dirty="0" smtClean="0"/>
              <a:t>–</a:t>
            </a:r>
            <a:r>
              <a:rPr lang="en-US" sz="1800" kern="0" dirty="0" smtClean="0">
                <a:solidFill>
                  <a:schemeClr val="tx2"/>
                </a:solidFill>
              </a:rPr>
              <a:t> </a:t>
            </a:r>
            <a:r>
              <a:rPr lang="en-US" sz="1800" b="1" i="1" u="sng" kern="0" dirty="0" smtClean="0">
                <a:solidFill>
                  <a:srgbClr val="FF0000"/>
                </a:solidFill>
              </a:rPr>
              <a:t>New:</a:t>
            </a:r>
            <a:r>
              <a:rPr lang="en-US" sz="1800" b="1" kern="0" dirty="0" smtClean="0">
                <a:solidFill>
                  <a:srgbClr val="FF0000"/>
                </a:solidFill>
              </a:rPr>
              <a:t> Chapter 7</a:t>
            </a:r>
          </a:p>
          <a:p>
            <a:pPr lvl="1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Guidelines set by OSHA</a:t>
            </a:r>
          </a:p>
          <a:p>
            <a:pPr lvl="1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Mandatory Inspections:</a:t>
            </a:r>
          </a:p>
          <a:p>
            <a:pPr lvl="2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Prior to ride being operational</a:t>
            </a:r>
          </a:p>
          <a:p>
            <a:pPr lvl="2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At least once per year</a:t>
            </a:r>
          </a:p>
          <a:p>
            <a:pPr lvl="2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Whenever a ride is assembled/dissembled</a:t>
            </a:r>
          </a:p>
          <a:p>
            <a:pPr lvl="2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Reporting required for any accident resulting in greater treatment than ordinary First Aid</a:t>
            </a:r>
          </a:p>
          <a:p>
            <a:pPr lvl="1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Comprehensive coverage for carnival itself</a:t>
            </a:r>
          </a:p>
          <a:p>
            <a:pPr marL="0" indent="0">
              <a:buNone/>
            </a:pPr>
            <a:endParaRPr lang="en-US" sz="2400" kern="0" dirty="0" smtClean="0">
              <a:solidFill>
                <a:schemeClr val="tx2"/>
              </a:solidFill>
            </a:endParaRPr>
          </a:p>
          <a:p>
            <a:endParaRPr lang="en-US" sz="2400" kern="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/>
              <a:pPr/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067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New Additions to IRIC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163105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just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1C3664"/>
              </a:buClr>
              <a:buSzPct val="80000"/>
              <a:buFont typeface="Wingdings 2" pitchFamily="18" charset="2"/>
              <a:buChar char="¡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675C53"/>
              </a:buClr>
              <a:buFont typeface="Franklin Gothic Book" pitchFamily="34" charset="0"/>
              <a:buChar char="&gt;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just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1C3664"/>
              </a:buClr>
              <a:buFont typeface="Wingdings" pitchFamily="2" charset="2"/>
              <a:buChar char="w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just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just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2000" b="1" kern="0" dirty="0" smtClean="0"/>
              <a:t>Food Trucks/Farmers </a:t>
            </a:r>
            <a:r>
              <a:rPr lang="en-US" sz="2000" b="1" kern="0" dirty="0" smtClean="0"/>
              <a:t>Markets </a:t>
            </a:r>
            <a:r>
              <a:rPr lang="en-US" sz="1800" kern="0" dirty="0" smtClean="0"/>
              <a:t>– </a:t>
            </a:r>
            <a:r>
              <a:rPr lang="en-US" sz="1800" b="1" i="1" u="sng" kern="0" dirty="0" smtClean="0">
                <a:solidFill>
                  <a:srgbClr val="FF0000"/>
                </a:solidFill>
              </a:rPr>
              <a:t>New:</a:t>
            </a:r>
            <a:r>
              <a:rPr lang="en-US" sz="1800" b="1" kern="0" dirty="0" smtClean="0">
                <a:solidFill>
                  <a:srgbClr val="FF0000"/>
                </a:solidFill>
              </a:rPr>
              <a:t> Chapter 7</a:t>
            </a:r>
          </a:p>
          <a:p>
            <a:pPr lvl="1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General Liability &amp; Workers’ Comp</a:t>
            </a:r>
          </a:p>
          <a:p>
            <a:pPr lvl="1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Auto Liability &amp; APD – Food TRUCKS are driven!</a:t>
            </a:r>
          </a:p>
          <a:p>
            <a:pPr lvl="1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Vendor &amp; Host Coverage</a:t>
            </a:r>
          </a:p>
          <a:p>
            <a:pPr lvl="1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Common Injuries:</a:t>
            </a:r>
          </a:p>
          <a:p>
            <a:pPr lvl="2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High frequency, low severity</a:t>
            </a:r>
          </a:p>
          <a:p>
            <a:pPr lvl="2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Slip &amp; Falls, illness from food, equipment theft/damage</a:t>
            </a:r>
          </a:p>
          <a:p>
            <a:pPr marL="0" indent="0">
              <a:buNone/>
            </a:pPr>
            <a:endParaRPr lang="en-US" sz="2400" kern="0" dirty="0" smtClean="0">
              <a:solidFill>
                <a:schemeClr val="tx2"/>
              </a:solidFill>
            </a:endParaRPr>
          </a:p>
          <a:p>
            <a:endParaRPr lang="en-US" sz="2400" kern="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/>
              <a:pPr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107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885120" y="1815990"/>
            <a:ext cx="6567255" cy="176663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/>
              <a:t>When reviewing an agreement, </a:t>
            </a:r>
            <a:r>
              <a:rPr lang="en-US" sz="2000" b="1" dirty="0" smtClean="0"/>
              <a:t>it’s important to:</a:t>
            </a:r>
          </a:p>
          <a:p>
            <a:endParaRPr lang="en-US" sz="1800" b="1" dirty="0"/>
          </a:p>
          <a:p>
            <a:pPr marL="0" indent="0" algn="l">
              <a:buNone/>
            </a:pPr>
            <a:r>
              <a:rPr lang="en-US" sz="1800" b="1" dirty="0" smtClean="0"/>
              <a:t>	A</a:t>
            </a:r>
            <a:r>
              <a:rPr lang="en-US" sz="1800" b="1" dirty="0"/>
              <a:t>. Verify and negotiate types and limits of </a:t>
            </a:r>
            <a:r>
              <a:rPr lang="en-US" sz="1800" b="1" dirty="0" smtClean="0"/>
              <a:t>insurance.</a:t>
            </a:r>
            <a:endParaRPr lang="en-US" sz="1800" b="1" dirty="0"/>
          </a:p>
          <a:p>
            <a:pPr marL="0" indent="0" algn="l">
              <a:buNone/>
            </a:pPr>
            <a:r>
              <a:rPr lang="en-US" sz="1800" b="1" dirty="0" smtClean="0"/>
              <a:t>	B</a:t>
            </a:r>
            <a:r>
              <a:rPr lang="en-US" sz="1800" b="1" dirty="0"/>
              <a:t>. Address indemnity </a:t>
            </a:r>
            <a:r>
              <a:rPr lang="en-US" sz="1800" b="1" dirty="0" smtClean="0"/>
              <a:t>verbiage first.</a:t>
            </a:r>
            <a:endParaRPr lang="en-US" sz="1800" b="1" dirty="0"/>
          </a:p>
          <a:p>
            <a:pPr marL="0" indent="0" algn="l">
              <a:buNone/>
            </a:pPr>
            <a:r>
              <a:rPr lang="en-US" sz="1800" b="1" dirty="0" smtClean="0"/>
              <a:t>	C</a:t>
            </a:r>
            <a:r>
              <a:rPr lang="en-US" sz="1800" b="1" dirty="0"/>
              <a:t>. Analyze termination </a:t>
            </a:r>
            <a:r>
              <a:rPr lang="en-US" sz="1800" b="1" dirty="0" smtClean="0"/>
              <a:t>clause.</a:t>
            </a:r>
            <a:endParaRPr lang="en-US" sz="1800" b="1" dirty="0"/>
          </a:p>
          <a:p>
            <a:pPr marL="0" indent="0" algn="l">
              <a:buNone/>
            </a:pPr>
            <a:r>
              <a:rPr lang="en-US" sz="1800" b="1" dirty="0" smtClean="0"/>
              <a:t>	D</a:t>
            </a:r>
            <a:r>
              <a:rPr lang="en-US" sz="1800" b="1" dirty="0"/>
              <a:t>. Address the </a:t>
            </a:r>
            <a:r>
              <a:rPr lang="en-US" sz="1800" b="1" dirty="0" smtClean="0"/>
              <a:t>font.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/>
              <a:pPr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38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5372"/>
            <a:ext cx="7224385" cy="846138"/>
          </a:xfrm>
        </p:spPr>
        <p:txBody>
          <a:bodyPr/>
          <a:lstStyle/>
          <a:p>
            <a:r>
              <a:rPr lang="en-US" sz="3200" b="1" dirty="0" smtClean="0"/>
              <a:t>Hidden </a:t>
            </a:r>
            <a:r>
              <a:rPr lang="en-US" sz="3200" i="1" dirty="0" smtClean="0"/>
              <a:t>(and Uninsured) </a:t>
            </a:r>
            <a:r>
              <a:rPr lang="en-US" sz="3200" b="1" dirty="0" smtClean="0"/>
              <a:t>Costs of Accidents</a:t>
            </a:r>
            <a:endParaRPr lang="en-US" sz="3200" b="1" dirty="0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385855" y="1815989"/>
            <a:ext cx="3537505" cy="2880376"/>
          </a:xfr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algn="l"/>
            <a:endParaRPr lang="en-US" sz="1800" dirty="0" smtClean="0">
              <a:solidFill>
                <a:schemeClr val="tx2"/>
              </a:solidFill>
            </a:endParaRPr>
          </a:p>
          <a:p>
            <a:pPr algn="l"/>
            <a:r>
              <a:rPr lang="en-US" sz="1800" b="1" dirty="0" smtClean="0"/>
              <a:t>Time Lost </a:t>
            </a:r>
            <a:r>
              <a:rPr lang="en-US" sz="1800" dirty="0" smtClean="0"/>
              <a:t>from work by injured</a:t>
            </a:r>
            <a:r>
              <a:rPr lang="en-US" sz="1800" b="1" dirty="0" smtClean="0"/>
              <a:t>.</a:t>
            </a:r>
          </a:p>
          <a:p>
            <a:pPr algn="l"/>
            <a:endParaRPr lang="en-US" sz="900" b="1" dirty="0" smtClean="0"/>
          </a:p>
          <a:p>
            <a:pPr algn="l"/>
            <a:r>
              <a:rPr lang="en-US" sz="1800" b="1" dirty="0" smtClean="0"/>
              <a:t>Lost Time </a:t>
            </a:r>
            <a:r>
              <a:rPr lang="en-US" sz="1800" dirty="0" smtClean="0"/>
              <a:t>by fellow workers</a:t>
            </a:r>
            <a:r>
              <a:rPr lang="en-US" sz="1800" b="1" dirty="0" smtClean="0"/>
              <a:t>.</a:t>
            </a:r>
          </a:p>
          <a:p>
            <a:pPr algn="l"/>
            <a:endParaRPr lang="en-US" sz="900" b="1" dirty="0" smtClean="0"/>
          </a:p>
          <a:p>
            <a:pPr algn="l"/>
            <a:r>
              <a:rPr lang="en-US" sz="1800" b="1" dirty="0" smtClean="0"/>
              <a:t>Loss of Efficiency </a:t>
            </a:r>
            <a:r>
              <a:rPr lang="en-US" sz="1800" dirty="0" smtClean="0"/>
              <a:t>due to breakup of crew</a:t>
            </a:r>
            <a:r>
              <a:rPr lang="en-US" sz="1800" b="1" dirty="0" smtClean="0"/>
              <a:t>.</a:t>
            </a:r>
          </a:p>
          <a:p>
            <a:pPr algn="l"/>
            <a:endParaRPr lang="en-US" sz="900" b="1" dirty="0" smtClean="0"/>
          </a:p>
          <a:p>
            <a:pPr algn="l"/>
            <a:r>
              <a:rPr lang="en-US" sz="1800" b="1" dirty="0" smtClean="0"/>
              <a:t>Lost Time </a:t>
            </a:r>
            <a:r>
              <a:rPr lang="en-US" sz="1800" dirty="0" smtClean="0"/>
              <a:t>of supervision</a:t>
            </a:r>
            <a:r>
              <a:rPr lang="en-US" sz="1800" b="1" dirty="0" smtClean="0"/>
              <a:t>.</a:t>
            </a:r>
          </a:p>
          <a:p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4272056" y="1815989"/>
            <a:ext cx="3505200" cy="28803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just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1C3664"/>
              </a:buClr>
              <a:buSzPct val="80000"/>
              <a:buFont typeface="Wingdings 2" pitchFamily="18" charset="2"/>
              <a:buChar char="¡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675C53"/>
              </a:buClr>
              <a:buFont typeface="Franklin Gothic Book" pitchFamily="34" charset="0"/>
              <a:buChar char="&gt;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just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1C3664"/>
              </a:buClr>
              <a:buFont typeface="Wingdings" pitchFamily="2" charset="2"/>
              <a:buChar char="w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just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just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endParaRPr lang="en-US" sz="1800" kern="0" dirty="0" smtClean="0">
              <a:solidFill>
                <a:schemeClr val="tx2"/>
              </a:solidFill>
            </a:endParaRPr>
          </a:p>
          <a:p>
            <a:pPr algn="l"/>
            <a:r>
              <a:rPr lang="en-US" sz="1800" b="1" kern="0" dirty="0" smtClean="0"/>
              <a:t>Decreased Output </a:t>
            </a:r>
            <a:r>
              <a:rPr lang="en-US" sz="1800" kern="0" dirty="0"/>
              <a:t>of injured worker on </a:t>
            </a:r>
            <a:r>
              <a:rPr lang="en-US" sz="1800" kern="0" dirty="0" smtClean="0"/>
              <a:t>return</a:t>
            </a:r>
            <a:r>
              <a:rPr lang="en-US" sz="1800" b="1" kern="0" dirty="0" smtClean="0"/>
              <a:t>.</a:t>
            </a:r>
            <a:endParaRPr lang="en-US" sz="1800" b="1" kern="0" dirty="0"/>
          </a:p>
          <a:p>
            <a:pPr algn="l"/>
            <a:endParaRPr lang="en-US" sz="800" b="1" kern="0" dirty="0" smtClean="0"/>
          </a:p>
          <a:p>
            <a:pPr algn="l"/>
            <a:r>
              <a:rPr lang="en-US" sz="1800" b="1" kern="0" dirty="0" smtClean="0"/>
              <a:t>Cost </a:t>
            </a:r>
            <a:r>
              <a:rPr lang="en-US" sz="1800" b="1" kern="0" dirty="0"/>
              <a:t>to </a:t>
            </a:r>
            <a:r>
              <a:rPr lang="en-US" sz="1800" b="1" kern="0" dirty="0" smtClean="0"/>
              <a:t>Hire </a:t>
            </a:r>
            <a:r>
              <a:rPr lang="en-US" sz="1800" kern="0" dirty="0"/>
              <a:t>replacement </a:t>
            </a:r>
            <a:r>
              <a:rPr lang="en-US" sz="1800" kern="0" dirty="0" smtClean="0"/>
              <a:t>employee</a:t>
            </a:r>
            <a:r>
              <a:rPr lang="en-US" sz="1800" b="1" kern="0" dirty="0" smtClean="0"/>
              <a:t>.</a:t>
            </a:r>
            <a:endParaRPr lang="en-US" sz="1800" b="1" kern="0" dirty="0"/>
          </a:p>
          <a:p>
            <a:pPr algn="l"/>
            <a:endParaRPr lang="en-US" sz="800" b="1" kern="0" dirty="0" smtClean="0"/>
          </a:p>
          <a:p>
            <a:pPr algn="l"/>
            <a:r>
              <a:rPr lang="en-US" sz="1800" b="1" kern="0" dirty="0" smtClean="0"/>
              <a:t>Cost </a:t>
            </a:r>
            <a:r>
              <a:rPr lang="en-US" sz="1800" b="1" kern="0" dirty="0"/>
              <a:t>of </a:t>
            </a:r>
            <a:r>
              <a:rPr lang="en-US" sz="1800" b="1" kern="0" dirty="0" smtClean="0"/>
              <a:t>Training </a:t>
            </a:r>
            <a:r>
              <a:rPr lang="en-US" sz="1800" kern="0" dirty="0"/>
              <a:t>and/or break-in of new </a:t>
            </a:r>
            <a:r>
              <a:rPr lang="en-US" sz="1800" kern="0" dirty="0" smtClean="0"/>
              <a:t>employee</a:t>
            </a:r>
            <a:r>
              <a:rPr lang="en-US" sz="1800" b="1" kern="0" dirty="0" smtClean="0"/>
              <a:t>.</a:t>
            </a:r>
            <a:endParaRPr lang="en-US" sz="1800" b="1" kern="0" dirty="0"/>
          </a:p>
          <a:p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/>
              <a:pPr/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552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6600"/>
            <a:ext cx="7239000" cy="846138"/>
          </a:xfrm>
        </p:spPr>
        <p:txBody>
          <a:bodyPr/>
          <a:lstStyle/>
          <a:p>
            <a:r>
              <a:rPr lang="en-US" sz="3200" b="1" dirty="0"/>
              <a:t>Hidden </a:t>
            </a:r>
            <a:r>
              <a:rPr lang="en-US" sz="3200" i="1" dirty="0"/>
              <a:t>(and Uninsured)</a:t>
            </a:r>
            <a:r>
              <a:rPr lang="en-US" sz="3200" dirty="0"/>
              <a:t> </a:t>
            </a:r>
            <a:r>
              <a:rPr lang="en-US" sz="3200" b="1" dirty="0"/>
              <a:t>Costs of Accidents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3657600" y="1492590"/>
            <a:ext cx="3886200" cy="4398173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1800" b="1" dirty="0" smtClean="0"/>
              <a:t>Overtime</a:t>
            </a:r>
            <a:r>
              <a:rPr lang="en-US" sz="1800" dirty="0" smtClean="0"/>
              <a:t> paid to remaining employees.</a:t>
            </a:r>
          </a:p>
          <a:p>
            <a:pPr algn="l"/>
            <a:endParaRPr lang="en-US" sz="800" dirty="0" smtClean="0"/>
          </a:p>
          <a:p>
            <a:pPr algn="l"/>
            <a:r>
              <a:rPr lang="en-US" sz="1800" b="1" dirty="0" smtClean="0"/>
              <a:t>Clerical </a:t>
            </a:r>
            <a:r>
              <a:rPr lang="en-US" sz="1800" b="1" dirty="0" smtClean="0"/>
              <a:t>time.</a:t>
            </a:r>
            <a:endParaRPr lang="en-US" sz="1800" b="1" dirty="0" smtClean="0"/>
          </a:p>
          <a:p>
            <a:pPr algn="l"/>
            <a:endParaRPr lang="en-US" sz="800" dirty="0" smtClean="0"/>
          </a:p>
          <a:p>
            <a:pPr algn="l"/>
            <a:r>
              <a:rPr lang="en-US" sz="1800" b="1" dirty="0" smtClean="0"/>
              <a:t>Building or </a:t>
            </a:r>
            <a:r>
              <a:rPr lang="en-US" sz="1800" b="1" dirty="0" smtClean="0"/>
              <a:t>Facility damage.</a:t>
            </a:r>
            <a:endParaRPr lang="en-US" sz="1800" b="1" dirty="0" smtClean="0"/>
          </a:p>
          <a:p>
            <a:pPr algn="l"/>
            <a:endParaRPr lang="en-US" sz="800" dirty="0" smtClean="0"/>
          </a:p>
          <a:p>
            <a:pPr algn="l"/>
            <a:r>
              <a:rPr lang="en-US" sz="1800" b="1" dirty="0" smtClean="0"/>
              <a:t>Tools/equipment damage.</a:t>
            </a:r>
            <a:endParaRPr lang="en-US" sz="1800" b="1" dirty="0" smtClean="0"/>
          </a:p>
          <a:p>
            <a:pPr algn="l"/>
            <a:endParaRPr lang="en-US" sz="800" dirty="0" smtClean="0"/>
          </a:p>
          <a:p>
            <a:pPr algn="l"/>
            <a:r>
              <a:rPr lang="en-US" sz="1800" b="1" dirty="0" smtClean="0"/>
              <a:t>Production </a:t>
            </a:r>
            <a:r>
              <a:rPr lang="en-US" sz="1800" b="1" dirty="0"/>
              <a:t>and/or </a:t>
            </a:r>
            <a:r>
              <a:rPr lang="en-US" sz="1800" b="1" dirty="0" smtClean="0"/>
              <a:t>Schedule </a:t>
            </a:r>
            <a:r>
              <a:rPr lang="en-US" sz="1800" b="1" dirty="0" smtClean="0"/>
              <a:t>Delays,</a:t>
            </a:r>
            <a:r>
              <a:rPr lang="en-US" sz="1800" dirty="0" smtClean="0"/>
              <a:t> </a:t>
            </a:r>
            <a:r>
              <a:rPr lang="en-US" sz="1800" dirty="0"/>
              <a:t>liquidated damages </a:t>
            </a:r>
            <a:r>
              <a:rPr lang="en-US" sz="1800" dirty="0" smtClean="0"/>
              <a:t>potential.</a:t>
            </a:r>
            <a:endParaRPr lang="en-US" sz="1800" dirty="0"/>
          </a:p>
          <a:p>
            <a:pPr algn="l"/>
            <a:endParaRPr lang="en-US" sz="1800" dirty="0" smtClean="0">
              <a:solidFill>
                <a:schemeClr val="tx2"/>
              </a:solidFill>
            </a:endParaRPr>
          </a:p>
          <a:p>
            <a:pPr algn="l"/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7" name="Picture 2" descr="http://upload.wikimedia.org/wikipedia/commons/a/ac/Icebe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475" y="1552420"/>
            <a:ext cx="2611540" cy="37965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7163" y="5638800"/>
            <a:ext cx="575510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003399"/>
                </a:solidFill>
                <a:latin typeface="Times New Roman" pitchFamily="18" charset="0"/>
              </a:rPr>
              <a:t>From International Risk Management Institute, Inc</a:t>
            </a:r>
            <a:r>
              <a:rPr lang="en-US" sz="2500" b="1" i="1" dirty="0">
                <a:solidFill>
                  <a:srgbClr val="003399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/>
              <a:pPr/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642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50" y="279790"/>
            <a:ext cx="7239000" cy="846138"/>
          </a:xfrm>
        </p:spPr>
        <p:txBody>
          <a:bodyPr/>
          <a:lstStyle/>
          <a:p>
            <a:r>
              <a:rPr lang="en-US" sz="3200" b="1" dirty="0"/>
              <a:t>Indemnification – </a:t>
            </a:r>
            <a:br>
              <a:rPr lang="en-US" sz="3200" b="1" dirty="0"/>
            </a:br>
            <a:r>
              <a:rPr lang="en-US" sz="2800" b="1" i="1" dirty="0"/>
              <a:t>How 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50" y="1623965"/>
            <a:ext cx="7412165" cy="4109335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Insurance language </a:t>
            </a:r>
            <a:r>
              <a:rPr lang="en-US" sz="2000" b="1" u="sng" dirty="0">
                <a:solidFill>
                  <a:srgbClr val="FF0000"/>
                </a:solidFill>
              </a:rPr>
              <a:t>flows </a:t>
            </a:r>
            <a:r>
              <a:rPr lang="en-US" sz="2000" b="1" u="sng" dirty="0" smtClean="0">
                <a:solidFill>
                  <a:srgbClr val="FF0000"/>
                </a:solidFill>
              </a:rPr>
              <a:t>from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agreements </a:t>
            </a:r>
            <a:r>
              <a:rPr lang="en-US" sz="2000" dirty="0"/>
              <a:t>made in </a:t>
            </a:r>
            <a:r>
              <a:rPr lang="en-US" sz="2000" dirty="0" smtClean="0"/>
              <a:t>indemnification.</a:t>
            </a:r>
            <a:endParaRPr lang="en-US" sz="2000" dirty="0"/>
          </a:p>
          <a:p>
            <a:pPr algn="l"/>
            <a:endParaRPr lang="en-US" sz="800" b="1" dirty="0" smtClean="0">
              <a:solidFill>
                <a:schemeClr val="tx2"/>
              </a:solidFill>
            </a:endParaRPr>
          </a:p>
          <a:p>
            <a:pPr algn="l"/>
            <a:r>
              <a:rPr lang="en-US" sz="2000" b="1" dirty="0" smtClean="0"/>
              <a:t>Insurance </a:t>
            </a:r>
            <a:r>
              <a:rPr lang="en-US" sz="2000" b="1" dirty="0"/>
              <a:t>is the "collateral" for the indemnification. </a:t>
            </a:r>
            <a:r>
              <a:rPr lang="en-US" sz="2000" dirty="0" smtClean="0"/>
              <a:t>Ensures </a:t>
            </a:r>
            <a:r>
              <a:rPr lang="en-US" sz="2000" dirty="0"/>
              <a:t>that there are funds available to </a:t>
            </a:r>
            <a:r>
              <a:rPr lang="en-US" sz="2000" b="1" u="sng" dirty="0">
                <a:solidFill>
                  <a:srgbClr val="FF0000"/>
                </a:solidFill>
              </a:rPr>
              <a:t>back up most </a:t>
            </a:r>
            <a:r>
              <a:rPr lang="en-US" sz="2000" dirty="0"/>
              <a:t>of the indemnity </a:t>
            </a:r>
            <a:r>
              <a:rPr lang="en-US" sz="2000" dirty="0" smtClean="0"/>
              <a:t>provisions.</a:t>
            </a:r>
            <a:endParaRPr lang="en-US" sz="2000" dirty="0"/>
          </a:p>
          <a:p>
            <a:pPr algn="l"/>
            <a:endParaRPr lang="en-US" sz="800" b="1" dirty="0" smtClean="0">
              <a:solidFill>
                <a:schemeClr val="tx2"/>
              </a:solidFill>
            </a:endParaRPr>
          </a:p>
          <a:p>
            <a:pPr algn="l"/>
            <a:r>
              <a:rPr lang="en-US" sz="2000" b="1" dirty="0" smtClean="0"/>
              <a:t>Start </a:t>
            </a:r>
            <a:r>
              <a:rPr lang="en-US" sz="2000" b="1" dirty="0"/>
              <a:t>with negotiating </a:t>
            </a:r>
            <a:r>
              <a:rPr lang="en-US" sz="2000" b="1" u="sng" dirty="0" smtClean="0">
                <a:solidFill>
                  <a:srgbClr val="FF0000"/>
                </a:solidFill>
              </a:rPr>
              <a:t>CSU’s </a:t>
            </a:r>
            <a:r>
              <a:rPr lang="en-US" sz="2000" b="1" u="sng" dirty="0">
                <a:solidFill>
                  <a:srgbClr val="FF0000"/>
                </a:solidFill>
              </a:rPr>
              <a:t>preferred indemnity </a:t>
            </a:r>
            <a:r>
              <a:rPr lang="en-US" sz="2000" b="1" u="sng" dirty="0" smtClean="0">
                <a:solidFill>
                  <a:srgbClr val="FF0000"/>
                </a:solidFill>
              </a:rPr>
              <a:t>language</a:t>
            </a:r>
            <a:r>
              <a:rPr lang="en-US" sz="2000" b="1" dirty="0" smtClean="0"/>
              <a:t>, </a:t>
            </a:r>
            <a:r>
              <a:rPr lang="en-US" sz="2000" dirty="0" smtClean="0"/>
              <a:t>then </a:t>
            </a:r>
            <a:r>
              <a:rPr lang="en-US" sz="2000" dirty="0"/>
              <a:t>move on to the insurance to support the </a:t>
            </a:r>
            <a:r>
              <a:rPr lang="en-US" sz="2000" dirty="0" smtClean="0"/>
              <a:t>indemnity</a:t>
            </a:r>
            <a:r>
              <a:rPr lang="en-US" sz="2000" b="1" dirty="0" smtClean="0"/>
              <a:t>.</a:t>
            </a:r>
            <a:endParaRPr lang="en-US" sz="2000" b="1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/>
              <a:pPr/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613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25" y="152400"/>
            <a:ext cx="7604189" cy="846138"/>
          </a:xfrm>
        </p:spPr>
        <p:txBody>
          <a:bodyPr/>
          <a:lstStyle/>
          <a:p>
            <a:r>
              <a:rPr lang="en-US" sz="3200" b="1" dirty="0" smtClean="0"/>
              <a:t>Hold Harmless vs. Additional Insured 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2" y="983544"/>
            <a:ext cx="7731548" cy="4826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600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25" y="152400"/>
            <a:ext cx="7604189" cy="846138"/>
          </a:xfrm>
        </p:spPr>
        <p:txBody>
          <a:bodyPr/>
          <a:lstStyle/>
          <a:p>
            <a:r>
              <a:rPr lang="en-US" sz="3200" b="1" dirty="0" smtClean="0"/>
              <a:t>Hold Harmless vs. Additional Insured 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25" y="1700775"/>
            <a:ext cx="3653132" cy="2765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519" y="1700775"/>
            <a:ext cx="4032524" cy="2688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812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6600"/>
            <a:ext cx="7416410" cy="846138"/>
          </a:xfrm>
        </p:spPr>
        <p:txBody>
          <a:bodyPr/>
          <a:lstStyle/>
          <a:p>
            <a:r>
              <a:rPr lang="en-US" sz="3200" b="1" dirty="0"/>
              <a:t>Three Main Types of </a:t>
            </a:r>
            <a:r>
              <a:rPr lang="en-US" sz="3200" b="1" dirty="0" smtClean="0"/>
              <a:t>Indemnification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855" y="1500187"/>
            <a:ext cx="7543800" cy="4748213"/>
          </a:xfrm>
        </p:spPr>
        <p:txBody>
          <a:bodyPr>
            <a:normAutofit/>
          </a:bodyPr>
          <a:lstStyle/>
          <a:p>
            <a:pPr marL="346075" indent="-346075" algn="l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sz="2000" b="1" dirty="0"/>
              <a:t>Strict “Type I” Indemnification</a:t>
            </a:r>
          </a:p>
          <a:p>
            <a:pPr marL="798513" lvl="1" indent="-346075" algn="l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/>
              <a:t>Contractor indemnifies entity for all claims costs arising from project </a:t>
            </a:r>
            <a:r>
              <a:rPr lang="en-US" sz="2000" u="sng" dirty="0"/>
              <a:t>except entity’s Sole Negligence or willful </a:t>
            </a:r>
            <a:r>
              <a:rPr lang="en-US" sz="2000" u="sng" dirty="0" smtClean="0"/>
              <a:t>misconduct</a:t>
            </a:r>
            <a:r>
              <a:rPr lang="en-US" sz="2000" dirty="0" smtClean="0"/>
              <a:t>.</a:t>
            </a:r>
          </a:p>
          <a:p>
            <a:pPr marL="798513" lvl="1" indent="-346075" algn="l">
              <a:buClr>
                <a:schemeClr val="tx2"/>
              </a:buClr>
              <a:buFont typeface="Wingdings" pitchFamily="2" charset="2"/>
              <a:buChar char="§"/>
            </a:pPr>
            <a:endParaRPr lang="en-US" sz="800" dirty="0" smtClean="0"/>
          </a:p>
          <a:p>
            <a:pPr marL="346075" indent="-346075" algn="l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sz="2000" b="1" dirty="0" smtClean="0"/>
              <a:t>Intermediate </a:t>
            </a:r>
            <a:r>
              <a:rPr lang="en-US" sz="2000" b="1" dirty="0"/>
              <a:t>“Type II” Form </a:t>
            </a:r>
            <a:r>
              <a:rPr lang="en-US" sz="2000" b="1" i="1" dirty="0"/>
              <a:t>(Construction)</a:t>
            </a:r>
          </a:p>
          <a:p>
            <a:pPr marL="798513" lvl="1" indent="-346075" algn="l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/>
              <a:t>Contractor </a:t>
            </a:r>
            <a:r>
              <a:rPr lang="en-US" sz="2000" dirty="0" smtClean="0"/>
              <a:t>indemnifies </a:t>
            </a:r>
            <a:r>
              <a:rPr lang="en-US" sz="2000" u="sng" dirty="0"/>
              <a:t>except for entity’s active negligence or willful </a:t>
            </a:r>
            <a:r>
              <a:rPr lang="en-US" sz="2000" u="sng" dirty="0" smtClean="0"/>
              <a:t>misconduct</a:t>
            </a:r>
            <a:r>
              <a:rPr lang="en-US" sz="2000" dirty="0" smtClean="0"/>
              <a:t>.</a:t>
            </a:r>
          </a:p>
          <a:p>
            <a:pPr marL="798513" lvl="1" indent="-346075" algn="l">
              <a:buClr>
                <a:schemeClr val="tx2"/>
              </a:buClr>
              <a:buFont typeface="Wingdings" pitchFamily="2" charset="2"/>
              <a:buChar char="§"/>
            </a:pPr>
            <a:endParaRPr lang="en-US" sz="800" dirty="0"/>
          </a:p>
          <a:p>
            <a:pPr marL="346075" indent="-346075" algn="l">
              <a:buSzPct val="100000"/>
              <a:buFont typeface="+mj-lt"/>
              <a:buAutoNum type="arabicPeriod"/>
            </a:pPr>
            <a:r>
              <a:rPr lang="en-US" sz="2000" b="1" dirty="0"/>
              <a:t>Limited “Type III” Form</a:t>
            </a:r>
          </a:p>
          <a:p>
            <a:pPr marL="798513" lvl="1" indent="-346075" algn="l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/>
              <a:t>Contractor indemnifies for contractor’s </a:t>
            </a:r>
            <a:r>
              <a:rPr lang="en-US" sz="2000" dirty="0" smtClean="0"/>
              <a:t>negligence.</a:t>
            </a:r>
            <a:endParaRPr lang="en-US" sz="2000" dirty="0"/>
          </a:p>
          <a:p>
            <a:pPr marL="798513" lvl="1" indent="-346075" algn="l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/>
              <a:t>Can be used for cross </a:t>
            </a:r>
            <a:r>
              <a:rPr lang="en-US" sz="2000" dirty="0" smtClean="0"/>
              <a:t>indemnity, </a:t>
            </a:r>
            <a:r>
              <a:rPr lang="en-US" sz="2000" u="sng" dirty="0">
                <a:solidFill>
                  <a:srgbClr val="F5431F"/>
                </a:solidFill>
              </a:rPr>
              <a:t>comparative </a:t>
            </a:r>
            <a:r>
              <a:rPr lang="en-US" sz="2000" u="sng" dirty="0" smtClean="0">
                <a:solidFill>
                  <a:srgbClr val="F5431F"/>
                </a:solidFill>
              </a:rPr>
              <a:t>negligence</a:t>
            </a:r>
            <a:r>
              <a:rPr lang="en-US" sz="2000" dirty="0" smtClean="0">
                <a:solidFill>
                  <a:srgbClr val="F5431F"/>
                </a:solidFill>
              </a:rPr>
              <a:t>.</a:t>
            </a:r>
            <a:endParaRPr lang="en-US" sz="2000" dirty="0">
              <a:solidFill>
                <a:srgbClr val="F5431F"/>
              </a:solidFill>
            </a:endParaRPr>
          </a:p>
          <a:p>
            <a:endParaRPr 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5940623"/>
            <a:ext cx="609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1" hangingPunct="1">
              <a:spcAft>
                <a:spcPct val="25000"/>
              </a:spcAft>
              <a:tabLst>
                <a:tab pos="460375" algn="l"/>
              </a:tabLst>
            </a:pPr>
            <a:r>
              <a:rPr lang="en-US" sz="1400" b="1" i="1" dirty="0">
                <a:solidFill>
                  <a:srgbClr val="F5431F"/>
                </a:solidFill>
                <a:latin typeface="Times New Roman" pitchFamily="18" charset="0"/>
              </a:rPr>
              <a:t>See OGC </a:t>
            </a:r>
            <a:r>
              <a:rPr lang="en-US" sz="1400" b="1" i="1" dirty="0" smtClean="0">
                <a:solidFill>
                  <a:srgbClr val="F5431F"/>
                </a:solidFill>
                <a:latin typeface="Times New Roman" pitchFamily="18" charset="0"/>
              </a:rPr>
              <a:t>requirements.</a:t>
            </a:r>
            <a:endParaRPr lang="en-US" sz="1400" i="1" dirty="0">
              <a:solidFill>
                <a:srgbClr val="F5431F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/>
              <a:pPr/>
              <a:t>18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74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6600"/>
            <a:ext cx="7543800" cy="846138"/>
          </a:xfrm>
        </p:spPr>
        <p:txBody>
          <a:bodyPr/>
          <a:lstStyle/>
          <a:p>
            <a:r>
              <a:rPr lang="en-US" sz="3200" b="1" dirty="0" smtClean="0"/>
              <a:t>Important Note:</a:t>
            </a:r>
            <a:br>
              <a:rPr lang="en-US" sz="3200" b="1" dirty="0" smtClean="0"/>
            </a:br>
            <a:r>
              <a:rPr lang="en-US" sz="3200" b="1" dirty="0" smtClean="0"/>
              <a:t>Hold </a:t>
            </a:r>
            <a:r>
              <a:rPr lang="en-US" sz="3200" b="1" dirty="0"/>
              <a:t>Harmless </a:t>
            </a:r>
            <a:r>
              <a:rPr lang="en-US" sz="3200" b="1" dirty="0" smtClean="0"/>
              <a:t>Agreements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30" y="1355131"/>
            <a:ext cx="7543800" cy="184344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Attorney’s Fees, Litigation Expenses</a:t>
            </a:r>
            <a:endParaRPr lang="en-US" b="1" dirty="0" smtClean="0"/>
          </a:p>
          <a:p>
            <a:pPr algn="l"/>
            <a:r>
              <a:rPr lang="en-US" sz="1800" dirty="0" smtClean="0"/>
              <a:t>It </a:t>
            </a:r>
            <a:r>
              <a:rPr lang="en-US" sz="1800" dirty="0"/>
              <a:t>is important to </a:t>
            </a:r>
            <a:r>
              <a:rPr lang="en-US" sz="1800" b="1" i="1" dirty="0"/>
              <a:t>make certain </a:t>
            </a:r>
            <a:r>
              <a:rPr lang="en-US" sz="1800" dirty="0"/>
              <a:t>that </a:t>
            </a:r>
            <a:r>
              <a:rPr lang="en-US" sz="1800" b="1" dirty="0"/>
              <a:t>attorney fees and litigation expenses are assumed by the contractor </a:t>
            </a:r>
            <a:r>
              <a:rPr lang="en-US" sz="1800" u="sng" dirty="0"/>
              <a:t>in the indemnity and hold harmless section of the contract</a:t>
            </a:r>
            <a:r>
              <a:rPr lang="en-US" sz="1800" dirty="0"/>
              <a:t>. </a:t>
            </a:r>
            <a:endParaRPr lang="en-US" sz="1800" dirty="0" smtClean="0"/>
          </a:p>
          <a:p>
            <a:pPr algn="l"/>
            <a:r>
              <a:rPr lang="en-US" sz="1800" dirty="0" smtClean="0"/>
              <a:t>Failure </a:t>
            </a:r>
            <a:r>
              <a:rPr lang="en-US" sz="1800" dirty="0"/>
              <a:t>to do so will result in these expenses not being covered.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475" y="3582620"/>
            <a:ext cx="6605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Additionally, the </a:t>
            </a:r>
            <a:r>
              <a:rPr lang="en-US" sz="1800" b="1" dirty="0">
                <a:solidFill>
                  <a:srgbClr val="FF0000"/>
                </a:solidFill>
              </a:rPr>
              <a:t>new Commercial General Liability form restricts defense costs </a:t>
            </a:r>
            <a:r>
              <a:rPr lang="en-US" sz="1800" dirty="0"/>
              <a:t>to only those lawsuits involving issues that are covered perils under the contractor's insurance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772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Today’s Topics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60" y="1143000"/>
            <a:ext cx="7424340" cy="50292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smtClean="0"/>
              <a:t>Indemnification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smtClean="0"/>
              <a:t>Insurance Requirements </a:t>
            </a:r>
            <a:endParaRPr lang="en-US" sz="2000" b="1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smtClean="0"/>
              <a:t>Verification of Coverage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smtClean="0"/>
              <a:t>Document </a:t>
            </a:r>
            <a:r>
              <a:rPr lang="en-US" sz="2000" b="1" dirty="0" smtClean="0"/>
              <a:t>Retention</a:t>
            </a:r>
            <a:endParaRPr lang="en-US" sz="2000" b="1" dirty="0" smtClean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smtClean="0"/>
              <a:t>Claims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smtClean="0"/>
              <a:t>Additional Resources</a:t>
            </a:r>
            <a:endParaRPr lang="en-US" sz="2000" b="1" dirty="0" smtClean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smtClean="0"/>
              <a:t>Conclusion &amp;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30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5372"/>
            <a:ext cx="7239000" cy="846138"/>
          </a:xfrm>
        </p:spPr>
        <p:txBody>
          <a:bodyPr/>
          <a:lstStyle/>
          <a:p>
            <a:r>
              <a:rPr lang="en-US" sz="3200" b="1" dirty="0"/>
              <a:t>Just Say No?  </a:t>
            </a:r>
            <a:br>
              <a:rPr lang="en-US" sz="3200" b="1" dirty="0"/>
            </a:br>
            <a:r>
              <a:rPr lang="en-US" sz="3200" b="1" i="1" dirty="0"/>
              <a:t>Where to Draw the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3188"/>
            <a:ext cx="7608435" cy="2866368"/>
          </a:xfrm>
        </p:spPr>
        <p:txBody>
          <a:bodyPr/>
          <a:lstStyle/>
          <a:p>
            <a:pPr marL="0" indent="0" algn="l">
              <a:buNone/>
            </a:pPr>
            <a:r>
              <a:rPr lang="en-US" sz="2000" b="1" dirty="0"/>
              <a:t>At what point will the Entity be so exposed that the proposed indemnity clause is too risky</a:t>
            </a:r>
            <a:r>
              <a:rPr lang="en-US" sz="2000" b="1" dirty="0" smtClean="0"/>
              <a:t>?</a:t>
            </a:r>
          </a:p>
          <a:p>
            <a:pPr marL="0" indent="0" algn="l">
              <a:buNone/>
            </a:pPr>
            <a:endParaRPr lang="en-US" sz="1800" b="1" dirty="0">
              <a:solidFill>
                <a:schemeClr val="tx2"/>
              </a:solidFill>
            </a:endParaRPr>
          </a:p>
          <a:p>
            <a:pPr algn="l"/>
            <a:r>
              <a:rPr lang="en-US" sz="1800" b="1" i="1" dirty="0">
                <a:solidFill>
                  <a:srgbClr val="F5431F"/>
                </a:solidFill>
              </a:rPr>
              <a:t>Recommendation</a:t>
            </a:r>
            <a:r>
              <a:rPr lang="en-US" sz="1800" dirty="0"/>
              <a:t>:  </a:t>
            </a:r>
            <a:r>
              <a:rPr lang="en-US" sz="1800" b="1" dirty="0"/>
              <a:t>Focus on indemnification </a:t>
            </a:r>
            <a:r>
              <a:rPr lang="en-US" sz="1800" dirty="0"/>
              <a:t>before </a:t>
            </a:r>
            <a:r>
              <a:rPr lang="en-US" sz="1800" dirty="0" smtClean="0"/>
              <a:t>insurance</a:t>
            </a:r>
            <a:r>
              <a:rPr lang="en-US" sz="1800" b="1" dirty="0" smtClean="0"/>
              <a:t>.</a:t>
            </a:r>
            <a:endParaRPr lang="en-US" sz="1800" b="1" dirty="0"/>
          </a:p>
          <a:p>
            <a:pPr algn="l"/>
            <a:endParaRPr lang="en-US" sz="1000" b="1" i="1" dirty="0" smtClean="0">
              <a:solidFill>
                <a:srgbClr val="F5431F"/>
              </a:solidFill>
            </a:endParaRPr>
          </a:p>
          <a:p>
            <a:pPr algn="l"/>
            <a:r>
              <a:rPr lang="en-US" sz="1800" b="1" i="1" dirty="0" smtClean="0">
                <a:solidFill>
                  <a:srgbClr val="F5431F"/>
                </a:solidFill>
              </a:rPr>
              <a:t>Recommendation</a:t>
            </a:r>
            <a:r>
              <a:rPr lang="en-US" sz="1800" dirty="0"/>
              <a:t>:  </a:t>
            </a:r>
            <a:r>
              <a:rPr lang="en-US" sz="1800" b="1" dirty="0"/>
              <a:t>Involve </a:t>
            </a:r>
            <a:r>
              <a:rPr lang="en-US" sz="1800" b="1" dirty="0" smtClean="0"/>
              <a:t>your Risk Manager </a:t>
            </a:r>
            <a:r>
              <a:rPr lang="en-US" sz="1800" dirty="0"/>
              <a:t>in negotiations that deviate from approved indemnity </a:t>
            </a:r>
            <a:r>
              <a:rPr lang="en-US" sz="1800" dirty="0" smtClean="0"/>
              <a:t>language.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/>
              <a:pPr/>
              <a:t>20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28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Impact of SB 474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855" y="1470345"/>
            <a:ext cx="7543800" cy="4748213"/>
          </a:xfrm>
        </p:spPr>
        <p:txBody>
          <a:bodyPr>
            <a:normAutofit/>
          </a:bodyPr>
          <a:lstStyle/>
          <a:p>
            <a:r>
              <a:rPr lang="en-US" sz="2000" b="1" dirty="0"/>
              <a:t>Effective January 1, </a:t>
            </a:r>
            <a:r>
              <a:rPr lang="en-US" sz="2000" b="1" dirty="0" smtClean="0"/>
              <a:t>2013.</a:t>
            </a:r>
            <a:endParaRPr lang="en-US" sz="2000" b="1" dirty="0" smtClean="0"/>
          </a:p>
          <a:p>
            <a:endParaRPr lang="en-US" sz="800" dirty="0"/>
          </a:p>
          <a:p>
            <a:pPr algn="l"/>
            <a:r>
              <a:rPr lang="en-US" sz="2000" b="1" dirty="0"/>
              <a:t>Limits the Public Entity owners to a Type II indemnity by construction contractors </a:t>
            </a:r>
            <a:r>
              <a:rPr lang="en-US" sz="2000" dirty="0"/>
              <a:t>– no indemnity for PE’s active negligence or willful </a:t>
            </a:r>
            <a:r>
              <a:rPr lang="en-US" sz="2000" dirty="0" smtClean="0"/>
              <a:t>misconduct.</a:t>
            </a:r>
            <a:endParaRPr lang="en-US" sz="2000" dirty="0"/>
          </a:p>
          <a:p>
            <a:pPr algn="l"/>
            <a:endParaRPr lang="en-US" sz="800" dirty="0" smtClean="0"/>
          </a:p>
          <a:p>
            <a:pPr algn="l"/>
            <a:r>
              <a:rPr lang="en-US" sz="2000" b="1" dirty="0" smtClean="0"/>
              <a:t>Limits </a:t>
            </a:r>
            <a:r>
              <a:rPr lang="en-US" sz="2000" b="1" dirty="0"/>
              <a:t>general contractors to a Type II indemnity </a:t>
            </a:r>
            <a:r>
              <a:rPr lang="en-US" sz="2000" dirty="0" smtClean="0"/>
              <a:t>by </a:t>
            </a:r>
            <a:r>
              <a:rPr lang="en-US" sz="2000" dirty="0" smtClean="0"/>
              <a:t>sub-contractors.</a:t>
            </a:r>
            <a:endParaRPr lang="en-US" sz="2000" dirty="0"/>
          </a:p>
          <a:p>
            <a:pPr algn="l"/>
            <a:endParaRPr lang="en-US" sz="800" dirty="0" smtClean="0"/>
          </a:p>
          <a:p>
            <a:pPr algn="l"/>
            <a:r>
              <a:rPr lang="en-US" sz="2000" b="1" dirty="0" smtClean="0"/>
              <a:t>SB </a:t>
            </a:r>
            <a:r>
              <a:rPr lang="en-US" sz="2000" b="1" dirty="0"/>
              <a:t>474 prohibits shifting the risk</a:t>
            </a:r>
            <a:r>
              <a:rPr lang="en-US" sz="2000" dirty="0"/>
              <a:t> via Type I indemnity </a:t>
            </a:r>
            <a:r>
              <a:rPr lang="en-US" sz="2000" dirty="0" smtClean="0"/>
              <a:t>agreements.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/>
              <a:pPr/>
              <a:t>21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8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Insured Endorsement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8320"/>
            <a:ext cx="7543800" cy="4748213"/>
          </a:xfrm>
        </p:spPr>
        <p:txBody>
          <a:bodyPr>
            <a:normAutofit/>
          </a:bodyPr>
          <a:lstStyle/>
          <a:p>
            <a:pPr algn="l">
              <a:buClrTx/>
            </a:pPr>
            <a:r>
              <a:rPr lang="en-US" sz="2000" b="1" dirty="0" smtClean="0"/>
              <a:t>Preferred </a:t>
            </a:r>
            <a:r>
              <a:rPr lang="en-US" sz="2000" b="1" dirty="0"/>
              <a:t>insurer </a:t>
            </a:r>
            <a:r>
              <a:rPr lang="en-US" sz="2000" b="1" dirty="0" smtClean="0"/>
              <a:t>endorsement: </a:t>
            </a:r>
            <a:r>
              <a:rPr lang="en-US" sz="2000" dirty="0" smtClean="0"/>
              <a:t>Insurance </a:t>
            </a:r>
            <a:r>
              <a:rPr lang="en-US" sz="2000" dirty="0"/>
              <a:t>Services Office (ISO) Form No. </a:t>
            </a:r>
            <a:r>
              <a:rPr lang="en-US" sz="2000" b="1" u="sng" dirty="0" smtClean="0"/>
              <a:t>CG </a:t>
            </a:r>
            <a:r>
              <a:rPr lang="en-US" sz="2000" b="1" u="sng" dirty="0"/>
              <a:t>20 10 11 85</a:t>
            </a:r>
            <a:r>
              <a:rPr lang="en-US" sz="2000" dirty="0"/>
              <a:t>, covering damages arising from “your work</a:t>
            </a:r>
            <a:r>
              <a:rPr lang="en-US" sz="2000" dirty="0" smtClean="0"/>
              <a:t>”.</a:t>
            </a:r>
          </a:p>
          <a:p>
            <a:pPr lvl="1" algn="l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11 </a:t>
            </a:r>
            <a:r>
              <a:rPr lang="en-US" sz="2000" dirty="0"/>
              <a:t>85 = </a:t>
            </a:r>
            <a:r>
              <a:rPr lang="en-US" sz="2000" dirty="0" smtClean="0"/>
              <a:t>edition date </a:t>
            </a:r>
            <a:r>
              <a:rPr lang="en-US" sz="2000" i="1" dirty="0" smtClean="0"/>
              <a:t>(November 1985).</a:t>
            </a:r>
            <a:endParaRPr lang="en-US" sz="2000" i="1" dirty="0"/>
          </a:p>
          <a:p>
            <a:pPr lvl="1" algn="l">
              <a:buClrTx/>
              <a:buFont typeface="Arial" panose="020B0604020202020204" pitchFamily="34" charset="0"/>
              <a:buChar char="•"/>
            </a:pPr>
            <a:r>
              <a:rPr lang="en-US" sz="2000" b="1" dirty="0" smtClean="0"/>
              <a:t>Covers </a:t>
            </a:r>
            <a:r>
              <a:rPr lang="en-US" sz="2000" b="1" dirty="0"/>
              <a:t>both </a:t>
            </a:r>
            <a:r>
              <a:rPr lang="en-US" sz="2000" b="1" dirty="0" smtClean="0"/>
              <a:t>“Products </a:t>
            </a:r>
            <a:r>
              <a:rPr lang="en-US" sz="2000" b="1" i="1" u="sng" dirty="0"/>
              <a:t>and</a:t>
            </a:r>
            <a:r>
              <a:rPr lang="en-US" sz="2000" b="1" dirty="0"/>
              <a:t> </a:t>
            </a:r>
            <a:r>
              <a:rPr lang="en-US" sz="2000" b="1" dirty="0" smtClean="0"/>
              <a:t>Completed Operations</a:t>
            </a:r>
            <a:r>
              <a:rPr lang="en-US" sz="2000" b="1" dirty="0"/>
              <a:t>” </a:t>
            </a:r>
            <a:r>
              <a:rPr lang="en-US" sz="2000" b="1" dirty="0" smtClean="0"/>
              <a:t>- </a:t>
            </a:r>
            <a:r>
              <a:rPr lang="en-US" sz="2000" i="1" dirty="0" smtClean="0"/>
              <a:t>“</a:t>
            </a:r>
            <a:r>
              <a:rPr lang="en-US" sz="2000" i="1" u="sng" dirty="0"/>
              <a:t>your work</a:t>
            </a:r>
            <a:r>
              <a:rPr lang="en-US" sz="2000" i="1" dirty="0" smtClean="0"/>
              <a:t>” </a:t>
            </a:r>
            <a:r>
              <a:rPr lang="en-US" sz="2000" dirty="0"/>
              <a:t>as well as </a:t>
            </a:r>
            <a:r>
              <a:rPr lang="en-US" sz="2000" dirty="0" smtClean="0"/>
              <a:t>your </a:t>
            </a:r>
            <a:r>
              <a:rPr lang="en-US" sz="2000" i="1" dirty="0" smtClean="0"/>
              <a:t>“</a:t>
            </a:r>
            <a:r>
              <a:rPr lang="en-US" sz="2000" i="1" u="sng" dirty="0" smtClean="0"/>
              <a:t>ongoing </a:t>
            </a:r>
            <a:r>
              <a:rPr lang="en-US" sz="2000" i="1" u="sng" dirty="0"/>
              <a:t>operations</a:t>
            </a:r>
            <a:r>
              <a:rPr lang="en-US" sz="2000" i="1" dirty="0" smtClean="0"/>
              <a:t>”</a:t>
            </a:r>
            <a:r>
              <a:rPr lang="en-US" sz="2000" dirty="0" smtClean="0"/>
              <a:t> </a:t>
            </a:r>
            <a:r>
              <a:rPr lang="en-US" sz="2000" dirty="0"/>
              <a:t>with potential to cover your sole negligence as </a:t>
            </a:r>
            <a:r>
              <a:rPr lang="en-US" sz="2000" dirty="0" smtClean="0"/>
              <a:t>well.</a:t>
            </a:r>
            <a:endParaRPr lang="en-US" sz="2000" dirty="0"/>
          </a:p>
          <a:p>
            <a:pPr algn="l">
              <a:buClrTx/>
            </a:pPr>
            <a:endParaRPr lang="en-US" sz="800" dirty="0" smtClean="0"/>
          </a:p>
          <a:p>
            <a:pPr algn="l">
              <a:buClrTx/>
            </a:pPr>
            <a:r>
              <a:rPr lang="en-US" sz="2000" b="1" dirty="0" smtClean="0"/>
              <a:t>Newer </a:t>
            </a:r>
            <a:r>
              <a:rPr lang="en-US" sz="2000" b="1" dirty="0"/>
              <a:t>forms</a:t>
            </a:r>
            <a:r>
              <a:rPr lang="en-US" sz="2000" dirty="0"/>
              <a:t> may have to be </a:t>
            </a:r>
            <a:r>
              <a:rPr lang="en-US" sz="2000" dirty="0" smtClean="0"/>
              <a:t>accepted:</a:t>
            </a:r>
          </a:p>
          <a:p>
            <a:pPr lvl="1" algn="l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CG 20 10 10 01</a:t>
            </a:r>
          </a:p>
          <a:p>
            <a:pPr lvl="1" algn="l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CG 20 10 </a:t>
            </a:r>
            <a:r>
              <a:rPr lang="en-US" sz="2000" dirty="0"/>
              <a:t>07 </a:t>
            </a:r>
            <a:r>
              <a:rPr lang="en-US" sz="2000" dirty="0" smtClean="0"/>
              <a:t>04</a:t>
            </a:r>
          </a:p>
          <a:p>
            <a:pPr lvl="1" algn="l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CG 20 10 04 13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262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Additional Insured Endorsement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70345"/>
            <a:ext cx="7543800" cy="4748213"/>
          </a:xfrm>
        </p:spPr>
        <p:txBody>
          <a:bodyPr>
            <a:normAutofit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/>
              <a:t>Newer endorsements forms that are acceptable</a:t>
            </a:r>
            <a:r>
              <a:rPr lang="en-US" sz="2000" b="1" i="1" dirty="0" smtClean="0"/>
              <a:t>, </a:t>
            </a:r>
            <a:r>
              <a:rPr lang="en-US" sz="2000" b="1" i="1" u="sng" dirty="0" smtClean="0"/>
              <a:t>if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smtClean="0"/>
              <a:t>CG </a:t>
            </a:r>
            <a:r>
              <a:rPr lang="en-US" sz="2000" b="1" i="1" dirty="0"/>
              <a:t>20 10 11 85 not available</a:t>
            </a:r>
            <a:r>
              <a:rPr lang="en-US" sz="2000" i="1" dirty="0" smtClean="0"/>
              <a:t>: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/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CG 2010 10 01</a:t>
            </a:r>
            <a:r>
              <a:rPr lang="en-US" sz="2000" dirty="0"/>
              <a:t> = “ongoing operations”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CG 2037 10 01 </a:t>
            </a:r>
            <a:r>
              <a:rPr lang="en-US" sz="2000" dirty="0"/>
              <a:t>= “your work” = “</a:t>
            </a:r>
            <a:r>
              <a:rPr lang="en-US" sz="2000" dirty="0" smtClean="0"/>
              <a:t>products–completed </a:t>
            </a:r>
            <a:r>
              <a:rPr lang="en-US" sz="2000" dirty="0"/>
              <a:t>operations hazard</a:t>
            </a:r>
            <a:r>
              <a:rPr lang="en-US" sz="2000" dirty="0" smtClean="0"/>
              <a:t>”</a:t>
            </a:r>
            <a:endParaRPr lang="en-US" sz="2000" dirty="0"/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</a:rPr>
              <a:t>Need both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/>
              <a:t>to </a:t>
            </a:r>
            <a:r>
              <a:rPr lang="en-US" sz="2000" dirty="0"/>
              <a:t>get the same coverage as </a:t>
            </a:r>
            <a:r>
              <a:rPr lang="en-US" sz="2000" dirty="0" smtClean="0"/>
              <a:t>CG 2010 11 </a:t>
            </a:r>
            <a:r>
              <a:rPr lang="en-US" sz="2000" dirty="0"/>
              <a:t>85 </a:t>
            </a:r>
            <a:r>
              <a:rPr lang="en-US" sz="2000" dirty="0" smtClean="0"/>
              <a:t>form.</a:t>
            </a:r>
            <a:endParaRPr lang="en-US" sz="2000" dirty="0"/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/>
              <a:t>07 </a:t>
            </a:r>
            <a:r>
              <a:rPr lang="en-US" sz="2000" b="1" dirty="0"/>
              <a:t>04</a:t>
            </a:r>
            <a:r>
              <a:rPr lang="en-US" sz="2000" dirty="0"/>
              <a:t>  and </a:t>
            </a:r>
            <a:r>
              <a:rPr lang="en-US" sz="2000" b="1" dirty="0"/>
              <a:t>04 13 </a:t>
            </a:r>
            <a:r>
              <a:rPr lang="en-US" sz="2000" dirty="0" smtClean="0"/>
              <a:t>editions </a:t>
            </a:r>
            <a:r>
              <a:rPr lang="en-US" sz="2000" dirty="0"/>
              <a:t>of the </a:t>
            </a:r>
            <a:r>
              <a:rPr lang="en-US" sz="2000" dirty="0" smtClean="0"/>
              <a:t>above forms eliminate </a:t>
            </a:r>
            <a:r>
              <a:rPr lang="en-US" sz="2000" dirty="0"/>
              <a:t>coverage for your sole </a:t>
            </a:r>
            <a:r>
              <a:rPr lang="en-US" sz="2000" dirty="0" smtClean="0"/>
              <a:t>negligence.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/>
              <a:pPr/>
              <a:t>23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97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78562"/>
            <a:ext cx="7685245" cy="846138"/>
          </a:xfr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04 13 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-</a:t>
            </a:r>
            <a:b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/>
              <a:t>Impact to Additional Insured </a:t>
            </a:r>
            <a:r>
              <a:rPr lang="en-US" sz="2800" b="1" i="1" dirty="0"/>
              <a:t>Endorsement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700775"/>
            <a:ext cx="7454816" cy="3903636"/>
          </a:xfrm>
        </p:spPr>
        <p:txBody>
          <a:bodyPr>
            <a:normAutofit fontScale="92500"/>
          </a:bodyPr>
          <a:lstStyle/>
          <a:p>
            <a:pPr algn="l">
              <a:buClrTx/>
            </a:pPr>
            <a:r>
              <a:rPr lang="en-US" sz="2000" b="1" dirty="0"/>
              <a:t>Provides </a:t>
            </a:r>
            <a:r>
              <a:rPr lang="en-US" sz="2000" b="1" dirty="0" smtClean="0"/>
              <a:t>Additional Insured </a:t>
            </a:r>
            <a:r>
              <a:rPr lang="en-US" sz="2000" b="1" dirty="0"/>
              <a:t>coverage only for contractor’s  </a:t>
            </a:r>
            <a:r>
              <a:rPr lang="en-US" sz="2000" b="1" dirty="0" smtClean="0"/>
              <a:t>negligence.</a:t>
            </a:r>
            <a:endParaRPr lang="en-US" sz="2000" b="1" dirty="0"/>
          </a:p>
          <a:p>
            <a:pPr algn="l"/>
            <a:endParaRPr lang="en-US" sz="800" dirty="0" smtClean="0">
              <a:solidFill>
                <a:schemeClr val="tx2"/>
              </a:solidFill>
            </a:endParaRPr>
          </a:p>
          <a:p>
            <a:pPr algn="l">
              <a:buClrTx/>
            </a:pPr>
            <a:r>
              <a:rPr lang="en-US" sz="2000" b="1" dirty="0" smtClean="0"/>
              <a:t>Sets </a:t>
            </a:r>
            <a:r>
              <a:rPr lang="en-US" sz="2000" b="1" dirty="0"/>
              <a:t>up potential for conflict of interest </a:t>
            </a:r>
            <a:r>
              <a:rPr lang="en-US" sz="2000" dirty="0"/>
              <a:t>between </a:t>
            </a:r>
            <a:r>
              <a:rPr lang="en-US" sz="2000" dirty="0" smtClean="0"/>
              <a:t>Named Insured and Additional Insureds:</a:t>
            </a:r>
            <a:endParaRPr lang="en-US" sz="2000" dirty="0"/>
          </a:p>
          <a:p>
            <a:pPr lvl="1" algn="l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 smtClean="0"/>
              <a:t>Insurer </a:t>
            </a:r>
            <a:r>
              <a:rPr lang="en-US" sz="2000" dirty="0"/>
              <a:t>will want to show </a:t>
            </a:r>
            <a:r>
              <a:rPr lang="en-US" sz="2000" dirty="0" smtClean="0"/>
              <a:t>the Named Insured is </a:t>
            </a:r>
            <a:r>
              <a:rPr lang="en-US" sz="2000" b="1" i="1" u="sng" dirty="0" smtClean="0"/>
              <a:t>0</a:t>
            </a:r>
            <a:r>
              <a:rPr lang="en-US" sz="2000" b="1" i="1" u="sng" dirty="0"/>
              <a:t>%</a:t>
            </a:r>
            <a:r>
              <a:rPr lang="en-US" sz="2000" dirty="0"/>
              <a:t> at fault, to eliminate coverage for </a:t>
            </a:r>
            <a:r>
              <a:rPr lang="en-US" sz="2000" dirty="0" smtClean="0"/>
              <a:t>the Additional Insureds.</a:t>
            </a:r>
          </a:p>
          <a:p>
            <a:pPr lvl="1" algn="l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 smtClean="0"/>
              <a:t>Additional Insured will </a:t>
            </a:r>
            <a:r>
              <a:rPr lang="en-US" sz="2000" dirty="0"/>
              <a:t>want to show </a:t>
            </a:r>
            <a:r>
              <a:rPr lang="en-US" sz="2000" dirty="0" smtClean="0"/>
              <a:t>the Named Insured is </a:t>
            </a:r>
            <a:r>
              <a:rPr lang="en-US" sz="2000" b="1" i="1" u="sng" dirty="0" smtClean="0"/>
              <a:t>at </a:t>
            </a:r>
            <a:r>
              <a:rPr lang="en-US" sz="2000" b="1" i="1" u="sng" dirty="0"/>
              <a:t>least 1%</a:t>
            </a:r>
            <a:r>
              <a:rPr lang="en-US" sz="2000" dirty="0"/>
              <a:t> at </a:t>
            </a:r>
            <a:r>
              <a:rPr lang="en-US" sz="2000" dirty="0" smtClean="0"/>
              <a:t>fault </a:t>
            </a:r>
            <a:r>
              <a:rPr lang="en-US" sz="2000" dirty="0"/>
              <a:t>to trigger </a:t>
            </a:r>
            <a:r>
              <a:rPr lang="en-US" sz="2000" dirty="0" smtClean="0"/>
              <a:t>coverage.</a:t>
            </a:r>
            <a:endParaRPr lang="en-US" sz="2000" dirty="0"/>
          </a:p>
          <a:p>
            <a:pPr lvl="1" algn="l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 smtClean="0"/>
              <a:t>Conflict </a:t>
            </a:r>
            <a:r>
              <a:rPr lang="en-US" sz="2000" dirty="0"/>
              <a:t>could to erode the available limits by paying for </a:t>
            </a:r>
            <a:r>
              <a:rPr lang="en-US" sz="2000" dirty="0" smtClean="0"/>
              <a:t>Additional Insured defense due </a:t>
            </a:r>
            <a:r>
              <a:rPr lang="en-US" sz="2000" dirty="0"/>
              <a:t>to changes in </a:t>
            </a:r>
            <a:r>
              <a:rPr lang="en-US" sz="2000" i="1" dirty="0"/>
              <a:t>“Insured Contract” </a:t>
            </a:r>
            <a:r>
              <a:rPr lang="en-US" sz="2000" dirty="0" smtClean="0"/>
              <a:t>definition.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2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5372"/>
            <a:ext cx="7239000" cy="846138"/>
          </a:xfrm>
        </p:spPr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04 13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/>
              <a:t>Impact to </a:t>
            </a:r>
            <a:r>
              <a:rPr lang="en-US" sz="2800" b="1" i="1" dirty="0"/>
              <a:t>AI Endorsement </a:t>
            </a:r>
            <a:r>
              <a:rPr lang="en-US" sz="2800" i="1" dirty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62370"/>
            <a:ext cx="6582476" cy="4172138"/>
          </a:xfrm>
          <a:solidFill>
            <a:schemeClr val="bg1"/>
          </a:solidFill>
        </p:spPr>
        <p:txBody>
          <a:bodyPr/>
          <a:lstStyle/>
          <a:p>
            <a:pPr algn="l">
              <a:buClrTx/>
            </a:pPr>
            <a:r>
              <a:rPr lang="en-US" sz="2000" b="1" dirty="0"/>
              <a:t>Limits contractual liability coverage to </a:t>
            </a:r>
            <a:r>
              <a:rPr lang="en-US" sz="2000" b="1" i="1" u="sng" dirty="0"/>
              <a:t>vicarious liability</a:t>
            </a:r>
            <a:r>
              <a:rPr lang="en-US" sz="2000" b="1" dirty="0"/>
              <a:t> of the </a:t>
            </a:r>
            <a:r>
              <a:rPr lang="en-US" sz="2000" b="1" dirty="0" smtClean="0"/>
              <a:t>indemnitee.</a:t>
            </a:r>
            <a:endParaRPr lang="en-US" sz="2000" b="1" dirty="0"/>
          </a:p>
          <a:p>
            <a:pPr algn="l"/>
            <a:endParaRPr lang="en-US" sz="800" dirty="0" smtClean="0">
              <a:solidFill>
                <a:schemeClr val="tx2"/>
              </a:solidFill>
            </a:endParaRPr>
          </a:p>
          <a:p>
            <a:pPr algn="l">
              <a:buClrTx/>
            </a:pPr>
            <a:r>
              <a:rPr lang="en-US" sz="2000" b="1" dirty="0" smtClean="0"/>
              <a:t>Only </a:t>
            </a:r>
            <a:r>
              <a:rPr lang="en-US" sz="2000" b="1" dirty="0"/>
              <a:t>provides coverage to the amount of insurance requested</a:t>
            </a:r>
            <a:r>
              <a:rPr lang="en-US" sz="1800" b="1" dirty="0"/>
              <a:t>.</a:t>
            </a:r>
          </a:p>
          <a:p>
            <a:pPr lvl="1" algn="l">
              <a:buClr>
                <a:schemeClr val="tx2"/>
              </a:buClr>
              <a:buFont typeface="Century Gothic" panose="020B0502020202020204" pitchFamily="34" charset="0"/>
              <a:buChar char="–"/>
            </a:pPr>
            <a:r>
              <a:rPr lang="en-US" sz="2000" i="1" dirty="0"/>
              <a:t>We have added suggested language to the manual that should be reviewed with </a:t>
            </a:r>
            <a:r>
              <a:rPr lang="en-US" sz="2000" i="1" dirty="0" smtClean="0"/>
              <a:t>Campus Counsel.</a:t>
            </a:r>
            <a:endParaRPr lang="en-US" sz="2000" i="1" dirty="0"/>
          </a:p>
          <a:p>
            <a:pPr algn="l"/>
            <a:endParaRPr lang="en-US" sz="800" dirty="0" smtClean="0">
              <a:solidFill>
                <a:schemeClr val="tx2"/>
              </a:solidFill>
            </a:endParaRPr>
          </a:p>
          <a:p>
            <a:pPr algn="l">
              <a:buClrTx/>
            </a:pPr>
            <a:r>
              <a:rPr lang="en-US" sz="2000" b="1" dirty="0" smtClean="0">
                <a:solidFill>
                  <a:srgbClr val="FF0000"/>
                </a:solidFill>
              </a:rPr>
              <a:t>CG </a:t>
            </a:r>
            <a:r>
              <a:rPr lang="en-US" sz="2000" b="1" dirty="0">
                <a:solidFill>
                  <a:srgbClr val="FF0000"/>
                </a:solidFill>
              </a:rPr>
              <a:t>20 38 04 13 </a:t>
            </a:r>
            <a:r>
              <a:rPr lang="en-US" sz="2000" b="1" dirty="0" smtClean="0"/>
              <a:t>is </a:t>
            </a:r>
            <a:r>
              <a:rPr lang="en-US" sz="2000" b="1" dirty="0"/>
              <a:t>a benefit for </a:t>
            </a:r>
            <a:r>
              <a:rPr lang="en-US" sz="2000" b="1" dirty="0" smtClean="0"/>
              <a:t>handling Additional Insured with </a:t>
            </a:r>
            <a:r>
              <a:rPr lang="en-US" sz="2000" b="1" dirty="0"/>
              <a:t>subcontractors</a:t>
            </a:r>
            <a:r>
              <a:rPr lang="en-US" sz="1800" b="1" dirty="0"/>
              <a:t> </a:t>
            </a:r>
            <a:r>
              <a:rPr lang="en-US" sz="1800" u="sng" dirty="0"/>
              <a:t>where there is a written requirement for subs to indemnify </a:t>
            </a:r>
            <a:r>
              <a:rPr lang="en-US" sz="1800" u="sng" dirty="0" smtClean="0"/>
              <a:t>the owner.</a:t>
            </a:r>
            <a:endParaRPr lang="en-US" sz="1800" u="sn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4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t="4672" b="13647"/>
          <a:stretch/>
        </p:blipFill>
        <p:spPr bwMode="auto">
          <a:xfrm>
            <a:off x="4343400" y="609600"/>
            <a:ext cx="4714457" cy="516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4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92623" r="3232" b="1"/>
          <a:stretch/>
        </p:blipFill>
        <p:spPr bwMode="auto">
          <a:xfrm>
            <a:off x="4581943" y="5867400"/>
            <a:ext cx="4562057" cy="46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E1239-A3E7-4338-A9DA-750E3777704A}" type="slidenum">
              <a:rPr lang="en-US" smtClean="0"/>
              <a:pPr/>
              <a:t>26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217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6840" y="0"/>
            <a:ext cx="50148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7620000" y="5943600"/>
            <a:ext cx="13716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20000" y="6163761"/>
            <a:ext cx="1524000" cy="1692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E1239-A3E7-4338-A9DA-750E3777704A}" type="slidenum">
              <a:rPr lang="en-US" smtClean="0"/>
              <a:pPr/>
              <a:t>27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68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239000" cy="457200"/>
          </a:xfrm>
        </p:spPr>
        <p:txBody>
          <a:bodyPr/>
          <a:lstStyle/>
          <a:p>
            <a:r>
              <a:rPr lang="en-US" sz="2400" b="1" dirty="0">
                <a:solidFill>
                  <a:schemeClr val="tx2"/>
                </a:solidFill>
              </a:rPr>
              <a:t>Additional Insured Endorsement Comparison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04" y="852235"/>
            <a:ext cx="7179816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/>
              <a:pPr/>
              <a:t>28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577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239000" cy="846138"/>
          </a:xfrm>
        </p:spPr>
        <p:txBody>
          <a:bodyPr/>
          <a:lstStyle/>
          <a:p>
            <a:r>
              <a:rPr lang="en-US" sz="2400" b="1" dirty="0"/>
              <a:t>Additional Insured Endorsement Comparison (cont</a:t>
            </a:r>
            <a:r>
              <a:rPr lang="en-US" sz="2400" b="1" dirty="0" smtClean="0"/>
              <a:t>.)</a:t>
            </a:r>
            <a:endParaRPr 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97" y="960120"/>
            <a:ext cx="6883484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/>
              <a:pPr/>
              <a:t>29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840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IRIC Manual History</a:t>
            </a:r>
            <a:endParaRPr lang="en-US" sz="32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64706" y="1278320"/>
            <a:ext cx="3683894" cy="491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just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1C3664"/>
              </a:buClr>
              <a:buSzPct val="80000"/>
              <a:buFont typeface="Wingdings 2" pitchFamily="18" charset="2"/>
              <a:buChar char="¡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675C53"/>
              </a:buClr>
              <a:buFont typeface="Franklin Gothic Book" pitchFamily="34" charset="0"/>
              <a:buChar char="&gt;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just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1C3664"/>
              </a:buClr>
              <a:buFont typeface="Wingdings" pitchFamily="2" charset="2"/>
              <a:buChar char="w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just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just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800" b="1" kern="0" dirty="0" smtClean="0"/>
              <a:t>Stems from </a:t>
            </a:r>
            <a:r>
              <a:rPr lang="en-US" sz="1800" b="1" kern="0" dirty="0"/>
              <a:t>work by public entity risk managers and consultants since the </a:t>
            </a:r>
            <a:r>
              <a:rPr lang="en-US" sz="1800" b="1" kern="0" dirty="0" smtClean="0"/>
              <a:t>1970’s.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endParaRPr lang="en-US" sz="800" b="1" kern="0" dirty="0"/>
          </a:p>
          <a:p>
            <a:pPr algn="l"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800" b="1" kern="0" dirty="0"/>
              <a:t>R</a:t>
            </a:r>
            <a:r>
              <a:rPr lang="en-US" sz="1800" b="1" kern="0" dirty="0" smtClean="0"/>
              <a:t>elied </a:t>
            </a:r>
            <a:r>
              <a:rPr lang="en-US" sz="1800" b="1" kern="0" dirty="0"/>
              <a:t>upon by hundreds of public </a:t>
            </a:r>
            <a:r>
              <a:rPr lang="en-US" sz="1800" b="1" kern="0" dirty="0" smtClean="0"/>
              <a:t>entities.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endParaRPr lang="en-US" sz="800" b="1" kern="0" dirty="0" smtClean="0"/>
          </a:p>
          <a:p>
            <a:pPr algn="l"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800" b="1" kern="0" dirty="0" smtClean="0"/>
              <a:t>Regular updates responding to new issues</a:t>
            </a:r>
            <a:r>
              <a:rPr lang="en-US" sz="1800" b="1" kern="0" dirty="0" smtClean="0"/>
              <a:t>.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800" b="1" kern="0" dirty="0" smtClean="0"/>
              <a:t>Customized for CSU campuses and auxiliary organizations since 2008.</a:t>
            </a:r>
            <a:endParaRPr lang="en-US" sz="1800" b="1" kern="0" dirty="0"/>
          </a:p>
          <a:p>
            <a:endParaRPr lang="en-US" sz="2400" kern="0" dirty="0" smtClean="0">
              <a:solidFill>
                <a:schemeClr val="tx2"/>
              </a:solidFill>
            </a:endParaRPr>
          </a:p>
          <a:p>
            <a:endParaRPr lang="en-US" sz="2400" kern="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13410" y="469636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800" b="1" spc="-40" dirty="0">
                <a:solidFill>
                  <a:srgbClr val="FFFFFF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VERSION 11.0</a:t>
            </a:r>
            <a:endParaRPr lang="en-US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800" b="1" spc="-40" dirty="0">
                <a:solidFill>
                  <a:srgbClr val="FFFFFF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February 2018 </a:t>
            </a: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55865"/>
            <a:ext cx="3807069" cy="49267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995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Proprietary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Insured Endorsements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35" y="1662370"/>
            <a:ext cx="7143330" cy="2516430"/>
          </a:xfrm>
        </p:spPr>
        <p:txBody>
          <a:bodyPr>
            <a:normAutofit/>
          </a:bodyPr>
          <a:lstStyle/>
          <a:p>
            <a:pPr marL="0" indent="0" algn="l">
              <a:buClrTx/>
              <a:buNone/>
            </a:pPr>
            <a:r>
              <a:rPr lang="en-US" sz="2400" b="1" dirty="0">
                <a:solidFill>
                  <a:srgbClr val="FF0000"/>
                </a:solidFill>
              </a:rPr>
              <a:t>Be wary of N</a:t>
            </a:r>
            <a:r>
              <a:rPr lang="en-US" sz="2400" b="1" dirty="0" smtClean="0">
                <a:solidFill>
                  <a:srgbClr val="FF0000"/>
                </a:solidFill>
              </a:rPr>
              <a:t>on-ISO or Carrier-specific endorsements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pPr algn="l">
              <a:buClrTx/>
            </a:pPr>
            <a:endParaRPr lang="en-US" sz="800" dirty="0"/>
          </a:p>
          <a:p>
            <a:pPr algn="l">
              <a:buClrTx/>
            </a:pPr>
            <a:r>
              <a:rPr lang="en-US" sz="2400" b="1" dirty="0"/>
              <a:t>Can contain limitations</a:t>
            </a:r>
            <a:r>
              <a:rPr lang="en-US" sz="2400" dirty="0"/>
              <a:t>, such as</a:t>
            </a:r>
          </a:p>
          <a:p>
            <a:pPr lvl="1" algn="l">
              <a:buClr>
                <a:schemeClr val="tx2"/>
              </a:buClr>
              <a:buFont typeface="Century Gothic" panose="020B0502020202020204" pitchFamily="34" charset="0"/>
              <a:buChar char="–"/>
            </a:pPr>
            <a:r>
              <a:rPr lang="en-US" sz="2400" dirty="0"/>
              <a:t>Amended </a:t>
            </a:r>
            <a:r>
              <a:rPr lang="en-US" sz="2400" dirty="0" smtClean="0"/>
              <a:t>“duties </a:t>
            </a:r>
            <a:r>
              <a:rPr lang="en-US" sz="2400" dirty="0"/>
              <a:t>in the event of occurrence, claim or suit” </a:t>
            </a:r>
            <a:r>
              <a:rPr lang="en-US" sz="2400" dirty="0" smtClean="0"/>
              <a:t>condition.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146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769905" y="1700775"/>
            <a:ext cx="4416575" cy="20738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75" y="1201510"/>
            <a:ext cx="7543800" cy="4748213"/>
          </a:xfrm>
        </p:spPr>
        <p:txBody>
          <a:bodyPr/>
          <a:lstStyle/>
          <a:p>
            <a:r>
              <a:rPr lang="en-US" sz="2000" b="1" dirty="0"/>
              <a:t>If I can't get an ISO 2010 11 85, what should I get</a:t>
            </a:r>
            <a:r>
              <a:rPr lang="en-US" sz="2000" b="1" dirty="0" smtClean="0"/>
              <a:t>?</a:t>
            </a:r>
          </a:p>
          <a:p>
            <a:endParaRPr lang="en-US" sz="1800" b="1" dirty="0"/>
          </a:p>
          <a:p>
            <a:pPr marL="457200" lvl="1" indent="0">
              <a:buNone/>
            </a:pPr>
            <a:r>
              <a:rPr lang="en-US" sz="1800" b="1" dirty="0"/>
              <a:t>A. </a:t>
            </a:r>
            <a:r>
              <a:rPr lang="en-US" sz="2000" b="1" dirty="0"/>
              <a:t>2010 04 </a:t>
            </a:r>
            <a:r>
              <a:rPr lang="en-US" sz="2000" b="1" dirty="0" smtClean="0"/>
              <a:t>13.</a:t>
            </a:r>
            <a:endParaRPr lang="en-US" sz="2000" b="1" dirty="0"/>
          </a:p>
          <a:p>
            <a:pPr marL="457200" lvl="1" indent="0">
              <a:buNone/>
            </a:pPr>
            <a:r>
              <a:rPr lang="en-US" sz="2000" b="1" dirty="0"/>
              <a:t>B. 2037 04 </a:t>
            </a:r>
            <a:r>
              <a:rPr lang="en-US" sz="2000" b="1" dirty="0" smtClean="0"/>
              <a:t>13.</a:t>
            </a:r>
            <a:endParaRPr lang="en-US" sz="2000" b="1" dirty="0"/>
          </a:p>
          <a:p>
            <a:pPr marL="457200" lvl="1" indent="0">
              <a:buNone/>
            </a:pPr>
            <a:r>
              <a:rPr lang="en-US" sz="2000" b="1" dirty="0"/>
              <a:t>C. All of the </a:t>
            </a:r>
            <a:r>
              <a:rPr lang="en-US" sz="2000" b="1" dirty="0" smtClean="0"/>
              <a:t>above.</a:t>
            </a:r>
            <a:endParaRPr lang="en-US" sz="2000" b="1" dirty="0"/>
          </a:p>
          <a:p>
            <a:pPr marL="457200" lvl="1" indent="0">
              <a:buNone/>
            </a:pPr>
            <a:r>
              <a:rPr lang="en-US" sz="2000" b="1" dirty="0"/>
              <a:t>D. None of the </a:t>
            </a:r>
            <a:r>
              <a:rPr lang="en-US" sz="2000" b="1" dirty="0" smtClean="0"/>
              <a:t>above.</a:t>
            </a:r>
            <a:endParaRPr lang="en-US" sz="2000" b="1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/>
              <a:pPr/>
              <a:t>31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52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What is </a:t>
            </a:r>
            <a:r>
              <a:rPr lang="en-US" sz="3200" b="1" dirty="0" smtClean="0"/>
              <a:t>“Claims-Made”?</a:t>
            </a:r>
            <a:endParaRPr lang="en-US" sz="32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4307"/>
            <a:ext cx="7696200" cy="435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/>
              <a:pPr/>
              <a:t>32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003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31940"/>
            <a:ext cx="7646840" cy="4748213"/>
          </a:xfrm>
        </p:spPr>
        <p:txBody>
          <a:bodyPr/>
          <a:lstStyle/>
          <a:p>
            <a:pPr algn="l"/>
            <a:r>
              <a:rPr lang="en-US" sz="2400" b="1" dirty="0"/>
              <a:t>Review and redraft standard insurance conditions </a:t>
            </a:r>
            <a:r>
              <a:rPr lang="en-US" sz="2400" dirty="0"/>
              <a:t>for all </a:t>
            </a:r>
            <a:r>
              <a:rPr lang="en-US" sz="2400" dirty="0" smtClean="0"/>
              <a:t>agreements.</a:t>
            </a:r>
          </a:p>
          <a:p>
            <a:pPr algn="l"/>
            <a:r>
              <a:rPr lang="en-US" sz="2400" b="1" dirty="0" smtClean="0"/>
              <a:t>Separate </a:t>
            </a:r>
            <a:r>
              <a:rPr lang="en-US" sz="2400" b="1" dirty="0"/>
              <a:t>indemnity language </a:t>
            </a:r>
            <a:r>
              <a:rPr lang="en-US" sz="2400" dirty="0"/>
              <a:t>for construction </a:t>
            </a:r>
            <a:r>
              <a:rPr lang="en-US" sz="2400" dirty="0" smtClean="0"/>
              <a:t>agreements.</a:t>
            </a:r>
            <a:endParaRPr lang="en-US" sz="2400" dirty="0"/>
          </a:p>
          <a:p>
            <a:pPr algn="l"/>
            <a:r>
              <a:rPr lang="en-US" sz="2400" b="1" dirty="0" smtClean="0"/>
              <a:t>Consider </a:t>
            </a:r>
            <a:r>
              <a:rPr lang="en-US" sz="2400" b="1" dirty="0"/>
              <a:t>Owner’s Protective Professional Indemnity </a:t>
            </a:r>
            <a:r>
              <a:rPr lang="en-US" sz="2400" b="1" i="1" dirty="0"/>
              <a:t>(OPPI) </a:t>
            </a:r>
            <a:r>
              <a:rPr lang="en-US" sz="2400" dirty="0" smtClean="0"/>
              <a:t>coverage.</a:t>
            </a:r>
            <a:endParaRPr lang="en-US" sz="2400" dirty="0"/>
          </a:p>
          <a:p>
            <a:pPr marL="457200" lvl="1" indent="0" algn="l">
              <a:buNone/>
            </a:pPr>
            <a:r>
              <a:rPr lang="en-US" sz="2400" dirty="0" smtClean="0"/>
              <a:t>- </a:t>
            </a:r>
            <a:r>
              <a:rPr lang="en-US" sz="2400" dirty="0"/>
              <a:t>S</a:t>
            </a:r>
            <a:r>
              <a:rPr lang="en-US" sz="2400" dirty="0" smtClean="0"/>
              <a:t>its </a:t>
            </a:r>
            <a:r>
              <a:rPr lang="en-US" sz="2400" dirty="0"/>
              <a:t>excess of other coverage just for </a:t>
            </a:r>
            <a:r>
              <a:rPr lang="en-US" sz="2400" dirty="0" smtClean="0"/>
              <a:t>owner.</a:t>
            </a:r>
            <a:endParaRPr lang="en-US" sz="2400" dirty="0"/>
          </a:p>
          <a:p>
            <a:pPr algn="l"/>
            <a:r>
              <a:rPr lang="en-US" sz="2400" b="1" dirty="0" smtClean="0"/>
              <a:t>Consider </a:t>
            </a:r>
            <a:r>
              <a:rPr lang="en-US" sz="2400" b="1" dirty="0"/>
              <a:t>OCIP</a:t>
            </a:r>
            <a:r>
              <a:rPr lang="en-US" sz="2400" dirty="0"/>
              <a:t> or </a:t>
            </a:r>
            <a:r>
              <a:rPr lang="en-US" sz="2400" b="1" dirty="0"/>
              <a:t>ROCIP</a:t>
            </a:r>
            <a:r>
              <a:rPr lang="en-US" sz="2400" dirty="0"/>
              <a:t> </a:t>
            </a:r>
          </a:p>
          <a:p>
            <a:pPr marL="457200" lvl="1" indent="0" algn="l">
              <a:buNone/>
            </a:pPr>
            <a:r>
              <a:rPr lang="en-US" sz="2000" dirty="0" smtClean="0"/>
              <a:t>- </a:t>
            </a:r>
            <a:r>
              <a:rPr lang="en-US" sz="2400" dirty="0" smtClean="0"/>
              <a:t>New </a:t>
            </a:r>
            <a:r>
              <a:rPr lang="en-US" sz="2400" dirty="0"/>
              <a:t>programs can handle smaller </a:t>
            </a:r>
            <a:r>
              <a:rPr lang="en-US" sz="2400" dirty="0" smtClean="0"/>
              <a:t>projects.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53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Insurance Requirements</a:t>
            </a:r>
            <a:br>
              <a:rPr lang="en-US" sz="3200" b="1" dirty="0"/>
            </a:br>
            <a:r>
              <a:rPr lang="en-US" sz="2800" b="1" i="1" dirty="0"/>
              <a:t>Drafting to Fit the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61162"/>
            <a:ext cx="6494690" cy="4748213"/>
          </a:xfrm>
        </p:spPr>
        <p:txBody>
          <a:bodyPr/>
          <a:lstStyle/>
          <a:p>
            <a:r>
              <a:rPr lang="en-US" sz="2400" b="1" dirty="0"/>
              <a:t>Evaluate the </a:t>
            </a:r>
            <a:r>
              <a:rPr lang="en-US" sz="2400" b="1" dirty="0" smtClean="0"/>
              <a:t>Risk:</a:t>
            </a:r>
          </a:p>
          <a:p>
            <a:endParaRPr lang="en-US" sz="800" b="1" dirty="0">
              <a:solidFill>
                <a:schemeClr val="tx2"/>
              </a:solidFill>
            </a:endParaRPr>
          </a:p>
          <a:p>
            <a:pPr lvl="1" algn="l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rgbClr val="FB3C19"/>
                </a:solidFill>
              </a:rPr>
              <a:t>Who</a:t>
            </a:r>
            <a:r>
              <a:rPr lang="en-US" sz="1800" b="1" dirty="0"/>
              <a:t> </a:t>
            </a:r>
            <a:r>
              <a:rPr lang="en-US" sz="1800" dirty="0"/>
              <a:t>could be harmed? </a:t>
            </a:r>
            <a:r>
              <a:rPr lang="en-US" sz="1800" dirty="0" smtClean="0"/>
              <a:t>Visitors </a:t>
            </a:r>
            <a:r>
              <a:rPr lang="en-US" sz="1800" dirty="0"/>
              <a:t>attracted?</a:t>
            </a:r>
          </a:p>
          <a:p>
            <a:pPr lvl="1" algn="l">
              <a:buClr>
                <a:schemeClr val="tx2"/>
              </a:buClr>
              <a:buFont typeface="Wingdings" pitchFamily="2" charset="2"/>
              <a:buChar char="§"/>
            </a:pPr>
            <a:endParaRPr lang="en-US" sz="800" b="1" dirty="0" smtClean="0">
              <a:solidFill>
                <a:srgbClr val="FB3C19"/>
              </a:solidFill>
            </a:endParaRPr>
          </a:p>
          <a:p>
            <a:pPr lvl="1" algn="l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B3C19"/>
                </a:solidFill>
              </a:rPr>
              <a:t>What</a:t>
            </a:r>
            <a:r>
              <a:rPr lang="en-US" sz="1800" b="1" dirty="0" smtClean="0"/>
              <a:t> </a:t>
            </a:r>
            <a:r>
              <a:rPr lang="en-US" sz="1800" dirty="0"/>
              <a:t>are the activities and maximum likely loss? Dangerous? Crowds? Pollution? Alcohol?</a:t>
            </a:r>
          </a:p>
          <a:p>
            <a:pPr lvl="1" algn="l">
              <a:buClr>
                <a:schemeClr val="tx2"/>
              </a:buClr>
              <a:buFont typeface="Wingdings" pitchFamily="2" charset="2"/>
              <a:buChar char="§"/>
            </a:pPr>
            <a:endParaRPr lang="en-US" sz="800" b="1" dirty="0" smtClean="0">
              <a:solidFill>
                <a:srgbClr val="FB3C19"/>
              </a:solidFill>
            </a:endParaRPr>
          </a:p>
          <a:p>
            <a:pPr lvl="1" algn="l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B3C19"/>
                </a:solidFill>
              </a:rPr>
              <a:t>Where</a:t>
            </a:r>
            <a:r>
              <a:rPr lang="en-US" sz="1800" b="1" dirty="0" smtClean="0">
                <a:solidFill>
                  <a:schemeClr val="tx2"/>
                </a:solidFill>
              </a:rPr>
              <a:t> </a:t>
            </a:r>
            <a:r>
              <a:rPr lang="en-US" sz="1800" b="1" dirty="0" smtClean="0"/>
              <a:t>- </a:t>
            </a:r>
            <a:r>
              <a:rPr lang="en-US" sz="1800" dirty="0" smtClean="0"/>
              <a:t>On </a:t>
            </a:r>
            <a:r>
              <a:rPr lang="en-US" sz="1800" dirty="0"/>
              <a:t>vs. </a:t>
            </a:r>
            <a:r>
              <a:rPr lang="en-US" sz="1800" dirty="0" smtClean="0"/>
              <a:t>off-campus? </a:t>
            </a:r>
            <a:r>
              <a:rPr lang="en-US" sz="1800" dirty="0" smtClean="0"/>
              <a:t>Site </a:t>
            </a:r>
            <a:r>
              <a:rPr lang="en-US" sz="1800" dirty="0"/>
              <a:t>control?</a:t>
            </a:r>
          </a:p>
          <a:p>
            <a:pPr lvl="1" algn="l">
              <a:buClr>
                <a:schemeClr val="tx2"/>
              </a:buClr>
              <a:buFont typeface="Wingdings" pitchFamily="2" charset="2"/>
              <a:buChar char="§"/>
            </a:pPr>
            <a:endParaRPr lang="en-US" sz="800" b="1" dirty="0" smtClean="0">
              <a:solidFill>
                <a:srgbClr val="FB3C19"/>
              </a:solidFill>
            </a:endParaRPr>
          </a:p>
          <a:p>
            <a:pPr lvl="1" algn="l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</a:rPr>
              <a:t>When</a:t>
            </a:r>
            <a:r>
              <a:rPr lang="en-US" sz="1800" b="1" dirty="0" smtClean="0">
                <a:solidFill>
                  <a:schemeClr val="tx2"/>
                </a:solidFill>
              </a:rPr>
              <a:t> </a:t>
            </a:r>
            <a:r>
              <a:rPr lang="en-US" sz="1800" dirty="0" smtClean="0"/>
              <a:t>- </a:t>
            </a:r>
            <a:r>
              <a:rPr lang="en-US" sz="1800" dirty="0"/>
              <a:t>Night? During sporting events?</a:t>
            </a:r>
          </a:p>
          <a:p>
            <a:pPr lvl="1" algn="l">
              <a:buClr>
                <a:schemeClr val="tx2"/>
              </a:buClr>
              <a:buFont typeface="Wingdings" pitchFamily="2" charset="2"/>
              <a:buChar char="§"/>
            </a:pPr>
            <a:endParaRPr lang="en-US" sz="800" b="1" dirty="0" smtClean="0">
              <a:solidFill>
                <a:srgbClr val="FB3C19"/>
              </a:solidFill>
            </a:endParaRPr>
          </a:p>
          <a:p>
            <a:pPr lvl="1" algn="l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B3C19"/>
                </a:solidFill>
              </a:rPr>
              <a:t>How</a:t>
            </a:r>
            <a:r>
              <a:rPr lang="en-US" sz="1800" b="1" dirty="0" smtClean="0"/>
              <a:t> </a:t>
            </a:r>
            <a:r>
              <a:rPr lang="en-US" sz="1800" dirty="0"/>
              <a:t>likely would the Entity be a defendant if there is a loss?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/>
              <a:pPr/>
              <a:t>34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64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The Risk Management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45" y="1278320"/>
            <a:ext cx="6216425" cy="4748213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/>
              <a:t>Identify</a:t>
            </a:r>
            <a:r>
              <a:rPr lang="en-US" sz="2000" dirty="0"/>
              <a:t> </a:t>
            </a:r>
            <a:r>
              <a:rPr lang="en-US" sz="2000" dirty="0" smtClean="0"/>
              <a:t>the exposures.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8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/>
              <a:t>Analyze</a:t>
            </a:r>
            <a:r>
              <a:rPr lang="en-US" sz="2000" dirty="0"/>
              <a:t> </a:t>
            </a:r>
            <a:r>
              <a:rPr lang="en-US" sz="2000" dirty="0" smtClean="0"/>
              <a:t>the exposures.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8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/>
              <a:t>Consider</a:t>
            </a:r>
            <a:r>
              <a:rPr lang="en-US" sz="2000" dirty="0"/>
              <a:t> feasibility of alternative techniques to treat </a:t>
            </a:r>
            <a:r>
              <a:rPr lang="en-US" sz="2000" dirty="0" smtClean="0"/>
              <a:t>the exposures:</a:t>
            </a:r>
            <a:endParaRPr lang="en-US" sz="2000" dirty="0"/>
          </a:p>
          <a:p>
            <a:pPr marL="688975" lvl="1" indent="-342900" algn="l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Prevention/Reduction </a:t>
            </a:r>
            <a:endParaRPr lang="en-US" sz="2000" dirty="0"/>
          </a:p>
          <a:p>
            <a:pPr marL="688975" lvl="1" indent="-342900" algn="l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Retention</a:t>
            </a:r>
          </a:p>
          <a:p>
            <a:pPr marL="688975" lvl="1" indent="-342900" algn="l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Risk </a:t>
            </a:r>
            <a:r>
              <a:rPr lang="en-US" sz="2000" dirty="0" smtClean="0"/>
              <a:t>Financing</a:t>
            </a:r>
            <a:endParaRPr lang="en-US" sz="2000" dirty="0"/>
          </a:p>
          <a:p>
            <a:pPr marL="688975" lvl="1" indent="-342900" algn="l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Avoidance</a:t>
            </a:r>
          </a:p>
          <a:p>
            <a:pPr marL="688975" lvl="1" indent="-342900" algn="l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Transfer</a:t>
            </a:r>
          </a:p>
          <a:p>
            <a:pPr marL="688975" lvl="1" indent="-342900" algn="l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smtClean="0"/>
              <a:t>Select</a:t>
            </a:r>
            <a:r>
              <a:rPr lang="en-US" sz="2000" dirty="0" smtClean="0"/>
              <a:t> </a:t>
            </a:r>
            <a:r>
              <a:rPr lang="en-US" sz="2000" dirty="0"/>
              <a:t>the best </a:t>
            </a:r>
            <a:r>
              <a:rPr lang="en-US" sz="2000" dirty="0" smtClean="0"/>
              <a:t>technique.</a:t>
            </a:r>
            <a:endParaRPr lang="en-US" sz="20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800" b="1" dirty="0" smtClean="0"/>
          </a:p>
          <a:p>
            <a:pPr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smtClean="0"/>
              <a:t>Implement</a:t>
            </a:r>
            <a:r>
              <a:rPr lang="en-US" sz="2000" dirty="0" smtClean="0"/>
              <a:t> the selected technique.</a:t>
            </a:r>
            <a:endParaRPr lang="en-US" sz="2000" dirty="0"/>
          </a:p>
          <a:p>
            <a:pPr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800" b="1" dirty="0" smtClean="0"/>
          </a:p>
          <a:p>
            <a:pPr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smtClean="0"/>
              <a:t>Monitor</a:t>
            </a:r>
            <a:r>
              <a:rPr lang="en-US" sz="2000" dirty="0" smtClean="0"/>
              <a:t> </a:t>
            </a:r>
            <a:r>
              <a:rPr lang="en-US" sz="2000" dirty="0"/>
              <a:t>results and change as </a:t>
            </a:r>
            <a:r>
              <a:rPr lang="en-US" sz="2000" dirty="0" smtClean="0"/>
              <a:t>needed.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/>
              <a:pPr/>
              <a:t>35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533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Basics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239000" cy="4748213"/>
          </a:xfrm>
        </p:spPr>
        <p:txBody>
          <a:bodyPr>
            <a:normAutofit/>
          </a:bodyPr>
          <a:lstStyle/>
          <a:p>
            <a:pPr algn="l">
              <a:buClrTx/>
            </a:pPr>
            <a:r>
              <a:rPr lang="en-US" sz="2400" b="1" dirty="0">
                <a:solidFill>
                  <a:srgbClr val="14341A"/>
                </a:solidFill>
              </a:rPr>
              <a:t>Avoid terms that do not have meaning in the insurance </a:t>
            </a:r>
            <a:r>
              <a:rPr lang="en-US" sz="2400" b="1" dirty="0" smtClean="0">
                <a:solidFill>
                  <a:srgbClr val="14341A"/>
                </a:solidFill>
              </a:rPr>
              <a:t>industry</a:t>
            </a:r>
            <a:r>
              <a:rPr lang="en-US" sz="2400" dirty="0" smtClean="0">
                <a:solidFill>
                  <a:srgbClr val="14341A"/>
                </a:solidFill>
              </a:rPr>
              <a:t>.</a:t>
            </a:r>
          </a:p>
          <a:p>
            <a:pPr algn="l">
              <a:buClrTx/>
            </a:pPr>
            <a:r>
              <a:rPr lang="en-US" sz="2400" b="1" dirty="0" smtClean="0">
                <a:solidFill>
                  <a:srgbClr val="14341A"/>
                </a:solidFill>
              </a:rPr>
              <a:t>Request </a:t>
            </a:r>
            <a:r>
              <a:rPr lang="en-US" sz="2400" b="1" dirty="0">
                <a:solidFill>
                  <a:srgbClr val="14341A"/>
                </a:solidFill>
              </a:rPr>
              <a:t>coverage on an </a:t>
            </a:r>
            <a:r>
              <a:rPr lang="en-US" sz="2400" b="1" i="1" dirty="0" smtClean="0">
                <a:solidFill>
                  <a:srgbClr val="FF0000"/>
                </a:solidFill>
              </a:rPr>
              <a:t>“</a:t>
            </a:r>
            <a:r>
              <a:rPr lang="en-US" sz="2400" b="1" i="1" u="sng" dirty="0">
                <a:solidFill>
                  <a:srgbClr val="FF0000"/>
                </a:solidFill>
              </a:rPr>
              <a:t>O</a:t>
            </a:r>
            <a:r>
              <a:rPr lang="en-US" sz="2400" b="1" i="1" u="sng" dirty="0" smtClean="0">
                <a:solidFill>
                  <a:srgbClr val="FF0000"/>
                </a:solidFill>
              </a:rPr>
              <a:t>ccurrence</a:t>
            </a:r>
            <a:r>
              <a:rPr lang="en-US" sz="2400" b="1" i="1" dirty="0">
                <a:solidFill>
                  <a:srgbClr val="FF0000"/>
                </a:solidFill>
              </a:rPr>
              <a:t>” </a:t>
            </a:r>
            <a:r>
              <a:rPr lang="en-US" sz="2400" b="1" i="1" dirty="0">
                <a:solidFill>
                  <a:srgbClr val="14341A"/>
                </a:solidFill>
              </a:rPr>
              <a:t>basis</a:t>
            </a:r>
            <a:r>
              <a:rPr lang="en-US" sz="2400" b="1" dirty="0">
                <a:solidFill>
                  <a:srgbClr val="14341A"/>
                </a:solidFill>
              </a:rPr>
              <a:t>, </a:t>
            </a:r>
            <a:r>
              <a:rPr lang="en-US" sz="2000" dirty="0">
                <a:solidFill>
                  <a:srgbClr val="14341A"/>
                </a:solidFill>
              </a:rPr>
              <a:t>except professional liability or pollution liability can be </a:t>
            </a:r>
            <a:r>
              <a:rPr lang="en-US" sz="2000" b="1" i="1" dirty="0">
                <a:solidFill>
                  <a:srgbClr val="14341A"/>
                </a:solidFill>
              </a:rPr>
              <a:t>“claims-made</a:t>
            </a:r>
            <a:r>
              <a:rPr lang="en-US" sz="2000" b="1" i="1" dirty="0" smtClean="0">
                <a:solidFill>
                  <a:srgbClr val="14341A"/>
                </a:solidFill>
              </a:rPr>
              <a:t>.”</a:t>
            </a:r>
          </a:p>
          <a:p>
            <a:pPr algn="l">
              <a:buClrTx/>
            </a:pPr>
            <a:r>
              <a:rPr lang="en-US" sz="2400" b="1" dirty="0" smtClean="0">
                <a:solidFill>
                  <a:srgbClr val="14341A"/>
                </a:solidFill>
              </a:rPr>
              <a:t>Describe </a:t>
            </a:r>
            <a:r>
              <a:rPr lang="en-US" sz="2400" b="1" dirty="0">
                <a:solidFill>
                  <a:srgbClr val="14341A"/>
                </a:solidFill>
              </a:rPr>
              <a:t>maximum deductibles or self insured </a:t>
            </a:r>
            <a:r>
              <a:rPr lang="en-US" sz="2400" b="1" dirty="0" smtClean="0">
                <a:solidFill>
                  <a:srgbClr val="14341A"/>
                </a:solidFill>
              </a:rPr>
              <a:t>retentions.</a:t>
            </a:r>
          </a:p>
          <a:p>
            <a:pPr algn="l">
              <a:buClrTx/>
            </a:pPr>
            <a:r>
              <a:rPr lang="en-US" sz="2400" b="1" dirty="0" smtClean="0">
                <a:solidFill>
                  <a:srgbClr val="14341A"/>
                </a:solidFill>
              </a:rPr>
              <a:t>Require </a:t>
            </a:r>
            <a:r>
              <a:rPr lang="en-US" sz="2400" b="1" dirty="0">
                <a:solidFill>
                  <a:srgbClr val="14341A"/>
                </a:solidFill>
              </a:rPr>
              <a:t>the addition of </a:t>
            </a:r>
            <a:r>
              <a:rPr lang="en-US" sz="2400" b="1" dirty="0" smtClean="0">
                <a:solidFill>
                  <a:srgbClr val="14341A"/>
                </a:solidFill>
              </a:rPr>
              <a:t>CSU and/or Auxiliary Organization as </a:t>
            </a:r>
            <a:r>
              <a:rPr lang="en-US" sz="2400" b="1" dirty="0">
                <a:solidFill>
                  <a:srgbClr val="14341A"/>
                </a:solidFill>
              </a:rPr>
              <a:t>an </a:t>
            </a:r>
            <a:r>
              <a:rPr lang="en-US" sz="2400" b="1" dirty="0" smtClean="0">
                <a:solidFill>
                  <a:srgbClr val="FF0000"/>
                </a:solidFill>
              </a:rPr>
              <a:t>Additional </a:t>
            </a:r>
            <a:r>
              <a:rPr lang="en-US" sz="2400" b="1" dirty="0">
                <a:solidFill>
                  <a:srgbClr val="FF0000"/>
                </a:solidFill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</a:rPr>
              <a:t>nsured </a:t>
            </a:r>
            <a:r>
              <a:rPr lang="en-US" sz="2000" u="sng" dirty="0">
                <a:solidFill>
                  <a:srgbClr val="14341A"/>
                </a:solidFill>
              </a:rPr>
              <a:t>by endorsement to all policies</a:t>
            </a:r>
            <a:r>
              <a:rPr lang="en-US" sz="2000" dirty="0">
                <a:solidFill>
                  <a:srgbClr val="14341A"/>
                </a:solidFill>
              </a:rPr>
              <a:t> except workers' compensation and professional </a:t>
            </a:r>
            <a:r>
              <a:rPr lang="en-US" sz="2000" dirty="0" smtClean="0">
                <a:solidFill>
                  <a:srgbClr val="14341A"/>
                </a:solidFill>
              </a:rPr>
              <a:t>liability.</a:t>
            </a:r>
            <a:endParaRPr lang="en-US" sz="2000" dirty="0">
              <a:solidFill>
                <a:srgbClr val="14341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4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Basics </a:t>
            </a:r>
            <a:r>
              <a:rPr lang="en-US" sz="3200" dirty="0"/>
              <a:t>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8320"/>
            <a:ext cx="7147575" cy="4748213"/>
          </a:xfrm>
        </p:spPr>
        <p:txBody>
          <a:bodyPr>
            <a:normAutofit fontScale="47500" lnSpcReduction="20000"/>
          </a:bodyPr>
          <a:lstStyle/>
          <a:p>
            <a:pPr algn="l">
              <a:lnSpc>
                <a:spcPct val="120000"/>
              </a:lnSpc>
            </a:pPr>
            <a:r>
              <a:rPr lang="en-US" sz="4200" dirty="0"/>
              <a:t>Require the </a:t>
            </a:r>
            <a:r>
              <a:rPr lang="en-US" sz="4200" b="1" dirty="0"/>
              <a:t>other party's insurance be </a:t>
            </a:r>
            <a:r>
              <a:rPr lang="en-US" sz="4200" b="1" dirty="0" smtClean="0">
                <a:solidFill>
                  <a:srgbClr val="FF0000"/>
                </a:solidFill>
              </a:rPr>
              <a:t>Primary</a:t>
            </a:r>
            <a:r>
              <a:rPr lang="en-US" sz="4200" dirty="0" smtClean="0"/>
              <a:t>.</a:t>
            </a:r>
            <a:endParaRPr lang="en-US" sz="4200" dirty="0"/>
          </a:p>
          <a:p>
            <a:pPr algn="l">
              <a:lnSpc>
                <a:spcPct val="120000"/>
              </a:lnSpc>
            </a:pPr>
            <a:r>
              <a:rPr lang="en-US" sz="4200" dirty="0"/>
              <a:t>Require </a:t>
            </a:r>
            <a:r>
              <a:rPr lang="en-US" sz="4200" b="1" dirty="0">
                <a:solidFill>
                  <a:srgbClr val="FF0000"/>
                </a:solidFill>
              </a:rPr>
              <a:t>N</a:t>
            </a:r>
            <a:r>
              <a:rPr lang="en-US" sz="4200" b="1" dirty="0" smtClean="0">
                <a:solidFill>
                  <a:srgbClr val="FF0000"/>
                </a:solidFill>
              </a:rPr>
              <a:t>otice </a:t>
            </a:r>
            <a:r>
              <a:rPr lang="en-US" sz="4200" b="1" dirty="0">
                <a:solidFill>
                  <a:srgbClr val="FF0000"/>
                </a:solidFill>
              </a:rPr>
              <a:t>of </a:t>
            </a:r>
            <a:r>
              <a:rPr lang="en-US" sz="4200" b="1" dirty="0" smtClean="0">
                <a:solidFill>
                  <a:srgbClr val="FF0000"/>
                </a:solidFill>
              </a:rPr>
              <a:t>Cancellation</a:t>
            </a:r>
            <a:r>
              <a:rPr lang="en-US" sz="4200" dirty="0" smtClean="0"/>
              <a:t>.</a:t>
            </a:r>
            <a:endParaRPr lang="en-US" sz="4200" dirty="0"/>
          </a:p>
          <a:p>
            <a:pPr algn="l">
              <a:lnSpc>
                <a:spcPct val="120000"/>
              </a:lnSpc>
            </a:pPr>
            <a:r>
              <a:rPr lang="en-US" sz="4200" dirty="0"/>
              <a:t>Require an </a:t>
            </a:r>
            <a:r>
              <a:rPr lang="en-US" sz="4200" b="1" dirty="0" smtClean="0">
                <a:solidFill>
                  <a:srgbClr val="FF0000"/>
                </a:solidFill>
              </a:rPr>
              <a:t>Aggregate </a:t>
            </a:r>
            <a:r>
              <a:rPr lang="en-US" sz="4200" b="1" dirty="0">
                <a:solidFill>
                  <a:srgbClr val="FF0000"/>
                </a:solidFill>
              </a:rPr>
              <a:t>limit </a:t>
            </a:r>
            <a:r>
              <a:rPr lang="en-US" sz="4200" b="1" dirty="0"/>
              <a:t>higher than the </a:t>
            </a:r>
            <a:r>
              <a:rPr lang="en-US" sz="4200" b="1" dirty="0" smtClean="0"/>
              <a:t>per Occurrence </a:t>
            </a:r>
            <a:r>
              <a:rPr lang="en-US" sz="4200" b="1" dirty="0"/>
              <a:t>limit </a:t>
            </a:r>
            <a:r>
              <a:rPr lang="en-US" sz="3800" i="1" dirty="0"/>
              <a:t>(note TULIP program has 1x agg.)</a:t>
            </a:r>
          </a:p>
          <a:p>
            <a:pPr lvl="0" algn="l">
              <a:lnSpc>
                <a:spcPct val="120000"/>
              </a:lnSpc>
            </a:pPr>
            <a:r>
              <a:rPr lang="en-US" sz="4200" dirty="0"/>
              <a:t>Specify that insurance be placed with insurers that meet </a:t>
            </a:r>
            <a:r>
              <a:rPr lang="en-US" sz="4200" dirty="0" smtClean="0"/>
              <a:t>a </a:t>
            </a:r>
            <a:r>
              <a:rPr lang="en-US" sz="4200" b="1" dirty="0" smtClean="0">
                <a:solidFill>
                  <a:srgbClr val="FF0000"/>
                </a:solidFill>
              </a:rPr>
              <a:t>A.M. Best</a:t>
            </a:r>
            <a:r>
              <a:rPr lang="en-US" sz="4200" b="1" dirty="0" smtClean="0"/>
              <a:t> </a:t>
            </a:r>
            <a:r>
              <a:rPr lang="en-US" sz="4200" dirty="0" smtClean="0"/>
              <a:t>rating of </a:t>
            </a:r>
            <a:r>
              <a:rPr lang="en-US" sz="4200" b="1" dirty="0" smtClean="0">
                <a:solidFill>
                  <a:srgbClr val="FF0000"/>
                </a:solidFill>
              </a:rPr>
              <a:t>A-,VII </a:t>
            </a:r>
            <a:r>
              <a:rPr lang="en-US" sz="4200" i="1" dirty="0" smtClean="0"/>
              <a:t>(minimum).</a:t>
            </a:r>
          </a:p>
          <a:p>
            <a:pPr lvl="1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800" dirty="0" smtClean="0"/>
              <a:t>Is </a:t>
            </a:r>
            <a:r>
              <a:rPr lang="en-US" sz="3800" dirty="0"/>
              <a:t>the carrier strong enough to back the insurance contract that is backing the indemnification language?</a:t>
            </a:r>
          </a:p>
          <a:p>
            <a:pPr lvl="2" algn="l"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chemeClr val="tx2"/>
                </a:solidFill>
              </a:rPr>
              <a:t>Management Rating </a:t>
            </a:r>
            <a:r>
              <a:rPr lang="en-US" sz="3300" i="1" dirty="0"/>
              <a:t>= </a:t>
            </a:r>
            <a:r>
              <a:rPr lang="en-US" sz="3300" i="1" dirty="0" smtClean="0"/>
              <a:t>the Letters</a:t>
            </a:r>
            <a:endParaRPr lang="en-US" sz="3300" i="1" dirty="0"/>
          </a:p>
          <a:p>
            <a:pPr lvl="2" algn="l"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tx2"/>
                </a:solidFill>
              </a:rPr>
              <a:t>Financial Size Category </a:t>
            </a:r>
            <a:r>
              <a:rPr lang="en-US" sz="3300" i="1" dirty="0"/>
              <a:t>= </a:t>
            </a:r>
            <a:r>
              <a:rPr lang="en-US" sz="3300" i="1" dirty="0" smtClean="0"/>
              <a:t>the Roman </a:t>
            </a:r>
            <a:r>
              <a:rPr lang="en-US" sz="3300" i="1" dirty="0"/>
              <a:t>Numerals</a:t>
            </a:r>
          </a:p>
          <a:p>
            <a:pPr lvl="1" algn="l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3300" i="1" dirty="0"/>
              <a:t>A </a:t>
            </a:r>
            <a:r>
              <a:rPr lang="en-US" sz="3300" b="1" i="1" dirty="0" smtClean="0"/>
              <a:t>“cut-through</a:t>
            </a:r>
            <a:r>
              <a:rPr lang="en-US" sz="3300" b="1" i="1" dirty="0"/>
              <a:t>” </a:t>
            </a:r>
            <a:r>
              <a:rPr lang="en-US" sz="3300" i="1" dirty="0"/>
              <a:t>endorsement to a </a:t>
            </a:r>
            <a:r>
              <a:rPr lang="en-US" sz="3300" i="1" dirty="0" smtClean="0"/>
              <a:t>higher-rated </a:t>
            </a:r>
            <a:r>
              <a:rPr lang="en-US" sz="3300" i="1" dirty="0"/>
              <a:t>reinsurer may be used to solve a </a:t>
            </a:r>
            <a:r>
              <a:rPr lang="en-US" sz="3300" i="1" dirty="0" smtClean="0"/>
              <a:t>low-rated </a:t>
            </a:r>
            <a:r>
              <a:rPr lang="en-US" sz="3300" i="1" dirty="0"/>
              <a:t>carrier </a:t>
            </a:r>
            <a:r>
              <a:rPr lang="en-US" sz="3300" i="1" dirty="0" smtClean="0"/>
              <a:t>problem. Refer to the Office of Systemwide Risk Management for review.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51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Basics </a:t>
            </a:r>
            <a:r>
              <a:rPr lang="en-US" sz="3200" dirty="0"/>
              <a:t>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8320"/>
            <a:ext cx="7157945" cy="4748213"/>
          </a:xfrm>
        </p:spPr>
        <p:txBody>
          <a:bodyPr/>
          <a:lstStyle/>
          <a:p>
            <a:pPr algn="l">
              <a:buClr>
                <a:schemeClr val="tx2"/>
              </a:buClr>
            </a:pPr>
            <a:r>
              <a:rPr lang="en-US" sz="1800" b="1" dirty="0"/>
              <a:t>Require that the </a:t>
            </a:r>
            <a:r>
              <a:rPr lang="en-US" sz="1800" b="1" dirty="0" smtClean="0"/>
              <a:t>Contractor’s </a:t>
            </a:r>
            <a:r>
              <a:rPr lang="en-US" sz="1800" b="1" dirty="0"/>
              <a:t>insurer waive subrogation against </a:t>
            </a:r>
            <a:r>
              <a:rPr lang="en-US" sz="1800" b="1" dirty="0" smtClean="0"/>
              <a:t>CSU and/or Auxiliary Organization.</a:t>
            </a:r>
          </a:p>
          <a:p>
            <a:pPr algn="l">
              <a:buClr>
                <a:schemeClr val="tx2"/>
              </a:buClr>
            </a:pPr>
            <a:endParaRPr lang="en-US" sz="800" dirty="0"/>
          </a:p>
          <a:p>
            <a:pPr lvl="1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rgbClr val="FF0000"/>
                </a:solidFill>
              </a:rPr>
              <a:t>Subrogation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is the requirement that the insured transfer rights of recovery to the </a:t>
            </a:r>
            <a:r>
              <a:rPr lang="en-US" sz="1800" dirty="0" smtClean="0"/>
              <a:t>insurer; i.e., insurer </a:t>
            </a:r>
            <a:r>
              <a:rPr lang="en-US" sz="1800" dirty="0"/>
              <a:t>pays claim for property damage, seeks recovery from third party – </a:t>
            </a:r>
            <a:r>
              <a:rPr lang="en-US" sz="1800" i="1" u="sng" dirty="0" smtClean="0"/>
              <a:t>You don’t not </a:t>
            </a:r>
            <a:r>
              <a:rPr lang="en-US" sz="1800" i="1" u="sng" dirty="0"/>
              <a:t>want to be that third party</a:t>
            </a:r>
            <a:r>
              <a:rPr lang="en-US" sz="1800" i="1" dirty="0" smtClean="0"/>
              <a:t>!</a:t>
            </a:r>
          </a:p>
          <a:p>
            <a:pPr marL="457200" lvl="1" indent="0" algn="l">
              <a:buClr>
                <a:schemeClr val="tx2"/>
              </a:buClr>
              <a:buNone/>
            </a:pPr>
            <a:endParaRPr lang="en-US" sz="800" i="1" dirty="0"/>
          </a:p>
          <a:p>
            <a:pPr lvl="1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If necessary, only waive Entity’s right to subrogation on property, and even that creates significant exposure. </a:t>
            </a:r>
          </a:p>
          <a:p>
            <a:pPr lvl="2">
              <a:buClr>
                <a:schemeClr val="tx2"/>
              </a:buClr>
              <a:buFont typeface="Century Gothic" panose="020B0502020202020204" pitchFamily="34" charset="0"/>
              <a:buChar char="–"/>
            </a:pPr>
            <a:r>
              <a:rPr lang="en-US" sz="1800" dirty="0"/>
              <a:t>Example claim: The vending </a:t>
            </a:r>
            <a:r>
              <a:rPr lang="en-US" sz="1800" dirty="0" smtClean="0"/>
              <a:t>machine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336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Insurer Ratings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 smtClean="0"/>
              <a:t>Will </a:t>
            </a:r>
            <a:r>
              <a:rPr lang="en-US" sz="2400" b="1" i="1" dirty="0"/>
              <a:t>they be there to pay the claim?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21740"/>
            <a:ext cx="6852237" cy="114422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2000" b="1" dirty="0"/>
              <a:t>Two Main Insurer Rating </a:t>
            </a:r>
            <a:r>
              <a:rPr lang="en-US" sz="2000" b="1" dirty="0" smtClean="0"/>
              <a:t>Agencies:</a:t>
            </a:r>
            <a:endParaRPr lang="en-US" sz="2000" b="1" dirty="0"/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Standard &amp; Poor’s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A.M. </a:t>
            </a:r>
            <a:r>
              <a:rPr lang="en-US" sz="2000" dirty="0" smtClean="0"/>
              <a:t>Best</a:t>
            </a:r>
            <a:endParaRPr lang="en-US" dirty="0"/>
          </a:p>
        </p:txBody>
      </p:sp>
      <p:grpSp>
        <p:nvGrpSpPr>
          <p:cNvPr id="6" name="Group 1028"/>
          <p:cNvGrpSpPr>
            <a:grpSpLocks/>
          </p:cNvGrpSpPr>
          <p:nvPr/>
        </p:nvGrpSpPr>
        <p:grpSpPr bwMode="auto">
          <a:xfrm>
            <a:off x="381000" y="2590800"/>
            <a:ext cx="7315200" cy="3566160"/>
            <a:chOff x="-3" y="-3"/>
            <a:chExt cx="3808" cy="5302"/>
          </a:xfrm>
        </p:grpSpPr>
        <p:grpSp>
          <p:nvGrpSpPr>
            <p:cNvPr id="7" name="Group 1029"/>
            <p:cNvGrpSpPr>
              <a:grpSpLocks/>
            </p:cNvGrpSpPr>
            <p:nvPr/>
          </p:nvGrpSpPr>
          <p:grpSpPr bwMode="auto">
            <a:xfrm>
              <a:off x="0" y="0"/>
              <a:ext cx="3802" cy="5296"/>
              <a:chOff x="0" y="0"/>
              <a:chExt cx="3802" cy="5296"/>
            </a:xfrm>
          </p:grpSpPr>
          <p:grpSp>
            <p:nvGrpSpPr>
              <p:cNvPr id="9" name="Group 1030"/>
              <p:cNvGrpSpPr>
                <a:grpSpLocks/>
              </p:cNvGrpSpPr>
              <p:nvPr/>
            </p:nvGrpSpPr>
            <p:grpSpPr bwMode="auto">
              <a:xfrm>
                <a:off x="0" y="0"/>
                <a:ext cx="1830" cy="403"/>
                <a:chOff x="0" y="0"/>
                <a:chExt cx="1830" cy="403"/>
              </a:xfrm>
            </p:grpSpPr>
            <p:sp>
              <p:nvSpPr>
                <p:cNvPr id="127" name="Rectangle 1031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74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400" b="1" dirty="0" smtClean="0">
                      <a:solidFill>
                        <a:srgbClr val="003399"/>
                      </a:solidFill>
                      <a:cs typeface="Times New Roman" pitchFamily="18" charset="0"/>
                    </a:rPr>
                    <a:t>Best’s Ratings</a:t>
                  </a:r>
                  <a:endParaRPr lang="en-US" sz="1400" b="1" dirty="0">
                    <a:solidFill>
                      <a:srgbClr val="003399"/>
                    </a:solidFill>
                    <a:cs typeface="Times New Roman" pitchFamily="18" charset="0"/>
                  </a:endParaRPr>
                </a:p>
                <a:p>
                  <a:pPr algn="ctr"/>
                  <a:endParaRPr lang="en-US" sz="1400" b="1" dirty="0">
                    <a:solidFill>
                      <a:srgbClr val="0033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8" name="Rectangle 103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3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0" name="Group 1033"/>
              <p:cNvGrpSpPr>
                <a:grpSpLocks/>
              </p:cNvGrpSpPr>
              <p:nvPr/>
            </p:nvGrpSpPr>
            <p:grpSpPr bwMode="auto">
              <a:xfrm>
                <a:off x="1830" y="0"/>
                <a:ext cx="1972" cy="403"/>
                <a:chOff x="1830" y="0"/>
                <a:chExt cx="1972" cy="403"/>
              </a:xfrm>
            </p:grpSpPr>
            <p:sp>
              <p:nvSpPr>
                <p:cNvPr id="125" name="Rectangle 1034"/>
                <p:cNvSpPr>
                  <a:spLocks noChangeArrowheads="1"/>
                </p:cNvSpPr>
                <p:nvPr/>
              </p:nvSpPr>
              <p:spPr bwMode="auto">
                <a:xfrm>
                  <a:off x="1873" y="0"/>
                  <a:ext cx="1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400" b="1" dirty="0">
                      <a:solidFill>
                        <a:srgbClr val="003399"/>
                      </a:solidFill>
                      <a:cs typeface="Times New Roman" pitchFamily="18" charset="0"/>
                    </a:rPr>
                    <a:t>Standard and </a:t>
                  </a:r>
                  <a:r>
                    <a:rPr lang="en-US" sz="1400" b="1" dirty="0" smtClean="0">
                      <a:solidFill>
                        <a:srgbClr val="003399"/>
                      </a:solidFill>
                      <a:cs typeface="Times New Roman" pitchFamily="18" charset="0"/>
                    </a:rPr>
                    <a:t>Poor’s</a:t>
                  </a:r>
                  <a:endParaRPr lang="en-US" sz="1400" b="1" dirty="0">
                    <a:solidFill>
                      <a:srgbClr val="003399"/>
                    </a:solidFill>
                    <a:cs typeface="Times New Roman" pitchFamily="18" charset="0"/>
                  </a:endParaRPr>
                </a:p>
                <a:p>
                  <a:pPr algn="ctr"/>
                  <a:endParaRPr lang="en-US" b="1" dirty="0">
                    <a:solidFill>
                      <a:srgbClr val="0033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6" name="Rectangle 1035"/>
                <p:cNvSpPr>
                  <a:spLocks noChangeArrowheads="1"/>
                </p:cNvSpPr>
                <p:nvPr/>
              </p:nvSpPr>
              <p:spPr bwMode="auto">
                <a:xfrm>
                  <a:off x="1830" y="0"/>
                  <a:ext cx="1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" name="Group 1036"/>
              <p:cNvGrpSpPr>
                <a:grpSpLocks/>
              </p:cNvGrpSpPr>
              <p:nvPr/>
            </p:nvGrpSpPr>
            <p:grpSpPr bwMode="auto">
              <a:xfrm>
                <a:off x="0" y="403"/>
                <a:ext cx="555" cy="403"/>
                <a:chOff x="0" y="403"/>
                <a:chExt cx="555" cy="403"/>
              </a:xfrm>
            </p:grpSpPr>
            <p:sp>
              <p:nvSpPr>
                <p:cNvPr id="123" name="Rectangle 1037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46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US" sz="1200" b="1" dirty="0">
                      <a:solidFill>
                        <a:prstClr val="black"/>
                      </a:solidFill>
                      <a:cs typeface="Times New Roman" pitchFamily="18" charset="0"/>
                    </a:rPr>
                    <a:t>A++, A+</a:t>
                  </a:r>
                </a:p>
                <a:p>
                  <a:pPr algn="just"/>
                  <a:endParaRPr lang="en-US" b="1" dirty="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4" name="Rectangle 1038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55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2" name="Group 1039"/>
              <p:cNvGrpSpPr>
                <a:grpSpLocks/>
              </p:cNvGrpSpPr>
              <p:nvPr/>
            </p:nvGrpSpPr>
            <p:grpSpPr bwMode="auto">
              <a:xfrm>
                <a:off x="555" y="403"/>
                <a:ext cx="1275" cy="403"/>
                <a:chOff x="555" y="403"/>
                <a:chExt cx="1275" cy="403"/>
              </a:xfrm>
            </p:grpSpPr>
            <p:sp>
              <p:nvSpPr>
                <p:cNvPr id="121" name="Rectangle 1040"/>
                <p:cNvSpPr>
                  <a:spLocks noChangeArrowheads="1"/>
                </p:cNvSpPr>
                <p:nvPr/>
              </p:nvSpPr>
              <p:spPr bwMode="auto">
                <a:xfrm>
                  <a:off x="598" y="403"/>
                  <a:ext cx="118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US" sz="1200" b="1" dirty="0">
                      <a:solidFill>
                        <a:prstClr val="black"/>
                      </a:solidFill>
                      <a:cs typeface="Times New Roman" pitchFamily="18" charset="0"/>
                    </a:rPr>
                    <a:t>Superior</a:t>
                  </a:r>
                </a:p>
                <a:p>
                  <a:pPr algn="just"/>
                  <a:endParaRPr lang="en-US" b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2" name="Rectangle 1041"/>
                <p:cNvSpPr>
                  <a:spLocks noChangeArrowheads="1"/>
                </p:cNvSpPr>
                <p:nvPr/>
              </p:nvSpPr>
              <p:spPr bwMode="auto">
                <a:xfrm>
                  <a:off x="555" y="403"/>
                  <a:ext cx="127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3" name="Group 1042"/>
              <p:cNvGrpSpPr>
                <a:grpSpLocks/>
              </p:cNvGrpSpPr>
              <p:nvPr/>
            </p:nvGrpSpPr>
            <p:grpSpPr bwMode="auto">
              <a:xfrm>
                <a:off x="1830" y="403"/>
                <a:ext cx="590" cy="403"/>
                <a:chOff x="1830" y="403"/>
                <a:chExt cx="590" cy="403"/>
              </a:xfrm>
            </p:grpSpPr>
            <p:sp>
              <p:nvSpPr>
                <p:cNvPr id="119" name="Rectangle 1043"/>
                <p:cNvSpPr>
                  <a:spLocks noChangeArrowheads="1"/>
                </p:cNvSpPr>
                <p:nvPr/>
              </p:nvSpPr>
              <p:spPr bwMode="auto">
                <a:xfrm>
                  <a:off x="1873" y="403"/>
                  <a:ext cx="5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US" sz="1200" b="1" dirty="0">
                      <a:solidFill>
                        <a:prstClr val="black"/>
                      </a:solidFill>
                      <a:cs typeface="Times New Roman" pitchFamily="18" charset="0"/>
                    </a:rPr>
                    <a:t>AAA</a:t>
                  </a:r>
                </a:p>
                <a:p>
                  <a:pPr algn="just"/>
                  <a:endParaRPr lang="en-US" b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0" name="Rectangle 1044"/>
                <p:cNvSpPr>
                  <a:spLocks noChangeArrowheads="1"/>
                </p:cNvSpPr>
                <p:nvPr/>
              </p:nvSpPr>
              <p:spPr bwMode="auto">
                <a:xfrm>
                  <a:off x="1830" y="403"/>
                  <a:ext cx="59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" name="Group 1045"/>
              <p:cNvGrpSpPr>
                <a:grpSpLocks/>
              </p:cNvGrpSpPr>
              <p:nvPr/>
            </p:nvGrpSpPr>
            <p:grpSpPr bwMode="auto">
              <a:xfrm>
                <a:off x="2420" y="403"/>
                <a:ext cx="1382" cy="403"/>
                <a:chOff x="2420" y="403"/>
                <a:chExt cx="1382" cy="403"/>
              </a:xfrm>
            </p:grpSpPr>
            <p:sp>
              <p:nvSpPr>
                <p:cNvPr id="117" name="Rectangle 1046"/>
                <p:cNvSpPr>
                  <a:spLocks noChangeArrowheads="1"/>
                </p:cNvSpPr>
                <p:nvPr/>
              </p:nvSpPr>
              <p:spPr bwMode="auto">
                <a:xfrm>
                  <a:off x="2463" y="403"/>
                  <a:ext cx="129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US" sz="1200" b="1" dirty="0" smtClean="0">
                      <a:solidFill>
                        <a:prstClr val="black"/>
                      </a:solidFill>
                      <a:cs typeface="Times New Roman" pitchFamily="18" charset="0"/>
                    </a:rPr>
                    <a:t>Superior</a:t>
                  </a:r>
                  <a:endParaRPr lang="en-US" sz="1200" b="1" dirty="0">
                    <a:solidFill>
                      <a:prstClr val="black"/>
                    </a:solidFill>
                    <a:cs typeface="Times New Roman" pitchFamily="18" charset="0"/>
                  </a:endParaRPr>
                </a:p>
                <a:p>
                  <a:pPr algn="just"/>
                  <a:endParaRPr lang="en-US" b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8" name="Rectangle 1047"/>
                <p:cNvSpPr>
                  <a:spLocks noChangeArrowheads="1"/>
                </p:cNvSpPr>
                <p:nvPr/>
              </p:nvSpPr>
              <p:spPr bwMode="auto">
                <a:xfrm>
                  <a:off x="2420" y="403"/>
                  <a:ext cx="138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5" name="Group 1048"/>
              <p:cNvGrpSpPr>
                <a:grpSpLocks/>
              </p:cNvGrpSpPr>
              <p:nvPr/>
            </p:nvGrpSpPr>
            <p:grpSpPr bwMode="auto">
              <a:xfrm>
                <a:off x="0" y="806"/>
                <a:ext cx="555" cy="403"/>
                <a:chOff x="0" y="806"/>
                <a:chExt cx="555" cy="403"/>
              </a:xfrm>
            </p:grpSpPr>
            <p:sp>
              <p:nvSpPr>
                <p:cNvPr id="115" name="Rectangle 1049"/>
                <p:cNvSpPr>
                  <a:spLocks noChangeArrowheads="1"/>
                </p:cNvSpPr>
                <p:nvPr/>
              </p:nvSpPr>
              <p:spPr bwMode="auto">
                <a:xfrm>
                  <a:off x="43" y="806"/>
                  <a:ext cx="46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US" sz="1200" b="1" dirty="0">
                      <a:solidFill>
                        <a:prstClr val="black"/>
                      </a:solidFill>
                      <a:cs typeface="Times New Roman" pitchFamily="18" charset="0"/>
                    </a:rPr>
                    <a:t>A, </a:t>
                  </a:r>
                  <a:r>
                    <a:rPr lang="en-US" sz="1200" b="1" i="1" dirty="0">
                      <a:solidFill>
                        <a:srgbClr val="FF0000"/>
                      </a:solidFill>
                      <a:cs typeface="Times New Roman" pitchFamily="18" charset="0"/>
                    </a:rPr>
                    <a:t>A-</a:t>
                  </a:r>
                </a:p>
                <a:p>
                  <a:pPr algn="just"/>
                  <a:endParaRPr lang="en-US" sz="1200" b="1" dirty="0">
                    <a:solidFill>
                      <a:srgbClr val="80008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116" name="Rectangle 1050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55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6" name="Group 1051"/>
              <p:cNvGrpSpPr>
                <a:grpSpLocks/>
              </p:cNvGrpSpPr>
              <p:nvPr/>
            </p:nvGrpSpPr>
            <p:grpSpPr bwMode="auto">
              <a:xfrm>
                <a:off x="555" y="806"/>
                <a:ext cx="1275" cy="403"/>
                <a:chOff x="555" y="806"/>
                <a:chExt cx="1275" cy="403"/>
              </a:xfrm>
            </p:grpSpPr>
            <p:sp>
              <p:nvSpPr>
                <p:cNvPr id="113" name="Rectangle 1052"/>
                <p:cNvSpPr>
                  <a:spLocks noChangeArrowheads="1"/>
                </p:cNvSpPr>
                <p:nvPr/>
              </p:nvSpPr>
              <p:spPr bwMode="auto">
                <a:xfrm>
                  <a:off x="598" y="806"/>
                  <a:ext cx="118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US" sz="1200" b="1" i="1" dirty="0">
                      <a:solidFill>
                        <a:srgbClr val="FF0000"/>
                      </a:solidFill>
                      <a:cs typeface="Times New Roman" pitchFamily="18" charset="0"/>
                    </a:rPr>
                    <a:t>Excellent</a:t>
                  </a:r>
                </a:p>
                <a:p>
                  <a:pPr algn="just"/>
                  <a:endParaRPr lang="en-US" sz="1200" b="1" i="1" dirty="0">
                    <a:solidFill>
                      <a:srgbClr val="80008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114" name="Rectangle 1053"/>
                <p:cNvSpPr>
                  <a:spLocks noChangeArrowheads="1"/>
                </p:cNvSpPr>
                <p:nvPr/>
              </p:nvSpPr>
              <p:spPr bwMode="auto">
                <a:xfrm>
                  <a:off x="555" y="806"/>
                  <a:ext cx="127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7" name="Group 1054"/>
              <p:cNvGrpSpPr>
                <a:grpSpLocks/>
              </p:cNvGrpSpPr>
              <p:nvPr/>
            </p:nvGrpSpPr>
            <p:grpSpPr bwMode="auto">
              <a:xfrm>
                <a:off x="1830" y="806"/>
                <a:ext cx="590" cy="403"/>
                <a:chOff x="1830" y="806"/>
                <a:chExt cx="590" cy="403"/>
              </a:xfrm>
            </p:grpSpPr>
            <p:sp>
              <p:nvSpPr>
                <p:cNvPr id="111" name="Rectangle 1055"/>
                <p:cNvSpPr>
                  <a:spLocks noChangeArrowheads="1"/>
                </p:cNvSpPr>
                <p:nvPr/>
              </p:nvSpPr>
              <p:spPr bwMode="auto">
                <a:xfrm>
                  <a:off x="1873" y="806"/>
                  <a:ext cx="5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US" sz="1200" b="1" i="1" dirty="0">
                      <a:solidFill>
                        <a:srgbClr val="FF0000"/>
                      </a:solidFill>
                      <a:cs typeface="Times New Roman" pitchFamily="18" charset="0"/>
                    </a:rPr>
                    <a:t>AA +/-</a:t>
                  </a:r>
                </a:p>
                <a:p>
                  <a:pPr algn="just"/>
                  <a:endParaRPr lang="en-US" b="1" i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2" name="Rectangle 1056"/>
                <p:cNvSpPr>
                  <a:spLocks noChangeArrowheads="1"/>
                </p:cNvSpPr>
                <p:nvPr/>
              </p:nvSpPr>
              <p:spPr bwMode="auto">
                <a:xfrm>
                  <a:off x="1830" y="806"/>
                  <a:ext cx="59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" name="Group 1057"/>
              <p:cNvGrpSpPr>
                <a:grpSpLocks/>
              </p:cNvGrpSpPr>
              <p:nvPr/>
            </p:nvGrpSpPr>
            <p:grpSpPr bwMode="auto">
              <a:xfrm>
                <a:off x="2420" y="806"/>
                <a:ext cx="1382" cy="403"/>
                <a:chOff x="2420" y="806"/>
                <a:chExt cx="1382" cy="403"/>
              </a:xfrm>
            </p:grpSpPr>
            <p:sp>
              <p:nvSpPr>
                <p:cNvPr id="109" name="Rectangle 1058"/>
                <p:cNvSpPr>
                  <a:spLocks noChangeArrowheads="1"/>
                </p:cNvSpPr>
                <p:nvPr/>
              </p:nvSpPr>
              <p:spPr bwMode="auto">
                <a:xfrm>
                  <a:off x="2463" y="806"/>
                  <a:ext cx="129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US" sz="1200" b="1" i="1" dirty="0" smtClean="0">
                      <a:solidFill>
                        <a:srgbClr val="FF0000"/>
                      </a:solidFill>
                      <a:cs typeface="Times New Roman" pitchFamily="18" charset="0"/>
                    </a:rPr>
                    <a:t>Excellent</a:t>
                  </a:r>
                  <a:endParaRPr lang="en-US" sz="1200" b="1" i="1" dirty="0">
                    <a:solidFill>
                      <a:srgbClr val="FF0000"/>
                    </a:solidFill>
                    <a:cs typeface="Times New Roman" pitchFamily="18" charset="0"/>
                  </a:endParaRPr>
                </a:p>
                <a:p>
                  <a:pPr algn="just"/>
                  <a:endParaRPr lang="en-US" b="1" i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0" name="Rectangle 1059"/>
                <p:cNvSpPr>
                  <a:spLocks noChangeArrowheads="1"/>
                </p:cNvSpPr>
                <p:nvPr/>
              </p:nvSpPr>
              <p:spPr bwMode="auto">
                <a:xfrm>
                  <a:off x="2420" y="806"/>
                  <a:ext cx="138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9" name="Group 1060"/>
              <p:cNvGrpSpPr>
                <a:grpSpLocks/>
              </p:cNvGrpSpPr>
              <p:nvPr/>
            </p:nvGrpSpPr>
            <p:grpSpPr bwMode="auto">
              <a:xfrm>
                <a:off x="0" y="1209"/>
                <a:ext cx="555" cy="403"/>
                <a:chOff x="0" y="1209"/>
                <a:chExt cx="555" cy="403"/>
              </a:xfrm>
            </p:grpSpPr>
            <p:sp>
              <p:nvSpPr>
                <p:cNvPr id="107" name="Rectangle 1061"/>
                <p:cNvSpPr>
                  <a:spLocks noChangeArrowheads="1"/>
                </p:cNvSpPr>
                <p:nvPr/>
              </p:nvSpPr>
              <p:spPr bwMode="auto">
                <a:xfrm>
                  <a:off x="43" y="1209"/>
                  <a:ext cx="46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US" sz="1200" b="1" dirty="0">
                      <a:solidFill>
                        <a:prstClr val="black"/>
                      </a:solidFill>
                      <a:cs typeface="Times New Roman" pitchFamily="18" charset="0"/>
                    </a:rPr>
                    <a:t>B++, B+</a:t>
                  </a:r>
                </a:p>
                <a:p>
                  <a:pPr algn="just"/>
                  <a:endParaRPr lang="en-US" b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8" name="Rectangle 1062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55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" name="Group 1063"/>
              <p:cNvGrpSpPr>
                <a:grpSpLocks/>
              </p:cNvGrpSpPr>
              <p:nvPr/>
            </p:nvGrpSpPr>
            <p:grpSpPr bwMode="auto">
              <a:xfrm>
                <a:off x="555" y="1209"/>
                <a:ext cx="1275" cy="403"/>
                <a:chOff x="555" y="1209"/>
                <a:chExt cx="1275" cy="403"/>
              </a:xfrm>
            </p:grpSpPr>
            <p:sp>
              <p:nvSpPr>
                <p:cNvPr id="105" name="Rectangle 1064"/>
                <p:cNvSpPr>
                  <a:spLocks noChangeArrowheads="1"/>
                </p:cNvSpPr>
                <p:nvPr/>
              </p:nvSpPr>
              <p:spPr bwMode="auto">
                <a:xfrm>
                  <a:off x="598" y="1209"/>
                  <a:ext cx="118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US" sz="1200" b="1" dirty="0" smtClean="0">
                      <a:solidFill>
                        <a:prstClr val="black"/>
                      </a:solidFill>
                      <a:cs typeface="Times New Roman" pitchFamily="18" charset="0"/>
                    </a:rPr>
                    <a:t>Good</a:t>
                  </a:r>
                  <a:endParaRPr lang="en-US" sz="1200" b="1" dirty="0">
                    <a:solidFill>
                      <a:prstClr val="black"/>
                    </a:solidFill>
                    <a:cs typeface="Times New Roman" pitchFamily="18" charset="0"/>
                  </a:endParaRPr>
                </a:p>
                <a:p>
                  <a:pPr algn="just"/>
                  <a:endParaRPr lang="en-US" b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6" name="Rectangle 1065"/>
                <p:cNvSpPr>
                  <a:spLocks noChangeArrowheads="1"/>
                </p:cNvSpPr>
                <p:nvPr/>
              </p:nvSpPr>
              <p:spPr bwMode="auto">
                <a:xfrm>
                  <a:off x="555" y="1209"/>
                  <a:ext cx="127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" name="Group 1066"/>
              <p:cNvGrpSpPr>
                <a:grpSpLocks/>
              </p:cNvGrpSpPr>
              <p:nvPr/>
            </p:nvGrpSpPr>
            <p:grpSpPr bwMode="auto">
              <a:xfrm>
                <a:off x="1830" y="1209"/>
                <a:ext cx="590" cy="403"/>
                <a:chOff x="1830" y="1209"/>
                <a:chExt cx="590" cy="403"/>
              </a:xfrm>
            </p:grpSpPr>
            <p:sp>
              <p:nvSpPr>
                <p:cNvPr id="103" name="Rectangle 1067"/>
                <p:cNvSpPr>
                  <a:spLocks noChangeArrowheads="1"/>
                </p:cNvSpPr>
                <p:nvPr/>
              </p:nvSpPr>
              <p:spPr bwMode="auto">
                <a:xfrm>
                  <a:off x="1873" y="1209"/>
                  <a:ext cx="5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US" sz="1200" b="1" dirty="0">
                      <a:solidFill>
                        <a:prstClr val="black"/>
                      </a:solidFill>
                      <a:cs typeface="Times New Roman" pitchFamily="18" charset="0"/>
                    </a:rPr>
                    <a:t>A +/-</a:t>
                  </a:r>
                </a:p>
                <a:p>
                  <a:pPr algn="just"/>
                  <a:endParaRPr lang="en-US" b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4" name="Rectangle 1068"/>
                <p:cNvSpPr>
                  <a:spLocks noChangeArrowheads="1"/>
                </p:cNvSpPr>
                <p:nvPr/>
              </p:nvSpPr>
              <p:spPr bwMode="auto">
                <a:xfrm>
                  <a:off x="1830" y="1209"/>
                  <a:ext cx="59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" name="Group 1069"/>
              <p:cNvGrpSpPr>
                <a:grpSpLocks/>
              </p:cNvGrpSpPr>
              <p:nvPr/>
            </p:nvGrpSpPr>
            <p:grpSpPr bwMode="auto">
              <a:xfrm>
                <a:off x="2420" y="1209"/>
                <a:ext cx="1382" cy="403"/>
                <a:chOff x="2420" y="1209"/>
                <a:chExt cx="1382" cy="403"/>
              </a:xfrm>
            </p:grpSpPr>
            <p:sp>
              <p:nvSpPr>
                <p:cNvPr id="101" name="Rectangle 1070"/>
                <p:cNvSpPr>
                  <a:spLocks noChangeArrowheads="1"/>
                </p:cNvSpPr>
                <p:nvPr/>
              </p:nvSpPr>
              <p:spPr bwMode="auto">
                <a:xfrm>
                  <a:off x="2463" y="1209"/>
                  <a:ext cx="129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US" sz="1200" b="1" dirty="0" smtClean="0">
                      <a:solidFill>
                        <a:prstClr val="black"/>
                      </a:solidFill>
                      <a:cs typeface="Times New Roman" pitchFamily="18" charset="0"/>
                    </a:rPr>
                    <a:t>Good</a:t>
                  </a:r>
                  <a:endParaRPr lang="en-US" sz="1200" b="1" dirty="0">
                    <a:solidFill>
                      <a:prstClr val="black"/>
                    </a:solidFill>
                    <a:cs typeface="Times New Roman" pitchFamily="18" charset="0"/>
                  </a:endParaRPr>
                </a:p>
                <a:p>
                  <a:pPr algn="just"/>
                  <a:endParaRPr lang="en-US" b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2" name="Rectangle 1071"/>
                <p:cNvSpPr>
                  <a:spLocks noChangeArrowheads="1"/>
                </p:cNvSpPr>
                <p:nvPr/>
              </p:nvSpPr>
              <p:spPr bwMode="auto">
                <a:xfrm>
                  <a:off x="2420" y="1209"/>
                  <a:ext cx="138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3" name="Group 1072"/>
              <p:cNvGrpSpPr>
                <a:grpSpLocks/>
              </p:cNvGrpSpPr>
              <p:nvPr/>
            </p:nvGrpSpPr>
            <p:grpSpPr bwMode="auto">
              <a:xfrm>
                <a:off x="0" y="1612"/>
                <a:ext cx="555" cy="403"/>
                <a:chOff x="0" y="1612"/>
                <a:chExt cx="555" cy="403"/>
              </a:xfrm>
            </p:grpSpPr>
            <p:sp>
              <p:nvSpPr>
                <p:cNvPr id="99" name="Rectangle 1073"/>
                <p:cNvSpPr>
                  <a:spLocks noChangeArrowheads="1"/>
                </p:cNvSpPr>
                <p:nvPr/>
              </p:nvSpPr>
              <p:spPr bwMode="auto">
                <a:xfrm>
                  <a:off x="43" y="1612"/>
                  <a:ext cx="46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US" sz="1200" b="1" dirty="0">
                      <a:solidFill>
                        <a:prstClr val="black"/>
                      </a:solidFill>
                      <a:cs typeface="Times New Roman" pitchFamily="18" charset="0"/>
                    </a:rPr>
                    <a:t>B, B-</a:t>
                  </a:r>
                </a:p>
                <a:p>
                  <a:pPr algn="just"/>
                  <a:endParaRPr lang="en-US" b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0" name="Rectangle 1074"/>
                <p:cNvSpPr>
                  <a:spLocks noChangeArrowheads="1"/>
                </p:cNvSpPr>
                <p:nvPr/>
              </p:nvSpPr>
              <p:spPr bwMode="auto">
                <a:xfrm>
                  <a:off x="0" y="1612"/>
                  <a:ext cx="55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4" name="Group 1075"/>
              <p:cNvGrpSpPr>
                <a:grpSpLocks/>
              </p:cNvGrpSpPr>
              <p:nvPr/>
            </p:nvGrpSpPr>
            <p:grpSpPr bwMode="auto">
              <a:xfrm>
                <a:off x="555" y="1612"/>
                <a:ext cx="1275" cy="403"/>
                <a:chOff x="555" y="1612"/>
                <a:chExt cx="1275" cy="403"/>
              </a:xfrm>
            </p:grpSpPr>
            <p:sp>
              <p:nvSpPr>
                <p:cNvPr id="97" name="Rectangle 1076"/>
                <p:cNvSpPr>
                  <a:spLocks noChangeArrowheads="1"/>
                </p:cNvSpPr>
                <p:nvPr/>
              </p:nvSpPr>
              <p:spPr bwMode="auto">
                <a:xfrm>
                  <a:off x="598" y="1612"/>
                  <a:ext cx="118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US" sz="1200" b="1" dirty="0" smtClean="0">
                      <a:solidFill>
                        <a:prstClr val="black"/>
                      </a:solidFill>
                      <a:cs typeface="Times New Roman" pitchFamily="18" charset="0"/>
                    </a:rPr>
                    <a:t>Fair</a:t>
                  </a:r>
                  <a:endParaRPr lang="en-US" sz="1200" b="1" dirty="0">
                    <a:solidFill>
                      <a:prstClr val="black"/>
                    </a:solidFill>
                    <a:cs typeface="Times New Roman" pitchFamily="18" charset="0"/>
                  </a:endParaRPr>
                </a:p>
                <a:p>
                  <a:pPr algn="just"/>
                  <a:endParaRPr lang="en-US" b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8" name="Rectangle 1077"/>
                <p:cNvSpPr>
                  <a:spLocks noChangeArrowheads="1"/>
                </p:cNvSpPr>
                <p:nvPr/>
              </p:nvSpPr>
              <p:spPr bwMode="auto">
                <a:xfrm>
                  <a:off x="555" y="1612"/>
                  <a:ext cx="127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5" name="Group 1078"/>
              <p:cNvGrpSpPr>
                <a:grpSpLocks/>
              </p:cNvGrpSpPr>
              <p:nvPr/>
            </p:nvGrpSpPr>
            <p:grpSpPr bwMode="auto">
              <a:xfrm>
                <a:off x="1830" y="1612"/>
                <a:ext cx="590" cy="403"/>
                <a:chOff x="1830" y="1612"/>
                <a:chExt cx="590" cy="403"/>
              </a:xfrm>
            </p:grpSpPr>
            <p:sp>
              <p:nvSpPr>
                <p:cNvPr id="95" name="Rectangle 1079"/>
                <p:cNvSpPr>
                  <a:spLocks noChangeArrowheads="1"/>
                </p:cNvSpPr>
                <p:nvPr/>
              </p:nvSpPr>
              <p:spPr bwMode="auto">
                <a:xfrm>
                  <a:off x="1873" y="1612"/>
                  <a:ext cx="5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US" sz="1200" b="1" dirty="0">
                      <a:solidFill>
                        <a:prstClr val="black"/>
                      </a:solidFill>
                      <a:cs typeface="Times New Roman" pitchFamily="18" charset="0"/>
                    </a:rPr>
                    <a:t>BBB +/-</a:t>
                  </a:r>
                </a:p>
                <a:p>
                  <a:pPr algn="just"/>
                  <a:endParaRPr lang="en-US" b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6" name="Rectangle 1080"/>
                <p:cNvSpPr>
                  <a:spLocks noChangeArrowheads="1"/>
                </p:cNvSpPr>
                <p:nvPr/>
              </p:nvSpPr>
              <p:spPr bwMode="auto">
                <a:xfrm>
                  <a:off x="1830" y="1612"/>
                  <a:ext cx="59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6" name="Group 1081"/>
              <p:cNvGrpSpPr>
                <a:grpSpLocks/>
              </p:cNvGrpSpPr>
              <p:nvPr/>
            </p:nvGrpSpPr>
            <p:grpSpPr bwMode="auto">
              <a:xfrm>
                <a:off x="2420" y="1612"/>
                <a:ext cx="1382" cy="403"/>
                <a:chOff x="2420" y="1612"/>
                <a:chExt cx="1382" cy="403"/>
              </a:xfrm>
            </p:grpSpPr>
            <p:sp>
              <p:nvSpPr>
                <p:cNvPr id="93" name="Rectangle 1082"/>
                <p:cNvSpPr>
                  <a:spLocks noChangeArrowheads="1"/>
                </p:cNvSpPr>
                <p:nvPr/>
              </p:nvSpPr>
              <p:spPr bwMode="auto">
                <a:xfrm>
                  <a:off x="2463" y="1612"/>
                  <a:ext cx="129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US" sz="1200" b="1" dirty="0" smtClean="0">
                      <a:solidFill>
                        <a:prstClr val="black"/>
                      </a:solidFill>
                      <a:cs typeface="Times New Roman" pitchFamily="18" charset="0"/>
                    </a:rPr>
                    <a:t>Fair</a:t>
                  </a:r>
                  <a:endParaRPr lang="en-US" sz="1200" b="1" dirty="0">
                    <a:solidFill>
                      <a:prstClr val="black"/>
                    </a:solidFill>
                    <a:cs typeface="Times New Roman" pitchFamily="18" charset="0"/>
                  </a:endParaRPr>
                </a:p>
                <a:p>
                  <a:pPr algn="just"/>
                  <a:endParaRPr lang="en-US" b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4" name="Rectangle 1083"/>
                <p:cNvSpPr>
                  <a:spLocks noChangeArrowheads="1"/>
                </p:cNvSpPr>
                <p:nvPr/>
              </p:nvSpPr>
              <p:spPr bwMode="auto">
                <a:xfrm>
                  <a:off x="2420" y="1612"/>
                  <a:ext cx="138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7" name="Group 1084"/>
              <p:cNvGrpSpPr>
                <a:grpSpLocks/>
              </p:cNvGrpSpPr>
              <p:nvPr/>
            </p:nvGrpSpPr>
            <p:grpSpPr bwMode="auto">
              <a:xfrm>
                <a:off x="0" y="2015"/>
                <a:ext cx="555" cy="518"/>
                <a:chOff x="0" y="2015"/>
                <a:chExt cx="555" cy="518"/>
              </a:xfrm>
            </p:grpSpPr>
            <p:sp>
              <p:nvSpPr>
                <p:cNvPr id="91" name="Rectangle 1085"/>
                <p:cNvSpPr>
                  <a:spLocks noChangeArrowheads="1"/>
                </p:cNvSpPr>
                <p:nvPr/>
              </p:nvSpPr>
              <p:spPr bwMode="auto">
                <a:xfrm>
                  <a:off x="43" y="2015"/>
                  <a:ext cx="46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US" sz="1200" b="1" dirty="0">
                      <a:solidFill>
                        <a:prstClr val="black"/>
                      </a:solidFill>
                      <a:cs typeface="Times New Roman" pitchFamily="18" charset="0"/>
                    </a:rPr>
                    <a:t>C++, C+</a:t>
                  </a:r>
                </a:p>
                <a:p>
                  <a:pPr algn="just"/>
                  <a:endParaRPr lang="en-US" b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2" name="Rectangle 1086"/>
                <p:cNvSpPr>
                  <a:spLocks noChangeArrowheads="1"/>
                </p:cNvSpPr>
                <p:nvPr/>
              </p:nvSpPr>
              <p:spPr bwMode="auto">
                <a:xfrm>
                  <a:off x="0" y="2015"/>
                  <a:ext cx="55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8" name="Group 1087"/>
              <p:cNvGrpSpPr>
                <a:grpSpLocks/>
              </p:cNvGrpSpPr>
              <p:nvPr/>
            </p:nvGrpSpPr>
            <p:grpSpPr bwMode="auto">
              <a:xfrm>
                <a:off x="555" y="2015"/>
                <a:ext cx="1275" cy="518"/>
                <a:chOff x="555" y="2015"/>
                <a:chExt cx="1275" cy="518"/>
              </a:xfrm>
            </p:grpSpPr>
            <p:sp>
              <p:nvSpPr>
                <p:cNvPr id="89" name="Rectangle 1088"/>
                <p:cNvSpPr>
                  <a:spLocks noChangeArrowheads="1"/>
                </p:cNvSpPr>
                <p:nvPr/>
              </p:nvSpPr>
              <p:spPr bwMode="auto">
                <a:xfrm>
                  <a:off x="598" y="2015"/>
                  <a:ext cx="118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US" sz="1200" b="1" dirty="0" smtClean="0">
                      <a:solidFill>
                        <a:prstClr val="black"/>
                      </a:solidFill>
                      <a:cs typeface="Times New Roman" pitchFamily="18" charset="0"/>
                    </a:rPr>
                    <a:t>Marginal</a:t>
                  </a:r>
                  <a:endParaRPr lang="en-US" sz="1200" b="1" dirty="0">
                    <a:solidFill>
                      <a:prstClr val="black"/>
                    </a:solidFill>
                    <a:cs typeface="Times New Roman" pitchFamily="18" charset="0"/>
                  </a:endParaRPr>
                </a:p>
                <a:p>
                  <a:pPr algn="just"/>
                  <a:endParaRPr lang="en-US" b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0" name="Rectangle 1089"/>
                <p:cNvSpPr>
                  <a:spLocks noChangeArrowheads="1"/>
                </p:cNvSpPr>
                <p:nvPr/>
              </p:nvSpPr>
              <p:spPr bwMode="auto">
                <a:xfrm>
                  <a:off x="555" y="2015"/>
                  <a:ext cx="127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9" name="Group 1090"/>
              <p:cNvGrpSpPr>
                <a:grpSpLocks/>
              </p:cNvGrpSpPr>
              <p:nvPr/>
            </p:nvGrpSpPr>
            <p:grpSpPr bwMode="auto">
              <a:xfrm>
                <a:off x="1830" y="2015"/>
                <a:ext cx="590" cy="518"/>
                <a:chOff x="1830" y="2015"/>
                <a:chExt cx="590" cy="518"/>
              </a:xfrm>
            </p:grpSpPr>
            <p:sp>
              <p:nvSpPr>
                <p:cNvPr id="87" name="Rectangle 1091"/>
                <p:cNvSpPr>
                  <a:spLocks noChangeArrowheads="1"/>
                </p:cNvSpPr>
                <p:nvPr/>
              </p:nvSpPr>
              <p:spPr bwMode="auto">
                <a:xfrm>
                  <a:off x="1873" y="2015"/>
                  <a:ext cx="504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US" sz="1200" b="1" dirty="0">
                      <a:solidFill>
                        <a:prstClr val="black"/>
                      </a:solidFill>
                      <a:cs typeface="Times New Roman" pitchFamily="18" charset="0"/>
                    </a:rPr>
                    <a:t>BB +/-</a:t>
                  </a:r>
                </a:p>
                <a:p>
                  <a:pPr algn="just"/>
                  <a:endParaRPr lang="en-US" b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" name="Rectangle 1092"/>
                <p:cNvSpPr>
                  <a:spLocks noChangeArrowheads="1"/>
                </p:cNvSpPr>
                <p:nvPr/>
              </p:nvSpPr>
              <p:spPr bwMode="auto">
                <a:xfrm>
                  <a:off x="1830" y="2015"/>
                  <a:ext cx="59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0" name="Group 1093"/>
              <p:cNvGrpSpPr>
                <a:grpSpLocks/>
              </p:cNvGrpSpPr>
              <p:nvPr/>
            </p:nvGrpSpPr>
            <p:grpSpPr bwMode="auto">
              <a:xfrm>
                <a:off x="2420" y="2015"/>
                <a:ext cx="1382" cy="518"/>
                <a:chOff x="2420" y="2015"/>
                <a:chExt cx="1382" cy="518"/>
              </a:xfrm>
            </p:grpSpPr>
            <p:sp>
              <p:nvSpPr>
                <p:cNvPr id="85" name="Rectangle 1094"/>
                <p:cNvSpPr>
                  <a:spLocks noChangeArrowheads="1"/>
                </p:cNvSpPr>
                <p:nvPr/>
              </p:nvSpPr>
              <p:spPr bwMode="auto">
                <a:xfrm>
                  <a:off x="2463" y="2015"/>
                  <a:ext cx="1296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US" sz="1200" b="1" dirty="0" smtClean="0">
                      <a:solidFill>
                        <a:prstClr val="black"/>
                      </a:solidFill>
                      <a:cs typeface="Times New Roman" pitchFamily="18" charset="0"/>
                    </a:rPr>
                    <a:t>Needs Improvement</a:t>
                  </a:r>
                  <a:endParaRPr lang="en-US" sz="1200" b="1" dirty="0">
                    <a:solidFill>
                      <a:prstClr val="black"/>
                    </a:solidFill>
                    <a:cs typeface="Times New Roman" pitchFamily="18" charset="0"/>
                  </a:endParaRPr>
                </a:p>
                <a:p>
                  <a:pPr algn="just"/>
                  <a:endParaRPr lang="en-US" b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6" name="Rectangle 1095"/>
                <p:cNvSpPr>
                  <a:spLocks noChangeArrowheads="1"/>
                </p:cNvSpPr>
                <p:nvPr/>
              </p:nvSpPr>
              <p:spPr bwMode="auto">
                <a:xfrm>
                  <a:off x="2420" y="2015"/>
                  <a:ext cx="138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1" name="Group 1096"/>
              <p:cNvGrpSpPr>
                <a:grpSpLocks/>
              </p:cNvGrpSpPr>
              <p:nvPr/>
            </p:nvGrpSpPr>
            <p:grpSpPr bwMode="auto">
              <a:xfrm>
                <a:off x="0" y="2533"/>
                <a:ext cx="555" cy="403"/>
                <a:chOff x="0" y="2533"/>
                <a:chExt cx="555" cy="403"/>
              </a:xfrm>
            </p:grpSpPr>
            <p:sp>
              <p:nvSpPr>
                <p:cNvPr id="83" name="Rectangle 1097"/>
                <p:cNvSpPr>
                  <a:spLocks noChangeArrowheads="1"/>
                </p:cNvSpPr>
                <p:nvPr/>
              </p:nvSpPr>
              <p:spPr bwMode="auto">
                <a:xfrm>
                  <a:off x="43" y="2533"/>
                  <a:ext cx="46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US" sz="1200" b="1" dirty="0">
                      <a:solidFill>
                        <a:prstClr val="black"/>
                      </a:solidFill>
                      <a:cs typeface="Times New Roman" pitchFamily="18" charset="0"/>
                    </a:rPr>
                    <a:t>C, C-</a:t>
                  </a:r>
                </a:p>
                <a:p>
                  <a:pPr algn="just"/>
                  <a:endParaRPr lang="en-US" b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4" name="Rectangle 1098"/>
                <p:cNvSpPr>
                  <a:spLocks noChangeArrowheads="1"/>
                </p:cNvSpPr>
                <p:nvPr/>
              </p:nvSpPr>
              <p:spPr bwMode="auto">
                <a:xfrm>
                  <a:off x="0" y="2533"/>
                  <a:ext cx="55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2" name="Group 1099"/>
              <p:cNvGrpSpPr>
                <a:grpSpLocks/>
              </p:cNvGrpSpPr>
              <p:nvPr/>
            </p:nvGrpSpPr>
            <p:grpSpPr bwMode="auto">
              <a:xfrm>
                <a:off x="555" y="2533"/>
                <a:ext cx="1275" cy="403"/>
                <a:chOff x="555" y="2533"/>
                <a:chExt cx="1275" cy="403"/>
              </a:xfrm>
            </p:grpSpPr>
            <p:sp>
              <p:nvSpPr>
                <p:cNvPr id="81" name="Rectangle 1100"/>
                <p:cNvSpPr>
                  <a:spLocks noChangeArrowheads="1"/>
                </p:cNvSpPr>
                <p:nvPr/>
              </p:nvSpPr>
              <p:spPr bwMode="auto">
                <a:xfrm>
                  <a:off x="598" y="2533"/>
                  <a:ext cx="118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US" sz="1200" b="1" dirty="0" smtClean="0">
                      <a:solidFill>
                        <a:prstClr val="black"/>
                      </a:solidFill>
                      <a:cs typeface="Times New Roman" pitchFamily="18" charset="0"/>
                    </a:rPr>
                    <a:t>Weak</a:t>
                  </a:r>
                  <a:endParaRPr lang="en-US" sz="1200" b="1" dirty="0">
                    <a:solidFill>
                      <a:prstClr val="black"/>
                    </a:solidFill>
                    <a:cs typeface="Times New Roman" pitchFamily="18" charset="0"/>
                  </a:endParaRPr>
                </a:p>
                <a:p>
                  <a:pPr algn="just"/>
                  <a:endParaRPr lang="en-US" b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2" name="Rectangle 1101"/>
                <p:cNvSpPr>
                  <a:spLocks noChangeArrowheads="1"/>
                </p:cNvSpPr>
                <p:nvPr/>
              </p:nvSpPr>
              <p:spPr bwMode="auto">
                <a:xfrm>
                  <a:off x="555" y="2533"/>
                  <a:ext cx="127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3" name="Group 1102"/>
              <p:cNvGrpSpPr>
                <a:grpSpLocks/>
              </p:cNvGrpSpPr>
              <p:nvPr/>
            </p:nvGrpSpPr>
            <p:grpSpPr bwMode="auto">
              <a:xfrm>
                <a:off x="1830" y="2533"/>
                <a:ext cx="590" cy="403"/>
                <a:chOff x="1830" y="2533"/>
                <a:chExt cx="590" cy="403"/>
              </a:xfrm>
            </p:grpSpPr>
            <p:sp>
              <p:nvSpPr>
                <p:cNvPr id="79" name="Rectangle 1103"/>
                <p:cNvSpPr>
                  <a:spLocks noChangeArrowheads="1"/>
                </p:cNvSpPr>
                <p:nvPr/>
              </p:nvSpPr>
              <p:spPr bwMode="auto">
                <a:xfrm>
                  <a:off x="1873" y="2533"/>
                  <a:ext cx="5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US" sz="1200" b="1" dirty="0">
                      <a:solidFill>
                        <a:prstClr val="black"/>
                      </a:solidFill>
                      <a:cs typeface="Times New Roman" pitchFamily="18" charset="0"/>
                    </a:rPr>
                    <a:t>B +/-</a:t>
                  </a:r>
                </a:p>
                <a:p>
                  <a:pPr algn="just"/>
                  <a:endParaRPr lang="en-US" b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0" name="Rectangle 1104"/>
                <p:cNvSpPr>
                  <a:spLocks noChangeArrowheads="1"/>
                </p:cNvSpPr>
                <p:nvPr/>
              </p:nvSpPr>
              <p:spPr bwMode="auto">
                <a:xfrm>
                  <a:off x="1830" y="2533"/>
                  <a:ext cx="59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4" name="Group 1105"/>
              <p:cNvGrpSpPr>
                <a:grpSpLocks/>
              </p:cNvGrpSpPr>
              <p:nvPr/>
            </p:nvGrpSpPr>
            <p:grpSpPr bwMode="auto">
              <a:xfrm>
                <a:off x="2420" y="2533"/>
                <a:ext cx="1382" cy="403"/>
                <a:chOff x="2420" y="2533"/>
                <a:chExt cx="1382" cy="403"/>
              </a:xfrm>
            </p:grpSpPr>
            <p:sp>
              <p:nvSpPr>
                <p:cNvPr id="77" name="Rectangle 1106"/>
                <p:cNvSpPr>
                  <a:spLocks noChangeArrowheads="1"/>
                </p:cNvSpPr>
                <p:nvPr/>
              </p:nvSpPr>
              <p:spPr bwMode="auto">
                <a:xfrm>
                  <a:off x="2463" y="2533"/>
                  <a:ext cx="129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US" sz="1200" b="1" dirty="0" smtClean="0">
                      <a:solidFill>
                        <a:prstClr val="black"/>
                      </a:solidFill>
                      <a:cs typeface="Times New Roman" pitchFamily="18" charset="0"/>
                    </a:rPr>
                    <a:t>Barely Acceptable</a:t>
                  </a:r>
                  <a:endParaRPr lang="en-US" sz="1200" b="1" dirty="0">
                    <a:solidFill>
                      <a:prstClr val="black"/>
                    </a:solidFill>
                    <a:cs typeface="Times New Roman" pitchFamily="18" charset="0"/>
                  </a:endParaRPr>
                </a:p>
                <a:p>
                  <a:pPr algn="just"/>
                  <a:endParaRPr lang="en-US" b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78" name="Rectangle 1107"/>
                <p:cNvSpPr>
                  <a:spLocks noChangeArrowheads="1"/>
                </p:cNvSpPr>
                <p:nvPr/>
              </p:nvSpPr>
              <p:spPr bwMode="auto">
                <a:xfrm>
                  <a:off x="2420" y="2533"/>
                  <a:ext cx="138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5" name="Group 1108"/>
              <p:cNvGrpSpPr>
                <a:grpSpLocks/>
              </p:cNvGrpSpPr>
              <p:nvPr/>
            </p:nvGrpSpPr>
            <p:grpSpPr bwMode="auto">
              <a:xfrm>
                <a:off x="0" y="2936"/>
                <a:ext cx="555" cy="518"/>
                <a:chOff x="0" y="2936"/>
                <a:chExt cx="555" cy="518"/>
              </a:xfrm>
            </p:grpSpPr>
            <p:sp>
              <p:nvSpPr>
                <p:cNvPr id="75" name="Rectangle 1109"/>
                <p:cNvSpPr>
                  <a:spLocks noChangeArrowheads="1"/>
                </p:cNvSpPr>
                <p:nvPr/>
              </p:nvSpPr>
              <p:spPr bwMode="auto">
                <a:xfrm>
                  <a:off x="43" y="2936"/>
                  <a:ext cx="46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US" sz="1200" b="1" dirty="0">
                      <a:solidFill>
                        <a:prstClr val="black"/>
                      </a:solidFill>
                      <a:cs typeface="Times New Roman" pitchFamily="18" charset="0"/>
                    </a:rPr>
                    <a:t>D</a:t>
                  </a:r>
                </a:p>
                <a:p>
                  <a:pPr algn="just"/>
                  <a:endParaRPr lang="en-US" b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76" name="Rectangle 1110"/>
                <p:cNvSpPr>
                  <a:spLocks noChangeArrowheads="1"/>
                </p:cNvSpPr>
                <p:nvPr/>
              </p:nvSpPr>
              <p:spPr bwMode="auto">
                <a:xfrm>
                  <a:off x="0" y="2936"/>
                  <a:ext cx="55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6" name="Group 1111"/>
              <p:cNvGrpSpPr>
                <a:grpSpLocks/>
              </p:cNvGrpSpPr>
              <p:nvPr/>
            </p:nvGrpSpPr>
            <p:grpSpPr bwMode="auto">
              <a:xfrm>
                <a:off x="555" y="2936"/>
                <a:ext cx="1275" cy="518"/>
                <a:chOff x="555" y="2936"/>
                <a:chExt cx="1275" cy="518"/>
              </a:xfrm>
            </p:grpSpPr>
            <p:sp>
              <p:nvSpPr>
                <p:cNvPr id="73" name="Rectangle 1112"/>
                <p:cNvSpPr>
                  <a:spLocks noChangeArrowheads="1"/>
                </p:cNvSpPr>
                <p:nvPr/>
              </p:nvSpPr>
              <p:spPr bwMode="auto">
                <a:xfrm>
                  <a:off x="598" y="2936"/>
                  <a:ext cx="118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US" sz="1200" b="1" dirty="0" smtClean="0">
                      <a:solidFill>
                        <a:prstClr val="black"/>
                      </a:solidFill>
                      <a:cs typeface="Times New Roman" pitchFamily="18" charset="0"/>
                    </a:rPr>
                    <a:t>Poor</a:t>
                  </a:r>
                  <a:endParaRPr lang="en-US" sz="1200" b="1" dirty="0">
                    <a:solidFill>
                      <a:prstClr val="black"/>
                    </a:solidFill>
                    <a:cs typeface="Times New Roman" pitchFamily="18" charset="0"/>
                  </a:endParaRPr>
                </a:p>
                <a:p>
                  <a:pPr algn="just"/>
                  <a:endParaRPr lang="en-US" b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74" name="Rectangle 1113"/>
                <p:cNvSpPr>
                  <a:spLocks noChangeArrowheads="1"/>
                </p:cNvSpPr>
                <p:nvPr/>
              </p:nvSpPr>
              <p:spPr bwMode="auto">
                <a:xfrm>
                  <a:off x="555" y="2936"/>
                  <a:ext cx="127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7" name="Group 1114"/>
              <p:cNvGrpSpPr>
                <a:grpSpLocks/>
              </p:cNvGrpSpPr>
              <p:nvPr/>
            </p:nvGrpSpPr>
            <p:grpSpPr bwMode="auto">
              <a:xfrm>
                <a:off x="1830" y="2936"/>
                <a:ext cx="590" cy="518"/>
                <a:chOff x="1830" y="2936"/>
                <a:chExt cx="590" cy="518"/>
              </a:xfrm>
            </p:grpSpPr>
            <p:sp>
              <p:nvSpPr>
                <p:cNvPr id="71" name="Rectangle 1115"/>
                <p:cNvSpPr>
                  <a:spLocks noChangeArrowheads="1"/>
                </p:cNvSpPr>
                <p:nvPr/>
              </p:nvSpPr>
              <p:spPr bwMode="auto">
                <a:xfrm>
                  <a:off x="1873" y="2936"/>
                  <a:ext cx="504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US" sz="1200" b="1" dirty="0">
                      <a:solidFill>
                        <a:prstClr val="black"/>
                      </a:solidFill>
                      <a:cs typeface="Times New Roman" pitchFamily="18" charset="0"/>
                    </a:rPr>
                    <a:t>CCC +/-</a:t>
                  </a:r>
                </a:p>
                <a:p>
                  <a:pPr algn="just"/>
                  <a:endParaRPr lang="en-US" b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72" name="Rectangle 1116"/>
                <p:cNvSpPr>
                  <a:spLocks noChangeArrowheads="1"/>
                </p:cNvSpPr>
                <p:nvPr/>
              </p:nvSpPr>
              <p:spPr bwMode="auto">
                <a:xfrm>
                  <a:off x="1830" y="2936"/>
                  <a:ext cx="59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8" name="Group 1117"/>
              <p:cNvGrpSpPr>
                <a:grpSpLocks/>
              </p:cNvGrpSpPr>
              <p:nvPr/>
            </p:nvGrpSpPr>
            <p:grpSpPr bwMode="auto">
              <a:xfrm>
                <a:off x="2420" y="2936"/>
                <a:ext cx="1382" cy="518"/>
                <a:chOff x="2420" y="2936"/>
                <a:chExt cx="1382" cy="518"/>
              </a:xfrm>
            </p:grpSpPr>
            <p:sp>
              <p:nvSpPr>
                <p:cNvPr id="69" name="Rectangle 1118"/>
                <p:cNvSpPr>
                  <a:spLocks noChangeArrowheads="1"/>
                </p:cNvSpPr>
                <p:nvPr/>
              </p:nvSpPr>
              <p:spPr bwMode="auto">
                <a:xfrm>
                  <a:off x="2463" y="2936"/>
                  <a:ext cx="1296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US" sz="1200" b="1" dirty="0" smtClean="0">
                      <a:solidFill>
                        <a:prstClr val="black"/>
                      </a:solidFill>
                      <a:cs typeface="Times New Roman" pitchFamily="18" charset="0"/>
                    </a:rPr>
                    <a:t>Poor</a:t>
                  </a:r>
                  <a:endParaRPr lang="en-US" sz="1200" b="1" dirty="0">
                    <a:solidFill>
                      <a:prstClr val="black"/>
                    </a:solidFill>
                    <a:cs typeface="Times New Roman" pitchFamily="18" charset="0"/>
                  </a:endParaRPr>
                </a:p>
                <a:p>
                  <a:pPr algn="just"/>
                  <a:endParaRPr lang="en-US" b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70" name="Rectangle 1119"/>
                <p:cNvSpPr>
                  <a:spLocks noChangeArrowheads="1"/>
                </p:cNvSpPr>
                <p:nvPr/>
              </p:nvSpPr>
              <p:spPr bwMode="auto">
                <a:xfrm>
                  <a:off x="2420" y="2936"/>
                  <a:ext cx="138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9" name="Group 1120"/>
              <p:cNvGrpSpPr>
                <a:grpSpLocks/>
              </p:cNvGrpSpPr>
              <p:nvPr/>
            </p:nvGrpSpPr>
            <p:grpSpPr bwMode="auto">
              <a:xfrm>
                <a:off x="0" y="3454"/>
                <a:ext cx="555" cy="403"/>
                <a:chOff x="0" y="3454"/>
                <a:chExt cx="555" cy="403"/>
              </a:xfrm>
            </p:grpSpPr>
            <p:sp>
              <p:nvSpPr>
                <p:cNvPr id="67" name="Rectangle 1121"/>
                <p:cNvSpPr>
                  <a:spLocks noChangeArrowheads="1"/>
                </p:cNvSpPr>
                <p:nvPr/>
              </p:nvSpPr>
              <p:spPr bwMode="auto">
                <a:xfrm>
                  <a:off x="43" y="3454"/>
                  <a:ext cx="46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endParaRPr lang="en-US" sz="1200" b="1" dirty="0">
                    <a:solidFill>
                      <a:srgbClr val="0000FF"/>
                    </a:solidFill>
                    <a:cs typeface="Times New Roman" pitchFamily="18" charset="0"/>
                  </a:endParaRPr>
                </a:p>
                <a:p>
                  <a:pPr algn="just"/>
                  <a:endParaRPr lang="en-US" b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8" name="Rectangle 1122"/>
                <p:cNvSpPr>
                  <a:spLocks noChangeArrowheads="1"/>
                </p:cNvSpPr>
                <p:nvPr/>
              </p:nvSpPr>
              <p:spPr bwMode="auto">
                <a:xfrm>
                  <a:off x="0" y="3454"/>
                  <a:ext cx="55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0" name="Group 1123"/>
              <p:cNvGrpSpPr>
                <a:grpSpLocks/>
              </p:cNvGrpSpPr>
              <p:nvPr/>
            </p:nvGrpSpPr>
            <p:grpSpPr bwMode="auto">
              <a:xfrm>
                <a:off x="555" y="3454"/>
                <a:ext cx="1275" cy="403"/>
                <a:chOff x="555" y="3454"/>
                <a:chExt cx="1275" cy="403"/>
              </a:xfrm>
            </p:grpSpPr>
            <p:sp>
              <p:nvSpPr>
                <p:cNvPr id="65" name="Rectangle 1124"/>
                <p:cNvSpPr>
                  <a:spLocks noChangeArrowheads="1"/>
                </p:cNvSpPr>
                <p:nvPr/>
              </p:nvSpPr>
              <p:spPr bwMode="auto">
                <a:xfrm>
                  <a:off x="598" y="3454"/>
                  <a:ext cx="118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endParaRPr lang="en-US" b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" name="Rectangle 1125"/>
                <p:cNvSpPr>
                  <a:spLocks noChangeArrowheads="1"/>
                </p:cNvSpPr>
                <p:nvPr/>
              </p:nvSpPr>
              <p:spPr bwMode="auto">
                <a:xfrm>
                  <a:off x="555" y="3454"/>
                  <a:ext cx="127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1" name="Group 1126"/>
              <p:cNvGrpSpPr>
                <a:grpSpLocks/>
              </p:cNvGrpSpPr>
              <p:nvPr/>
            </p:nvGrpSpPr>
            <p:grpSpPr bwMode="auto">
              <a:xfrm>
                <a:off x="1830" y="3454"/>
                <a:ext cx="590" cy="403"/>
                <a:chOff x="1830" y="3454"/>
                <a:chExt cx="590" cy="403"/>
              </a:xfrm>
            </p:grpSpPr>
            <p:sp>
              <p:nvSpPr>
                <p:cNvPr id="63" name="Rectangle 1127"/>
                <p:cNvSpPr>
                  <a:spLocks noChangeArrowheads="1"/>
                </p:cNvSpPr>
                <p:nvPr/>
              </p:nvSpPr>
              <p:spPr bwMode="auto">
                <a:xfrm>
                  <a:off x="1873" y="3454"/>
                  <a:ext cx="5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US" sz="1200" b="1" dirty="0">
                      <a:solidFill>
                        <a:prstClr val="black"/>
                      </a:solidFill>
                      <a:cs typeface="Times New Roman" pitchFamily="18" charset="0"/>
                    </a:rPr>
                    <a:t>CC +/-</a:t>
                  </a:r>
                </a:p>
                <a:p>
                  <a:pPr algn="just"/>
                  <a:endParaRPr lang="en-US" b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4" name="Rectangle 1128"/>
                <p:cNvSpPr>
                  <a:spLocks noChangeArrowheads="1"/>
                </p:cNvSpPr>
                <p:nvPr/>
              </p:nvSpPr>
              <p:spPr bwMode="auto">
                <a:xfrm>
                  <a:off x="1830" y="3454"/>
                  <a:ext cx="59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2" name="Group 1129"/>
              <p:cNvGrpSpPr>
                <a:grpSpLocks/>
              </p:cNvGrpSpPr>
              <p:nvPr/>
            </p:nvGrpSpPr>
            <p:grpSpPr bwMode="auto">
              <a:xfrm>
                <a:off x="2420" y="3454"/>
                <a:ext cx="1382" cy="403"/>
                <a:chOff x="2420" y="3454"/>
                <a:chExt cx="1382" cy="403"/>
              </a:xfrm>
            </p:grpSpPr>
            <p:sp>
              <p:nvSpPr>
                <p:cNvPr id="61" name="Rectangle 1130"/>
                <p:cNvSpPr>
                  <a:spLocks noChangeArrowheads="1"/>
                </p:cNvSpPr>
                <p:nvPr/>
              </p:nvSpPr>
              <p:spPr bwMode="auto">
                <a:xfrm>
                  <a:off x="2463" y="3454"/>
                  <a:ext cx="129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US" sz="1200" b="1" dirty="0" smtClean="0">
                      <a:solidFill>
                        <a:prstClr val="black"/>
                      </a:solidFill>
                      <a:cs typeface="Times New Roman" pitchFamily="18" charset="0"/>
                    </a:rPr>
                    <a:t>Exceptionally Poor</a:t>
                  </a:r>
                  <a:endParaRPr lang="en-US" sz="1200" b="1" dirty="0">
                    <a:solidFill>
                      <a:prstClr val="black"/>
                    </a:solidFill>
                    <a:cs typeface="Times New Roman" pitchFamily="18" charset="0"/>
                  </a:endParaRPr>
                </a:p>
                <a:p>
                  <a:pPr algn="just"/>
                  <a:endParaRPr lang="en-US" b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2" name="Rectangle 1131"/>
                <p:cNvSpPr>
                  <a:spLocks noChangeArrowheads="1"/>
                </p:cNvSpPr>
                <p:nvPr/>
              </p:nvSpPr>
              <p:spPr bwMode="auto">
                <a:xfrm>
                  <a:off x="2420" y="3454"/>
                  <a:ext cx="138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3" name="Group 1132"/>
              <p:cNvGrpSpPr>
                <a:grpSpLocks/>
              </p:cNvGrpSpPr>
              <p:nvPr/>
            </p:nvGrpSpPr>
            <p:grpSpPr bwMode="auto">
              <a:xfrm>
                <a:off x="0" y="3857"/>
                <a:ext cx="555" cy="518"/>
                <a:chOff x="0" y="3857"/>
                <a:chExt cx="555" cy="518"/>
              </a:xfrm>
            </p:grpSpPr>
            <p:sp>
              <p:nvSpPr>
                <p:cNvPr id="59" name="Rectangle 1133"/>
                <p:cNvSpPr>
                  <a:spLocks noChangeArrowheads="1"/>
                </p:cNvSpPr>
                <p:nvPr/>
              </p:nvSpPr>
              <p:spPr bwMode="auto">
                <a:xfrm>
                  <a:off x="43" y="3857"/>
                  <a:ext cx="46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endParaRPr lang="en-US" b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0" name="Rectangle 1134"/>
                <p:cNvSpPr>
                  <a:spLocks noChangeArrowheads="1"/>
                </p:cNvSpPr>
                <p:nvPr/>
              </p:nvSpPr>
              <p:spPr bwMode="auto">
                <a:xfrm>
                  <a:off x="0" y="3857"/>
                  <a:ext cx="55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4" name="Group 1135"/>
              <p:cNvGrpSpPr>
                <a:grpSpLocks/>
              </p:cNvGrpSpPr>
              <p:nvPr/>
            </p:nvGrpSpPr>
            <p:grpSpPr bwMode="auto">
              <a:xfrm>
                <a:off x="555" y="3857"/>
                <a:ext cx="1275" cy="518"/>
                <a:chOff x="555" y="3857"/>
                <a:chExt cx="1275" cy="518"/>
              </a:xfrm>
            </p:grpSpPr>
            <p:sp>
              <p:nvSpPr>
                <p:cNvPr id="57" name="Rectangle 1136"/>
                <p:cNvSpPr>
                  <a:spLocks noChangeArrowheads="1"/>
                </p:cNvSpPr>
                <p:nvPr/>
              </p:nvSpPr>
              <p:spPr bwMode="auto">
                <a:xfrm>
                  <a:off x="598" y="3857"/>
                  <a:ext cx="118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endParaRPr lang="en-US" sz="1200" b="1" dirty="0">
                    <a:solidFill>
                      <a:srgbClr val="0000FF"/>
                    </a:solidFill>
                    <a:cs typeface="Times New Roman" pitchFamily="18" charset="0"/>
                  </a:endParaRPr>
                </a:p>
                <a:p>
                  <a:pPr algn="just"/>
                  <a:endParaRPr lang="en-US" b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8" name="Rectangle 1137"/>
                <p:cNvSpPr>
                  <a:spLocks noChangeArrowheads="1"/>
                </p:cNvSpPr>
                <p:nvPr/>
              </p:nvSpPr>
              <p:spPr bwMode="auto">
                <a:xfrm>
                  <a:off x="555" y="3857"/>
                  <a:ext cx="127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5" name="Group 1138"/>
              <p:cNvGrpSpPr>
                <a:grpSpLocks/>
              </p:cNvGrpSpPr>
              <p:nvPr/>
            </p:nvGrpSpPr>
            <p:grpSpPr bwMode="auto">
              <a:xfrm>
                <a:off x="1830" y="3857"/>
                <a:ext cx="590" cy="518"/>
                <a:chOff x="1830" y="3857"/>
                <a:chExt cx="590" cy="518"/>
              </a:xfrm>
            </p:grpSpPr>
            <p:sp>
              <p:nvSpPr>
                <p:cNvPr id="55" name="Rectangle 1139"/>
                <p:cNvSpPr>
                  <a:spLocks noChangeArrowheads="1"/>
                </p:cNvSpPr>
                <p:nvPr/>
              </p:nvSpPr>
              <p:spPr bwMode="auto">
                <a:xfrm>
                  <a:off x="1873" y="3857"/>
                  <a:ext cx="504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US" sz="1200" b="1" dirty="0">
                      <a:solidFill>
                        <a:prstClr val="black"/>
                      </a:solidFill>
                      <a:cs typeface="Times New Roman" pitchFamily="18" charset="0"/>
                    </a:rPr>
                    <a:t>R</a:t>
                  </a:r>
                </a:p>
                <a:p>
                  <a:pPr algn="just"/>
                  <a:endParaRPr lang="en-US" b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" name="Rectangle 1140"/>
                <p:cNvSpPr>
                  <a:spLocks noChangeArrowheads="1"/>
                </p:cNvSpPr>
                <p:nvPr/>
              </p:nvSpPr>
              <p:spPr bwMode="auto">
                <a:xfrm>
                  <a:off x="1830" y="3857"/>
                  <a:ext cx="59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6" name="Group 1141"/>
              <p:cNvGrpSpPr>
                <a:grpSpLocks/>
              </p:cNvGrpSpPr>
              <p:nvPr/>
            </p:nvGrpSpPr>
            <p:grpSpPr bwMode="auto">
              <a:xfrm>
                <a:off x="2420" y="3857"/>
                <a:ext cx="1382" cy="518"/>
                <a:chOff x="2420" y="3857"/>
                <a:chExt cx="1382" cy="518"/>
              </a:xfrm>
            </p:grpSpPr>
            <p:sp>
              <p:nvSpPr>
                <p:cNvPr id="53" name="Rectangle 1142"/>
                <p:cNvSpPr>
                  <a:spLocks noChangeArrowheads="1"/>
                </p:cNvSpPr>
                <p:nvPr/>
              </p:nvSpPr>
              <p:spPr bwMode="auto">
                <a:xfrm>
                  <a:off x="2463" y="3857"/>
                  <a:ext cx="1296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US" sz="1200" b="1" dirty="0" smtClean="0">
                      <a:solidFill>
                        <a:prstClr val="black"/>
                      </a:solidFill>
                      <a:cs typeface="Times New Roman" pitchFamily="18" charset="0"/>
                    </a:rPr>
                    <a:t>Failing</a:t>
                  </a:r>
                  <a:endParaRPr lang="en-US" sz="1200" b="1" dirty="0">
                    <a:solidFill>
                      <a:prstClr val="black"/>
                    </a:solidFill>
                    <a:cs typeface="Times New Roman" pitchFamily="18" charset="0"/>
                  </a:endParaRPr>
                </a:p>
                <a:p>
                  <a:pPr algn="just"/>
                  <a:endParaRPr lang="en-US" b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4" name="Rectangle 1143"/>
                <p:cNvSpPr>
                  <a:spLocks noChangeArrowheads="1"/>
                </p:cNvSpPr>
                <p:nvPr/>
              </p:nvSpPr>
              <p:spPr bwMode="auto">
                <a:xfrm>
                  <a:off x="2420" y="3857"/>
                  <a:ext cx="138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7" name="Group 1144"/>
              <p:cNvGrpSpPr>
                <a:grpSpLocks/>
              </p:cNvGrpSpPr>
              <p:nvPr/>
            </p:nvGrpSpPr>
            <p:grpSpPr bwMode="auto">
              <a:xfrm>
                <a:off x="0" y="4375"/>
                <a:ext cx="3802" cy="403"/>
                <a:chOff x="0" y="4375"/>
                <a:chExt cx="3802" cy="403"/>
              </a:xfrm>
            </p:grpSpPr>
            <p:sp>
              <p:nvSpPr>
                <p:cNvPr id="51" name="Rectangle 1145"/>
                <p:cNvSpPr>
                  <a:spLocks noChangeArrowheads="1"/>
                </p:cNvSpPr>
                <p:nvPr/>
              </p:nvSpPr>
              <p:spPr bwMode="auto">
                <a:xfrm>
                  <a:off x="43" y="4375"/>
                  <a:ext cx="371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tabLst>
                      <a:tab pos="3657600" algn="l"/>
                      <a:tab pos="4572000" algn="l"/>
                    </a:tabLst>
                  </a:pPr>
                  <a:r>
                    <a:rPr lang="en-US" sz="1200" b="1" dirty="0">
                      <a:solidFill>
                        <a:srgbClr val="0000FF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algn="just">
                    <a:tabLst>
                      <a:tab pos="3657600" algn="l"/>
                      <a:tab pos="4572000" algn="l"/>
                    </a:tabLst>
                  </a:pPr>
                  <a:endParaRPr lang="en-US" b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" name="Rectangle 1146"/>
                <p:cNvSpPr>
                  <a:spLocks noChangeArrowheads="1"/>
                </p:cNvSpPr>
                <p:nvPr/>
              </p:nvSpPr>
              <p:spPr bwMode="auto">
                <a:xfrm>
                  <a:off x="0" y="4375"/>
                  <a:ext cx="380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8" name="Group 1147"/>
              <p:cNvGrpSpPr>
                <a:grpSpLocks/>
              </p:cNvGrpSpPr>
              <p:nvPr/>
            </p:nvGrpSpPr>
            <p:grpSpPr bwMode="auto">
              <a:xfrm>
                <a:off x="0" y="4305"/>
                <a:ext cx="3802" cy="991"/>
                <a:chOff x="0" y="4305"/>
                <a:chExt cx="3802" cy="991"/>
              </a:xfrm>
            </p:grpSpPr>
            <p:sp>
              <p:nvSpPr>
                <p:cNvPr id="49" name="Rectangle 1148"/>
                <p:cNvSpPr>
                  <a:spLocks noChangeArrowheads="1"/>
                </p:cNvSpPr>
                <p:nvPr/>
              </p:nvSpPr>
              <p:spPr bwMode="auto">
                <a:xfrm>
                  <a:off x="36" y="4305"/>
                  <a:ext cx="3716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347663" indent="-347663" algn="just">
                    <a:tabLst>
                      <a:tab pos="347663" algn="l"/>
                      <a:tab pos="3657600" algn="l"/>
                      <a:tab pos="4572000" algn="l"/>
                    </a:tabLst>
                  </a:pPr>
                  <a:r>
                    <a:rPr lang="en-US" sz="1800" b="1" dirty="0" smtClean="0">
                      <a:solidFill>
                        <a:srgbClr val="1F497D"/>
                      </a:solidFill>
                      <a:latin typeface="Times New Roman" pitchFamily="18" charset="0"/>
                      <a:cs typeface="Times New Roman" pitchFamily="18" charset="0"/>
                    </a:rPr>
                    <a:t>+/-</a:t>
                  </a:r>
                  <a:r>
                    <a:rPr lang="en-US" sz="1800" b="1" dirty="0">
                      <a:solidFill>
                        <a:srgbClr val="1F497D"/>
                      </a:solidFill>
                      <a:latin typeface="Times New Roman" pitchFamily="18" charset="0"/>
                      <a:cs typeface="Times New Roman" pitchFamily="18" charset="0"/>
                    </a:rPr>
                    <a:t>	</a:t>
                  </a:r>
                  <a:r>
                    <a:rPr lang="en-US" sz="1400" b="1" dirty="0" smtClean="0">
                      <a:solidFill>
                        <a:srgbClr val="1F497D"/>
                      </a:solidFill>
                      <a:latin typeface="Times New Roman" pitchFamily="18" charset="0"/>
                      <a:cs typeface="Times New Roman" pitchFamily="18" charset="0"/>
                    </a:rPr>
                    <a:t>These </a:t>
                  </a:r>
                  <a:r>
                    <a:rPr lang="en-US" sz="1400" b="1" dirty="0">
                      <a:solidFill>
                        <a:srgbClr val="1F497D"/>
                      </a:solidFill>
                      <a:latin typeface="Times New Roman" pitchFamily="18" charset="0"/>
                      <a:cs typeface="Times New Roman" pitchFamily="18" charset="0"/>
                    </a:rPr>
                    <a:t>signs following the letter rating indicate the relative position within the </a:t>
                  </a:r>
                  <a:r>
                    <a:rPr lang="en-US" sz="1400" b="1" dirty="0" smtClean="0">
                      <a:solidFill>
                        <a:srgbClr val="1F497D"/>
                      </a:solidFill>
                      <a:latin typeface="Times New Roman" pitchFamily="18" charset="0"/>
                      <a:cs typeface="Times New Roman" pitchFamily="18" charset="0"/>
                    </a:rPr>
                    <a:t>class. </a:t>
                  </a:r>
                  <a:r>
                    <a:rPr lang="en-US" sz="1400" b="1" i="1" dirty="0">
                      <a:solidFill>
                        <a:srgbClr val="1F497D"/>
                      </a:solidFill>
                      <a:latin typeface="Times New Roman" pitchFamily="18" charset="0"/>
                      <a:cs typeface="Times New Roman" pitchFamily="18" charset="0"/>
                    </a:rPr>
                    <a:t>Italics represent minimum recommended.</a:t>
                  </a:r>
                </a:p>
                <a:p>
                  <a:pPr marL="347663" indent="-347663" algn="just">
                    <a:tabLst>
                      <a:tab pos="347663" algn="l"/>
                      <a:tab pos="3657600" algn="l"/>
                      <a:tab pos="4572000" algn="l"/>
                    </a:tabLst>
                  </a:pPr>
                  <a:endParaRPr lang="en-US" sz="1800" b="1" i="1" dirty="0">
                    <a:solidFill>
                      <a:srgbClr val="0066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" name="Rectangle 1149"/>
                <p:cNvSpPr>
                  <a:spLocks noChangeArrowheads="1"/>
                </p:cNvSpPr>
                <p:nvPr/>
              </p:nvSpPr>
              <p:spPr bwMode="auto">
                <a:xfrm>
                  <a:off x="0" y="4778"/>
                  <a:ext cx="380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sz="2000" dirty="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8" name="Rectangle 1150"/>
            <p:cNvSpPr>
              <a:spLocks noChangeArrowheads="1"/>
            </p:cNvSpPr>
            <p:nvPr/>
          </p:nvSpPr>
          <p:spPr bwMode="auto">
            <a:xfrm>
              <a:off x="-3" y="-3"/>
              <a:ext cx="3808" cy="5302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75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239000" cy="846138"/>
          </a:xfrm>
        </p:spPr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IRIC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2018 - updates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998538"/>
            <a:ext cx="7723650" cy="5173662"/>
          </a:xfrm>
        </p:spPr>
        <p:txBody>
          <a:bodyPr>
            <a:noAutofit/>
          </a:bodyPr>
          <a:lstStyle/>
          <a:p>
            <a:pPr algn="l">
              <a:buClrTx/>
            </a:pPr>
            <a:r>
              <a:rPr lang="en-US" sz="2000" b="1" dirty="0"/>
              <a:t>General Editing, Updates, and Clarifications/Corrections</a:t>
            </a:r>
          </a:p>
          <a:p>
            <a:pPr lvl="1" algn="l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800" dirty="0" smtClean="0"/>
              <a:t>Updated all Exhibits for uniformity, as possible.</a:t>
            </a:r>
          </a:p>
          <a:p>
            <a:pPr lvl="1" algn="l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800" dirty="0" smtClean="0"/>
              <a:t>Updated A.M. Best, Standard &amp; Poor’s Ratings.</a:t>
            </a:r>
          </a:p>
          <a:p>
            <a:pPr lvl="1" algn="l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800" dirty="0" smtClean="0"/>
              <a:t>California Civil Code §2782 update as of 1/1/18 regarding professional service contracts indemnification.</a:t>
            </a:r>
          </a:p>
          <a:p>
            <a:pPr lvl="1" algn="l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800" dirty="0" smtClean="0"/>
              <a:t>Additional ISO Professional Liability Policy analysis.</a:t>
            </a:r>
          </a:p>
          <a:p>
            <a:pPr lvl="1" algn="l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800" dirty="0" smtClean="0"/>
              <a:t>Design/Build Contracts analysis per CA Civil Code </a:t>
            </a:r>
            <a:r>
              <a:rPr lang="en-US" sz="1800" dirty="0"/>
              <a:t>§</a:t>
            </a:r>
            <a:r>
              <a:rPr lang="en-US" sz="1800" dirty="0" smtClean="0"/>
              <a:t>2782.9 update.</a:t>
            </a:r>
          </a:p>
          <a:p>
            <a:pPr lvl="1" algn="l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800" dirty="0" smtClean="0"/>
              <a:t>Cyber Risks analysis as related to and expanded from common cyber/technology liability insurance policies.</a:t>
            </a:r>
          </a:p>
          <a:p>
            <a:pPr lvl="1" algn="l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800" dirty="0" smtClean="0"/>
              <a:t>Included Jones Act discussion in chapter on Marine Related Risks.</a:t>
            </a:r>
          </a:p>
          <a:p>
            <a:pPr lvl="1" algn="l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800" dirty="0" smtClean="0"/>
              <a:t>Replaced outdated MCS-90: Motor Carrier Public Liability sample form with current version.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738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Best’s Financial Size Category </a:t>
            </a:r>
            <a:r>
              <a:rPr lang="en-US" sz="3200" dirty="0">
                <a:solidFill>
                  <a:schemeClr val="tx2"/>
                </a:solidFill>
              </a:rPr>
              <a:t>(FSC)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Reported Capital, Surplus and Conditional Reserve </a:t>
            </a:r>
            <a:r>
              <a:rPr lang="en-US" sz="2400" dirty="0" smtClean="0"/>
              <a:t>Funds </a:t>
            </a:r>
            <a:r>
              <a:rPr lang="en-US" sz="2000" i="1" dirty="0" smtClean="0"/>
              <a:t>(in Millions)</a:t>
            </a:r>
            <a:endParaRPr lang="en-US" sz="2000" i="1" dirty="0"/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385855" y="2046420"/>
            <a:ext cx="688911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Aft>
                <a:spcPts val="0"/>
              </a:spcAft>
              <a:buClr>
                <a:srgbClr val="1C3664"/>
              </a:buClr>
              <a:buSzPct val="80000"/>
              <a:buFont typeface="Arial" panose="020B0604020202020204" pitchFamily="34" charset="0"/>
              <a:buChar char="•"/>
              <a:tabLst>
                <a:tab pos="1828800" algn="l"/>
              </a:tabLst>
              <a:defRPr/>
            </a:pPr>
            <a:r>
              <a:rPr lang="en-US" sz="2400" b="1" kern="0" dirty="0">
                <a:solidFill>
                  <a:prstClr val="black"/>
                </a:solidFill>
                <a:latin typeface="Calibri" pitchFamily="34" charset="0"/>
              </a:rPr>
              <a:t>FSC XV 	Greater than $</a:t>
            </a:r>
            <a:r>
              <a:rPr lang="en-US" sz="2400" b="1" kern="0" dirty="0" smtClean="0">
                <a:solidFill>
                  <a:prstClr val="black"/>
                </a:solidFill>
                <a:latin typeface="Calibri" pitchFamily="34" charset="0"/>
              </a:rPr>
              <a:t>2,000</a:t>
            </a:r>
            <a:endParaRPr lang="en-US" sz="2400" b="1" kern="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1C3664"/>
              </a:buClr>
              <a:buSzPct val="80000"/>
              <a:buFont typeface="Arial" panose="020B0604020202020204" pitchFamily="34" charset="0"/>
              <a:buChar char="•"/>
              <a:tabLst>
                <a:tab pos="1828800" algn="l"/>
              </a:tabLst>
              <a:defRPr/>
            </a:pPr>
            <a:r>
              <a:rPr lang="en-US" sz="2400" b="1" kern="0" dirty="0">
                <a:solidFill>
                  <a:prstClr val="black"/>
                </a:solidFill>
                <a:latin typeface="Calibri" pitchFamily="34" charset="0"/>
              </a:rPr>
              <a:t>FSC XIV 	</a:t>
            </a:r>
            <a:r>
              <a:rPr lang="en-US" sz="2400" b="1" kern="0" dirty="0" smtClean="0">
                <a:solidFill>
                  <a:prstClr val="black"/>
                </a:solidFill>
                <a:latin typeface="Calibri" pitchFamily="34" charset="0"/>
              </a:rPr>
              <a:t>$1,500 </a:t>
            </a:r>
            <a:r>
              <a:rPr lang="en-US" sz="2400" b="1" kern="0" dirty="0">
                <a:solidFill>
                  <a:prstClr val="black"/>
                </a:solidFill>
                <a:latin typeface="Calibri" pitchFamily="34" charset="0"/>
              </a:rPr>
              <a:t>to </a:t>
            </a:r>
            <a:r>
              <a:rPr lang="en-US" sz="2400" b="1" kern="0" dirty="0" smtClean="0">
                <a:solidFill>
                  <a:prstClr val="black"/>
                </a:solidFill>
                <a:latin typeface="Calibri" pitchFamily="34" charset="0"/>
              </a:rPr>
              <a:t>$2,000</a:t>
            </a:r>
            <a:endParaRPr lang="en-US" sz="2400" b="1" kern="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1C3664"/>
              </a:buClr>
              <a:buSzPct val="80000"/>
              <a:buFont typeface="Arial" panose="020B0604020202020204" pitchFamily="34" charset="0"/>
              <a:buChar char="•"/>
              <a:tabLst>
                <a:tab pos="1828800" algn="l"/>
              </a:tabLst>
              <a:defRPr/>
            </a:pPr>
            <a:r>
              <a:rPr lang="en-US" sz="2400" b="1" kern="0" dirty="0">
                <a:solidFill>
                  <a:prstClr val="black"/>
                </a:solidFill>
                <a:latin typeface="Calibri" pitchFamily="34" charset="0"/>
              </a:rPr>
              <a:t>FSC XIII 	$</a:t>
            </a:r>
            <a:r>
              <a:rPr lang="en-US" sz="2400" b="1" kern="0" dirty="0" smtClean="0">
                <a:solidFill>
                  <a:prstClr val="black"/>
                </a:solidFill>
                <a:latin typeface="Calibri" pitchFamily="34" charset="0"/>
              </a:rPr>
              <a:t>1,250 </a:t>
            </a:r>
            <a:r>
              <a:rPr lang="en-US" sz="2400" b="1" kern="0" dirty="0">
                <a:solidFill>
                  <a:prstClr val="black"/>
                </a:solidFill>
                <a:latin typeface="Calibri" pitchFamily="34" charset="0"/>
              </a:rPr>
              <a:t>to </a:t>
            </a:r>
            <a:r>
              <a:rPr lang="en-US" sz="2400" b="1" kern="0" dirty="0" smtClean="0">
                <a:solidFill>
                  <a:prstClr val="black"/>
                </a:solidFill>
                <a:latin typeface="Calibri" pitchFamily="34" charset="0"/>
              </a:rPr>
              <a:t>$1,500</a:t>
            </a:r>
            <a:endParaRPr lang="en-US" sz="2400" b="1" kern="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1C3664"/>
              </a:buClr>
              <a:buSzPct val="80000"/>
              <a:buFont typeface="Arial" panose="020B0604020202020204" pitchFamily="34" charset="0"/>
              <a:buChar char="•"/>
              <a:tabLst>
                <a:tab pos="1828800" algn="l"/>
              </a:tabLst>
              <a:defRPr/>
            </a:pPr>
            <a:r>
              <a:rPr lang="en-US" sz="2400" b="1" kern="0" dirty="0">
                <a:solidFill>
                  <a:prstClr val="black"/>
                </a:solidFill>
                <a:latin typeface="Calibri" pitchFamily="34" charset="0"/>
              </a:rPr>
              <a:t>FSC XII 	</a:t>
            </a:r>
            <a:r>
              <a:rPr lang="en-US" sz="2400" b="1" kern="0" dirty="0" smtClean="0">
                <a:solidFill>
                  <a:prstClr val="black"/>
                </a:solidFill>
                <a:latin typeface="Calibri" pitchFamily="34" charset="0"/>
              </a:rPr>
              <a:t>$1,000 </a:t>
            </a:r>
            <a:r>
              <a:rPr lang="en-US" sz="2400" b="1" kern="0" dirty="0">
                <a:solidFill>
                  <a:prstClr val="black"/>
                </a:solidFill>
                <a:latin typeface="Calibri" pitchFamily="34" charset="0"/>
              </a:rPr>
              <a:t>to </a:t>
            </a:r>
            <a:r>
              <a:rPr lang="en-US" sz="2400" b="1" kern="0" dirty="0" smtClean="0">
                <a:solidFill>
                  <a:prstClr val="black"/>
                </a:solidFill>
                <a:latin typeface="Calibri" pitchFamily="34" charset="0"/>
              </a:rPr>
              <a:t>$1,250</a:t>
            </a:r>
            <a:endParaRPr lang="en-US" sz="2400" b="1" kern="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1C3664"/>
              </a:buClr>
              <a:buSzPct val="80000"/>
              <a:buFont typeface="Arial" panose="020B0604020202020204" pitchFamily="34" charset="0"/>
              <a:buChar char="•"/>
              <a:tabLst>
                <a:tab pos="1828800" algn="l"/>
              </a:tabLst>
              <a:defRPr/>
            </a:pPr>
            <a:r>
              <a:rPr lang="en-US" sz="2400" b="1" kern="0" dirty="0">
                <a:solidFill>
                  <a:prstClr val="black"/>
                </a:solidFill>
                <a:latin typeface="Calibri" pitchFamily="34" charset="0"/>
              </a:rPr>
              <a:t>FSC </a:t>
            </a:r>
            <a:r>
              <a:rPr lang="en-US" sz="2400" b="1" kern="0" dirty="0" smtClean="0">
                <a:solidFill>
                  <a:prstClr val="black"/>
                </a:solidFill>
                <a:latin typeface="Calibri" pitchFamily="34" charset="0"/>
              </a:rPr>
              <a:t>XI </a:t>
            </a:r>
            <a:r>
              <a:rPr lang="en-US" sz="2400" b="1" kern="0" dirty="0">
                <a:solidFill>
                  <a:prstClr val="black"/>
                </a:solidFill>
                <a:latin typeface="Calibri" pitchFamily="34" charset="0"/>
              </a:rPr>
              <a:t>	</a:t>
            </a:r>
            <a:r>
              <a:rPr lang="en-US" sz="2400" b="1" kern="0" dirty="0" smtClean="0">
                <a:solidFill>
                  <a:prstClr val="black"/>
                </a:solidFill>
                <a:latin typeface="Calibri" pitchFamily="34" charset="0"/>
              </a:rPr>
              <a:t>$750 </a:t>
            </a:r>
            <a:r>
              <a:rPr lang="en-US" sz="2400" b="1" kern="0" dirty="0">
                <a:solidFill>
                  <a:prstClr val="black"/>
                </a:solidFill>
                <a:latin typeface="Calibri" pitchFamily="34" charset="0"/>
              </a:rPr>
              <a:t>to </a:t>
            </a:r>
            <a:r>
              <a:rPr lang="en-US" sz="2400" b="1" kern="0" dirty="0" smtClean="0">
                <a:solidFill>
                  <a:prstClr val="black"/>
                </a:solidFill>
                <a:latin typeface="Calibri" pitchFamily="34" charset="0"/>
              </a:rPr>
              <a:t>$1,000</a:t>
            </a:r>
            <a:endParaRPr lang="en-US" sz="2400" b="1" kern="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1C3664"/>
              </a:buClr>
              <a:buSzPct val="80000"/>
              <a:buFont typeface="Arial" panose="020B0604020202020204" pitchFamily="34" charset="0"/>
              <a:buChar char="•"/>
              <a:tabLst>
                <a:tab pos="1828800" algn="l"/>
              </a:tabLst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Calibri" pitchFamily="34" charset="0"/>
              </a:rPr>
              <a:t>FSC </a:t>
            </a:r>
            <a:r>
              <a:rPr lang="en-US" sz="2400" b="1" kern="0" dirty="0">
                <a:solidFill>
                  <a:prstClr val="black"/>
                </a:solidFill>
                <a:latin typeface="Calibri" pitchFamily="34" charset="0"/>
              </a:rPr>
              <a:t>X 	</a:t>
            </a:r>
            <a:r>
              <a:rPr lang="en-US" sz="2400" b="1" kern="0" dirty="0" smtClean="0">
                <a:solidFill>
                  <a:prstClr val="black"/>
                </a:solidFill>
                <a:latin typeface="Calibri" pitchFamily="34" charset="0"/>
              </a:rPr>
              <a:t>$500 </a:t>
            </a:r>
            <a:r>
              <a:rPr lang="en-US" sz="2400" b="1" kern="0" dirty="0">
                <a:solidFill>
                  <a:prstClr val="black"/>
                </a:solidFill>
                <a:latin typeface="Calibri" pitchFamily="34" charset="0"/>
              </a:rPr>
              <a:t>to </a:t>
            </a:r>
            <a:r>
              <a:rPr lang="en-US" sz="2400" b="1" kern="0" dirty="0" smtClean="0">
                <a:solidFill>
                  <a:prstClr val="black"/>
                </a:solidFill>
                <a:latin typeface="Calibri" pitchFamily="34" charset="0"/>
              </a:rPr>
              <a:t>$750</a:t>
            </a:r>
            <a:endParaRPr lang="en-US" sz="2400" b="1" kern="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1C3664"/>
              </a:buClr>
              <a:buSzPct val="80000"/>
              <a:buFont typeface="Arial" panose="020B0604020202020204" pitchFamily="34" charset="0"/>
              <a:buChar char="•"/>
              <a:tabLst>
                <a:tab pos="1828800" algn="l"/>
              </a:tabLst>
              <a:defRPr/>
            </a:pPr>
            <a:r>
              <a:rPr lang="en-US" sz="2400" b="1" kern="0" dirty="0">
                <a:solidFill>
                  <a:prstClr val="black"/>
                </a:solidFill>
                <a:latin typeface="Calibri" pitchFamily="34" charset="0"/>
              </a:rPr>
              <a:t>FSC IX 	</a:t>
            </a:r>
            <a:r>
              <a:rPr lang="en-US" sz="2400" b="1" kern="0" dirty="0" smtClean="0">
                <a:solidFill>
                  <a:prstClr val="black"/>
                </a:solidFill>
                <a:latin typeface="Calibri" pitchFamily="34" charset="0"/>
              </a:rPr>
              <a:t>$250 </a:t>
            </a:r>
            <a:r>
              <a:rPr lang="en-US" sz="2400" b="1" kern="0" dirty="0">
                <a:solidFill>
                  <a:prstClr val="black"/>
                </a:solidFill>
                <a:latin typeface="Calibri" pitchFamily="34" charset="0"/>
              </a:rPr>
              <a:t>to </a:t>
            </a:r>
            <a:r>
              <a:rPr lang="en-US" sz="2400" b="1" kern="0" dirty="0" smtClean="0">
                <a:solidFill>
                  <a:prstClr val="black"/>
                </a:solidFill>
                <a:latin typeface="Calibri" pitchFamily="34" charset="0"/>
              </a:rPr>
              <a:t>$500</a:t>
            </a:r>
            <a:endParaRPr lang="en-US" sz="2400" b="1" kern="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1C3664"/>
              </a:buClr>
              <a:buSzPct val="80000"/>
              <a:buFont typeface="Arial" panose="020B0604020202020204" pitchFamily="34" charset="0"/>
              <a:buChar char="•"/>
              <a:tabLst>
                <a:tab pos="1828800" algn="l"/>
              </a:tabLst>
              <a:defRPr/>
            </a:pPr>
            <a:r>
              <a:rPr lang="en-US" sz="2400" b="1" kern="0" dirty="0">
                <a:solidFill>
                  <a:prstClr val="black"/>
                </a:solidFill>
                <a:latin typeface="Calibri" pitchFamily="34" charset="0"/>
              </a:rPr>
              <a:t>FSC VIII 	</a:t>
            </a:r>
            <a:r>
              <a:rPr lang="en-US" sz="2400" b="1" kern="0" dirty="0" smtClean="0">
                <a:solidFill>
                  <a:prstClr val="black"/>
                </a:solidFill>
                <a:latin typeface="Calibri" pitchFamily="34" charset="0"/>
              </a:rPr>
              <a:t>$100 </a:t>
            </a:r>
            <a:r>
              <a:rPr lang="en-US" sz="2400" b="1" kern="0" dirty="0">
                <a:solidFill>
                  <a:prstClr val="black"/>
                </a:solidFill>
                <a:latin typeface="Calibri" pitchFamily="34" charset="0"/>
              </a:rPr>
              <a:t>to </a:t>
            </a:r>
            <a:r>
              <a:rPr lang="en-US" sz="2400" b="1" kern="0" dirty="0" smtClean="0">
                <a:solidFill>
                  <a:prstClr val="black"/>
                </a:solidFill>
                <a:latin typeface="Calibri" pitchFamily="34" charset="0"/>
              </a:rPr>
              <a:t>$250</a:t>
            </a:r>
            <a:endParaRPr lang="en-US" sz="2400" b="1" kern="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1C3664"/>
              </a:buClr>
              <a:buSzPct val="80000"/>
              <a:buFont typeface="Arial" panose="020B0604020202020204" pitchFamily="34" charset="0"/>
              <a:buChar char="•"/>
              <a:tabLst>
                <a:tab pos="1828800" algn="l"/>
              </a:tabLst>
              <a:defRPr/>
            </a:pPr>
            <a:r>
              <a:rPr lang="en-US" sz="2400" b="1" i="1" kern="0" dirty="0" smtClean="0">
                <a:solidFill>
                  <a:srgbClr val="FF0000"/>
                </a:solidFill>
                <a:latin typeface="Calibri" pitchFamily="34" charset="0"/>
              </a:rPr>
              <a:t>FSC VII 	$50 to $100  Minimum Recommended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029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Century Gothic (Headings)"/>
              </a:rPr>
              <a:t>Cumulative Average Impairment </a:t>
            </a:r>
            <a:r>
              <a:rPr lang="en-US" sz="2800" b="1" dirty="0" smtClean="0">
                <a:latin typeface="Century Gothic (Headings)"/>
              </a:rPr>
              <a:t>Rates</a:t>
            </a:r>
            <a:br>
              <a:rPr lang="en-US" sz="2800" b="1" dirty="0" smtClean="0">
                <a:latin typeface="Century Gothic (Headings)"/>
              </a:rPr>
            </a:br>
            <a:r>
              <a:rPr lang="en-US" sz="2800" b="1" dirty="0" smtClean="0">
                <a:latin typeface="Century Gothic (Headings)"/>
              </a:rPr>
              <a:t>by </a:t>
            </a:r>
            <a:r>
              <a:rPr lang="en-US" sz="2800" b="1" dirty="0">
                <a:latin typeface="Century Gothic (Headings)"/>
              </a:rPr>
              <a:t>Best Financial Strength Rating</a:t>
            </a:r>
            <a:r>
              <a:rPr lang="en-US" sz="3000" dirty="0">
                <a:latin typeface="Century Gothic (Headings)"/>
              </a:rPr>
              <a:t>*</a:t>
            </a:r>
            <a:endParaRPr lang="en-US" sz="3000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583660"/>
              </p:ext>
            </p:extLst>
          </p:nvPr>
        </p:nvGraphicFramePr>
        <p:xfrm>
          <a:off x="539732" y="1676399"/>
          <a:ext cx="7308868" cy="380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2" name="Chart" r:id="rId4" imgW="8785827" imgH="4572031" progId="MSGraph.Chart.8">
                  <p:embed followColorScheme="full"/>
                </p:oleObj>
              </mc:Choice>
              <mc:Fallback>
                <p:oleObj name="Chart" r:id="rId4" imgW="8785827" imgH="4572031" progId="MSGraph.Chart.8">
                  <p:embed followColorScheme="full"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32" y="1676399"/>
                        <a:ext cx="7308868" cy="380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84385" y="1467635"/>
            <a:ext cx="4839030" cy="757773"/>
          </a:xfrm>
          <a:prstGeom prst="rect">
            <a:avLst/>
          </a:prstGeom>
          <a:solidFill>
            <a:schemeClr val="bg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</a:rPr>
              <a:t>Insurers with strong ratings are far less likely to become impaired over long periods of time. </a:t>
            </a:r>
            <a:r>
              <a:rPr lang="en-US" sz="1600" b="1" dirty="0" smtClean="0">
                <a:latin typeface="Times New Roman" pitchFamily="18" charset="0"/>
              </a:rPr>
              <a:t>This is especially </a:t>
            </a:r>
            <a:r>
              <a:rPr lang="en-US" sz="1600" b="1" dirty="0">
                <a:latin typeface="Times New Roman" pitchFamily="18" charset="0"/>
              </a:rPr>
              <a:t>important </a:t>
            </a:r>
            <a:r>
              <a:rPr lang="en-US" sz="1600" b="1" dirty="0" smtClean="0">
                <a:latin typeface="Times New Roman" pitchFamily="18" charset="0"/>
              </a:rPr>
              <a:t>for long-tailed lines of coverage.</a:t>
            </a:r>
            <a:endParaRPr lang="en-US" sz="1600" b="1" dirty="0">
              <a:latin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62665" y="5686999"/>
            <a:ext cx="7315200" cy="49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dirty="0"/>
              <a:t>*US P/C and L/H companies, </a:t>
            </a:r>
            <a:r>
              <a:rPr lang="en-US" sz="1200" dirty="0" smtClean="0"/>
              <a:t>1977-2014</a:t>
            </a:r>
            <a:endParaRPr lang="en-US" sz="1200" dirty="0"/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dirty="0"/>
              <a:t>Sources: A.M. Best: </a:t>
            </a:r>
            <a:r>
              <a:rPr lang="en-US" sz="1200" i="1" dirty="0"/>
              <a:t>Best’s Impairment Rate and Rating Transition </a:t>
            </a:r>
            <a:r>
              <a:rPr lang="en-US" sz="1200" i="1" dirty="0" smtClean="0"/>
              <a:t>Study—1977-2014, August 2</a:t>
            </a:r>
            <a:r>
              <a:rPr lang="en-US" sz="1200" dirty="0" smtClean="0"/>
              <a:t>1</a:t>
            </a:r>
            <a:r>
              <a:rPr lang="en-US" sz="1200" dirty="0"/>
              <a:t>, </a:t>
            </a:r>
            <a:r>
              <a:rPr lang="en-US" sz="1200" dirty="0" smtClean="0"/>
              <a:t>2015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/>
              <a:pPr/>
              <a:t>41</a:t>
            </a:fld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3918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Much Coverage is Enough?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25" y="1124700"/>
            <a:ext cx="7723650" cy="5051160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Guidelines </a:t>
            </a:r>
            <a:r>
              <a:rPr lang="en-US" sz="2400" b="1" dirty="0" smtClean="0"/>
              <a:t>Matrix </a:t>
            </a:r>
            <a:endParaRPr lang="en-US" sz="2400" b="1" dirty="0"/>
          </a:p>
          <a:p>
            <a:pPr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Century Gothic" panose="020B0502020202020204" pitchFamily="34" charset="0"/>
              <a:buChar char="–"/>
            </a:pPr>
            <a:r>
              <a:rPr lang="en-US" sz="2000" dirty="0"/>
              <a:t>High, Moderate, Low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Tort </a:t>
            </a:r>
            <a:r>
              <a:rPr lang="en-US" sz="2400" b="1" dirty="0" smtClean="0"/>
              <a:t>Costs</a:t>
            </a:r>
            <a:r>
              <a:rPr lang="en-US" sz="2400" dirty="0" smtClean="0"/>
              <a:t>: </a:t>
            </a:r>
            <a:r>
              <a:rPr lang="en-US" sz="2000" dirty="0" smtClean="0"/>
              <a:t>+8.7</a:t>
            </a:r>
            <a:r>
              <a:rPr lang="en-US" sz="2000" dirty="0"/>
              <a:t>% average annual increase since 1951</a:t>
            </a:r>
            <a:r>
              <a:rPr lang="en-US" sz="2000" dirty="0" smtClean="0"/>
              <a:t>!</a:t>
            </a:r>
            <a:r>
              <a:rPr lang="en-US" sz="2000" i="1" dirty="0" smtClean="0"/>
              <a:t> </a:t>
            </a:r>
            <a:r>
              <a:rPr lang="en-US" sz="1800" i="1" dirty="0" smtClean="0"/>
              <a:t>(</a:t>
            </a:r>
            <a:r>
              <a:rPr lang="en-US" sz="1800" i="1" dirty="0"/>
              <a:t>Towers Watson’s US Tort Costs:  2011 Update)</a:t>
            </a:r>
          </a:p>
          <a:p>
            <a:pPr marL="457200" lvl="1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/>
              <a:t>$1 </a:t>
            </a:r>
            <a:r>
              <a:rPr lang="en-US" sz="1800" b="1" i="1" dirty="0" smtClean="0"/>
              <a:t>Million </a:t>
            </a:r>
            <a:r>
              <a:rPr lang="en-US" sz="1800" i="1" dirty="0" smtClean="0"/>
              <a:t>(1986) </a:t>
            </a:r>
            <a:r>
              <a:rPr lang="en-US" sz="1800" b="1" i="1" dirty="0"/>
              <a:t>is over $4 </a:t>
            </a:r>
            <a:r>
              <a:rPr lang="en-US" sz="1800" b="1" i="1" dirty="0" smtClean="0"/>
              <a:t>Million </a:t>
            </a:r>
            <a:r>
              <a:rPr lang="en-US" sz="1800" i="1" dirty="0" smtClean="0"/>
              <a:t>today, based </a:t>
            </a:r>
            <a:r>
              <a:rPr lang="en-US" sz="1800" i="1" dirty="0"/>
              <a:t>on </a:t>
            </a:r>
            <a:r>
              <a:rPr lang="en-US" sz="1800" i="1" dirty="0" smtClean="0"/>
              <a:t>COLA.</a:t>
            </a:r>
            <a:endParaRPr lang="en-US" sz="1800" i="1" dirty="0"/>
          </a:p>
          <a:p>
            <a:pPr marL="457200" lvl="1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/>
              <a:t>$1 </a:t>
            </a:r>
            <a:r>
              <a:rPr lang="en-US" sz="1800" b="1" i="1" dirty="0" smtClean="0"/>
              <a:t>Million </a:t>
            </a:r>
            <a:r>
              <a:rPr lang="en-US" sz="1800" i="1" dirty="0" smtClean="0"/>
              <a:t>(1986)</a:t>
            </a:r>
            <a:r>
              <a:rPr lang="en-US" sz="1800" b="1" i="1" dirty="0" smtClean="0"/>
              <a:t> </a:t>
            </a:r>
            <a:r>
              <a:rPr lang="en-US" sz="1800" b="1" i="1" dirty="0"/>
              <a:t>is over $9 </a:t>
            </a:r>
            <a:r>
              <a:rPr lang="en-US" sz="1800" b="1" i="1" dirty="0" smtClean="0"/>
              <a:t>Million </a:t>
            </a:r>
            <a:r>
              <a:rPr lang="en-US" sz="1800" i="1" dirty="0" smtClean="0"/>
              <a:t>today, based </a:t>
            </a:r>
            <a:r>
              <a:rPr lang="en-US" sz="1800" i="1" dirty="0"/>
              <a:t>on tort </a:t>
            </a:r>
            <a:r>
              <a:rPr lang="en-US" sz="1800" i="1" dirty="0" smtClean="0"/>
              <a:t>inflation.</a:t>
            </a:r>
            <a:endParaRPr lang="en-US" sz="1800" i="1" dirty="0"/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Jury </a:t>
            </a:r>
            <a:r>
              <a:rPr lang="en-US" sz="2400" b="1" dirty="0" smtClean="0"/>
              <a:t>Verdicts</a:t>
            </a:r>
            <a:r>
              <a:rPr lang="en-US" sz="2400" dirty="0" smtClean="0"/>
              <a:t> </a:t>
            </a:r>
            <a:r>
              <a:rPr lang="en-US" sz="2000" dirty="0"/>
              <a:t>continue to rise</a:t>
            </a:r>
            <a:r>
              <a:rPr lang="en-US" sz="1800" b="1" dirty="0"/>
              <a:t> 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Century Gothic" panose="020B0502020202020204" pitchFamily="34" charset="0"/>
              <a:buChar char="–"/>
            </a:pPr>
            <a:r>
              <a:rPr lang="en-US" sz="1800" dirty="0" smtClean="0"/>
              <a:t>(</a:t>
            </a:r>
            <a:r>
              <a:rPr lang="en-US" sz="1800" b="1" dirty="0" smtClean="0">
                <a:hlinkClick r:id="rId4"/>
              </a:rPr>
              <a:t>www.iii.org</a:t>
            </a:r>
            <a:r>
              <a:rPr lang="en-US" sz="1800" dirty="0"/>
              <a:t>)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Analyze the Exposure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Maximum </a:t>
            </a:r>
            <a:r>
              <a:rPr lang="en-US" sz="2400" b="1" u="sng" dirty="0"/>
              <a:t>Possible</a:t>
            </a:r>
            <a:r>
              <a:rPr lang="en-US" sz="2400" b="1" dirty="0"/>
              <a:t> </a:t>
            </a:r>
            <a:r>
              <a:rPr lang="en-US" sz="2400" b="1" dirty="0" smtClean="0"/>
              <a:t>Loss vs.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/>
              <a:t>     </a:t>
            </a:r>
            <a:r>
              <a:rPr lang="en-US" sz="2400" b="1" dirty="0"/>
              <a:t>Maximum </a:t>
            </a:r>
            <a:r>
              <a:rPr lang="en-US" sz="2400" b="1" u="sng" dirty="0"/>
              <a:t>Probable</a:t>
            </a:r>
            <a:r>
              <a:rPr lang="en-US" sz="2400" b="1" dirty="0"/>
              <a:t> Loss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/>
              <a:pPr/>
              <a:t>42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20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7620000" y="5943600"/>
            <a:ext cx="13716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20000" y="6163761"/>
            <a:ext cx="1524000" cy="1692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890" y="0"/>
            <a:ext cx="5014260" cy="684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E1239-A3E7-4338-A9DA-750E3777704A}" type="slidenum">
              <a:rPr lang="en-US" smtClean="0"/>
              <a:pPr/>
              <a:t>43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783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Rating Alternative Risk Transfer Vehicles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9137"/>
            <a:ext cx="7454815" cy="4748213"/>
          </a:xfrm>
        </p:spPr>
        <p:txBody>
          <a:bodyPr>
            <a:noAutofit/>
          </a:bodyPr>
          <a:lstStyle/>
          <a:p>
            <a:pPr marL="0" indent="0" algn="l">
              <a:buClr>
                <a:schemeClr val="tx2"/>
              </a:buClr>
              <a:buNone/>
            </a:pPr>
            <a:r>
              <a:rPr lang="en-US" sz="2400" b="1" dirty="0"/>
              <a:t>Many organizations are moving to </a:t>
            </a:r>
            <a:r>
              <a:rPr lang="en-US" sz="2400" b="1" dirty="0" smtClean="0"/>
              <a:t>Alternative </a:t>
            </a:r>
            <a:r>
              <a:rPr lang="en-US" sz="2400" b="1" dirty="0"/>
              <a:t>Risk </a:t>
            </a:r>
            <a:r>
              <a:rPr lang="en-US" sz="2400" b="1" dirty="0" smtClean="0"/>
              <a:t>Transfer financing vehicles</a:t>
            </a:r>
            <a:r>
              <a:rPr lang="en-US" sz="2400" i="1" dirty="0" smtClean="0"/>
              <a:t> (ART).</a:t>
            </a:r>
          </a:p>
          <a:p>
            <a:pPr marL="0" indent="0" algn="l">
              <a:buClr>
                <a:schemeClr val="tx2"/>
              </a:buClr>
              <a:buNone/>
            </a:pPr>
            <a:endParaRPr lang="en-US" sz="800" b="1" dirty="0">
              <a:solidFill>
                <a:schemeClr val="tx2"/>
              </a:solidFill>
            </a:endParaRPr>
          </a:p>
          <a:p>
            <a:pPr algn="l">
              <a:buClrTx/>
            </a:pPr>
            <a:r>
              <a:rPr lang="en-US" sz="2400" b="1" dirty="0"/>
              <a:t>Self </a:t>
            </a:r>
            <a:r>
              <a:rPr lang="en-US" sz="2400" b="1" dirty="0" smtClean="0"/>
              <a:t>Insurance:</a:t>
            </a:r>
            <a:endParaRPr lang="en-US" sz="2400" b="1" dirty="0"/>
          </a:p>
          <a:p>
            <a:pPr lvl="1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Workers’ Compensation </a:t>
            </a:r>
            <a:r>
              <a:rPr lang="en-US" sz="2000" i="1" dirty="0"/>
              <a:t>– regulated stand alone, and Self Insured Groups</a:t>
            </a:r>
          </a:p>
          <a:p>
            <a:pPr lvl="1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Liability</a:t>
            </a:r>
            <a:r>
              <a:rPr lang="en-US" sz="2000" dirty="0"/>
              <a:t> </a:t>
            </a:r>
            <a:r>
              <a:rPr lang="en-US" sz="2000" i="1" dirty="0"/>
              <a:t>– not regulated</a:t>
            </a:r>
          </a:p>
          <a:p>
            <a:pPr lvl="2" algn="l">
              <a:buClr>
                <a:schemeClr val="tx2"/>
              </a:buClr>
              <a:buFont typeface="Century Gothic" panose="020B0502020202020204" pitchFamily="34" charset="0"/>
              <a:buChar char="–"/>
            </a:pPr>
            <a:r>
              <a:rPr lang="en-US" sz="2000" dirty="0"/>
              <a:t>High </a:t>
            </a:r>
            <a:r>
              <a:rPr lang="en-US" sz="2000" dirty="0" smtClean="0"/>
              <a:t>self-insured retention (SIR)</a:t>
            </a:r>
            <a:endParaRPr lang="en-US" sz="2000" dirty="0"/>
          </a:p>
          <a:p>
            <a:pPr lvl="2" algn="l">
              <a:buClr>
                <a:schemeClr val="tx2"/>
              </a:buClr>
              <a:buFont typeface="Century Gothic" panose="020B0502020202020204" pitchFamily="34" charset="0"/>
              <a:buChar char="–"/>
            </a:pPr>
            <a:r>
              <a:rPr lang="en-US" sz="2000" dirty="0"/>
              <a:t>Risk Retention Groups</a:t>
            </a:r>
          </a:p>
          <a:p>
            <a:pPr lvl="2" algn="l">
              <a:buClr>
                <a:schemeClr val="tx2"/>
              </a:buClr>
              <a:buFont typeface="Century Gothic" panose="020B0502020202020204" pitchFamily="34" charset="0"/>
              <a:buChar char="–"/>
            </a:pPr>
            <a:r>
              <a:rPr lang="en-US" sz="2000" dirty="0"/>
              <a:t>Captive </a:t>
            </a:r>
            <a:r>
              <a:rPr lang="en-US" sz="2000" dirty="0" smtClean="0"/>
              <a:t>insurance company</a:t>
            </a:r>
            <a:endParaRPr lang="en-US" sz="2000" dirty="0"/>
          </a:p>
          <a:p>
            <a:pPr algn="l">
              <a:buClrTx/>
            </a:pPr>
            <a:r>
              <a:rPr lang="en-US" sz="2400" b="1" dirty="0"/>
              <a:t>How does one evaluate </a:t>
            </a:r>
            <a:r>
              <a:rPr lang="en-US" sz="2400" b="1" dirty="0" smtClean="0"/>
              <a:t>ART vehicles</a:t>
            </a:r>
            <a:r>
              <a:rPr lang="en-US" sz="2400" b="1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/>
              <a:pPr/>
              <a:t>44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251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Bid Situations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6648310" cy="4748213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Would </a:t>
            </a:r>
            <a:r>
              <a:rPr lang="en-US" sz="2400" dirty="0" smtClean="0"/>
              <a:t>you decline </a:t>
            </a:r>
            <a:r>
              <a:rPr lang="en-US" sz="2400" dirty="0"/>
              <a:t>a bid not meeting the minimum requirements</a:t>
            </a:r>
            <a:r>
              <a:rPr lang="en-US" sz="2400" dirty="0" smtClean="0"/>
              <a:t>?</a:t>
            </a:r>
          </a:p>
          <a:p>
            <a:pPr algn="l"/>
            <a:endParaRPr lang="en-US" sz="800" dirty="0"/>
          </a:p>
          <a:p>
            <a:pPr algn="l"/>
            <a:r>
              <a:rPr lang="en-US" sz="2400" dirty="0" smtClean="0"/>
              <a:t>Draft RFBs with </a:t>
            </a:r>
            <a:r>
              <a:rPr lang="en-US" sz="2400" i="1" u="sng" dirty="0"/>
              <a:t>wiggle room </a:t>
            </a:r>
            <a:r>
              <a:rPr lang="en-US" sz="2400" dirty="0"/>
              <a:t>to allow </a:t>
            </a:r>
            <a:r>
              <a:rPr lang="en-US" sz="2400" dirty="0" smtClean="0"/>
              <a:t>you to </a:t>
            </a:r>
            <a:r>
              <a:rPr lang="en-US" sz="2400" dirty="0"/>
              <a:t>accept the best bid in light of all the facts and </a:t>
            </a:r>
            <a:r>
              <a:rPr lang="en-US" sz="2400" dirty="0" smtClean="0"/>
              <a:t>circumstances.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/>
              <a:pPr/>
              <a:t>45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25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When </a:t>
            </a:r>
            <a:r>
              <a:rPr lang="en-US" sz="3200" b="1" dirty="0" smtClean="0"/>
              <a:t>CSU </a:t>
            </a:r>
            <a:r>
              <a:rPr lang="en-US" sz="3200" b="1" dirty="0"/>
              <a:t>is the Contractor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16725"/>
            <a:ext cx="7543800" cy="4748213"/>
          </a:xfrm>
        </p:spPr>
        <p:txBody>
          <a:bodyPr/>
          <a:lstStyle/>
          <a:p>
            <a:pPr marL="0" indent="0" algn="l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Role </a:t>
            </a:r>
            <a:r>
              <a:rPr lang="en-US" sz="2000" b="1" dirty="0" smtClean="0">
                <a:solidFill>
                  <a:srgbClr val="FF0000"/>
                </a:solidFill>
              </a:rPr>
              <a:t>Reversal</a:t>
            </a:r>
          </a:p>
          <a:p>
            <a:pPr algn="l"/>
            <a:endParaRPr lang="en-US" sz="800" b="1" dirty="0">
              <a:solidFill>
                <a:schemeClr val="tx2"/>
              </a:solidFill>
            </a:endParaRPr>
          </a:p>
          <a:p>
            <a:pPr algn="l"/>
            <a:r>
              <a:rPr lang="en-US" sz="2000" b="1" dirty="0"/>
              <a:t>Can the </a:t>
            </a:r>
            <a:r>
              <a:rPr lang="en-US" sz="2000" b="1" dirty="0" smtClean="0"/>
              <a:t>CSU or Auxiliary Organizations </a:t>
            </a:r>
            <a:r>
              <a:rPr lang="en-US" sz="2000" b="1" dirty="0"/>
              <a:t>comply </a:t>
            </a:r>
            <a:r>
              <a:rPr lang="en-US" sz="2000" dirty="0"/>
              <a:t>with the Insurance </a:t>
            </a:r>
            <a:r>
              <a:rPr lang="en-US" sz="2000" dirty="0" smtClean="0"/>
              <a:t>Requirements?</a:t>
            </a:r>
          </a:p>
          <a:p>
            <a:pPr algn="l"/>
            <a:endParaRPr lang="en-US" sz="800" dirty="0" smtClean="0"/>
          </a:p>
          <a:p>
            <a:pPr lvl="1" algn="l">
              <a:buFontTx/>
              <a:buChar char="-"/>
            </a:pPr>
            <a:r>
              <a:rPr lang="en-US" sz="2000" dirty="0" smtClean="0"/>
              <a:t>CSURMA’s programs may have significant elements of self-insurance and pooling that is not traditional insurance.</a:t>
            </a:r>
          </a:p>
          <a:p>
            <a:pPr lvl="1" algn="l">
              <a:buFontTx/>
              <a:buChar char="-"/>
            </a:pPr>
            <a:endParaRPr lang="en-US" sz="800" dirty="0" smtClean="0"/>
          </a:p>
          <a:p>
            <a:pPr lvl="1" algn="l">
              <a:buFontTx/>
              <a:buChar char="-"/>
            </a:pPr>
            <a:r>
              <a:rPr lang="en-US" sz="2000" dirty="0" smtClean="0"/>
              <a:t>Pools </a:t>
            </a:r>
            <a:r>
              <a:rPr lang="en-US" sz="2000" dirty="0"/>
              <a:t>issue “certificates of coverage” not “certificates of </a:t>
            </a:r>
            <a:r>
              <a:rPr lang="en-US" sz="2000" dirty="0" smtClean="0"/>
              <a:t>insurance”</a:t>
            </a:r>
          </a:p>
          <a:p>
            <a:pPr marL="457200" lvl="1" indent="0" algn="l">
              <a:buNone/>
            </a:pPr>
            <a:endParaRPr lang="en-US" sz="800" dirty="0" smtClean="0"/>
          </a:p>
          <a:p>
            <a:pPr marL="457200" lvl="1" indent="0" algn="l">
              <a:buNone/>
            </a:pPr>
            <a:r>
              <a:rPr lang="en-US" sz="1800" b="1" dirty="0" smtClean="0"/>
              <a:t>The CSU and Auxiliary Organizations </a:t>
            </a:r>
            <a:r>
              <a:rPr lang="en-US" sz="1800" b="1" dirty="0"/>
              <a:t>should include </a:t>
            </a:r>
            <a:r>
              <a:rPr lang="en-US" sz="1800" b="1" dirty="0" smtClean="0"/>
              <a:t>language </a:t>
            </a:r>
            <a:r>
              <a:rPr lang="en-US" sz="1800" b="1" dirty="0"/>
              <a:t>that </a:t>
            </a:r>
            <a:r>
              <a:rPr lang="en-US" sz="1800" b="1" dirty="0" smtClean="0"/>
              <a:t>allow </a:t>
            </a:r>
            <a:r>
              <a:rPr lang="en-US" sz="1800" b="1" dirty="0"/>
              <a:t>for self-insurance and/or pool </a:t>
            </a:r>
            <a:r>
              <a:rPr lang="en-US" sz="1800" b="1" dirty="0" smtClean="0"/>
              <a:t>participation.</a:t>
            </a:r>
            <a:endParaRPr lang="en-US" sz="18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/>
              <a:pPr/>
              <a:t>46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696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Verification of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109170" cy="4748213"/>
          </a:xfrm>
        </p:spPr>
        <p:txBody>
          <a:bodyPr>
            <a:normAutofit lnSpcReduction="10000"/>
          </a:bodyPr>
          <a:lstStyle/>
          <a:p>
            <a:pPr marL="0" indent="0" algn="l">
              <a:buClrTx/>
              <a:buNone/>
            </a:pPr>
            <a:r>
              <a:rPr lang="en-US" sz="2400" b="1" dirty="0"/>
              <a:t>Having a </a:t>
            </a:r>
            <a:r>
              <a:rPr lang="en-US" sz="2400" b="1" dirty="0" smtClean="0"/>
              <a:t>Process.</a:t>
            </a:r>
            <a:endParaRPr lang="en-US" sz="2400" b="1" dirty="0"/>
          </a:p>
          <a:p>
            <a:pPr lvl="1" algn="l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dirty="0"/>
              <a:t>What is your threshold for obtaining </a:t>
            </a:r>
            <a:r>
              <a:rPr lang="en-US" sz="2000" dirty="0" smtClean="0"/>
              <a:t>certificates vs</a:t>
            </a:r>
            <a:r>
              <a:rPr lang="en-US" sz="2000" dirty="0"/>
              <a:t>. policies vs. endorsements?</a:t>
            </a:r>
          </a:p>
          <a:p>
            <a:pPr lvl="1" algn="l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dirty="0"/>
              <a:t>How do you determine the appropriate coverages and limits?</a:t>
            </a:r>
          </a:p>
          <a:p>
            <a:pPr lvl="1" algn="l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dirty="0"/>
              <a:t>How do you determine and respond to </a:t>
            </a:r>
            <a:r>
              <a:rPr lang="en-US" sz="2000" dirty="0" smtClean="0"/>
              <a:t>non-compliance?</a:t>
            </a:r>
          </a:p>
          <a:p>
            <a:pPr lvl="1" algn="l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dirty="0" smtClean="0"/>
              <a:t>Will </a:t>
            </a:r>
            <a:r>
              <a:rPr lang="en-US" sz="2000" dirty="0"/>
              <a:t>the job be delayed or halted</a:t>
            </a:r>
            <a:r>
              <a:rPr lang="en-US" sz="2000" dirty="0" smtClean="0"/>
              <a:t>?</a:t>
            </a:r>
          </a:p>
          <a:p>
            <a:pPr lvl="1" algn="l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dirty="0" smtClean="0"/>
              <a:t>Leverage </a:t>
            </a:r>
            <a:r>
              <a:rPr lang="en-US" sz="2000" dirty="0"/>
              <a:t>after commencement?</a:t>
            </a:r>
          </a:p>
          <a:p>
            <a:pPr marL="0" indent="0" algn="l">
              <a:buClrTx/>
              <a:buNone/>
            </a:pPr>
            <a:r>
              <a:rPr lang="en-US" sz="2400" b="1" dirty="0"/>
              <a:t>Using the </a:t>
            </a:r>
            <a:r>
              <a:rPr lang="en-US" sz="2400" b="1" dirty="0" smtClean="0"/>
              <a:t>Process.</a:t>
            </a:r>
            <a:endParaRPr lang="en-US" sz="2400" b="1" dirty="0"/>
          </a:p>
          <a:p>
            <a:pPr lvl="1" algn="l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/>
                </a:solidFill>
              </a:rPr>
              <a:t>HDIKT</a:t>
            </a:r>
            <a:r>
              <a:rPr lang="en-US" sz="2000" dirty="0"/>
              <a:t> – </a:t>
            </a:r>
            <a:r>
              <a:rPr lang="en-US" sz="2000" i="1" dirty="0" smtClean="0"/>
              <a:t>“How Do </a:t>
            </a:r>
            <a:r>
              <a:rPr lang="en-US" sz="2000" i="1" dirty="0"/>
              <a:t>I </a:t>
            </a:r>
            <a:r>
              <a:rPr lang="en-US" sz="2000" i="1" dirty="0" smtClean="0"/>
              <a:t>Know That?” </a:t>
            </a:r>
            <a:r>
              <a:rPr lang="en-US" sz="1800" i="1" dirty="0" smtClean="0"/>
              <a:t>Have </a:t>
            </a:r>
            <a:r>
              <a:rPr lang="en-US" sz="1800" dirty="0" smtClean="0"/>
              <a:t>an </a:t>
            </a:r>
            <a:r>
              <a:rPr lang="en-US" sz="1800" dirty="0"/>
              <a:t>audit trail documenting </a:t>
            </a:r>
            <a:r>
              <a:rPr lang="en-US" sz="1800" dirty="0" smtClean="0"/>
              <a:t>compliance.</a:t>
            </a:r>
            <a:endParaRPr lang="en-US" sz="1800" dirty="0"/>
          </a:p>
          <a:p>
            <a:pPr marL="0" indent="0" algn="l">
              <a:buClrTx/>
              <a:buNone/>
            </a:pPr>
            <a:r>
              <a:rPr lang="en-US" sz="2400" b="1" dirty="0"/>
              <a:t>Get Involved </a:t>
            </a:r>
            <a:r>
              <a:rPr lang="en-US" sz="2400" b="1" dirty="0" smtClean="0"/>
              <a:t>Early</a:t>
            </a:r>
            <a:r>
              <a:rPr lang="en-US" sz="2400" dirty="0" smtClean="0"/>
              <a:t>.</a:t>
            </a:r>
            <a:endParaRPr lang="en-US" sz="2400" dirty="0"/>
          </a:p>
          <a:p>
            <a:pPr lvl="1" algn="l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dirty="0"/>
              <a:t>Sample Certificate</a:t>
            </a:r>
          </a:p>
          <a:p>
            <a:pPr lvl="1" algn="l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dirty="0"/>
              <a:t>Sample </a:t>
            </a:r>
            <a:r>
              <a:rPr lang="en-US" sz="2000" dirty="0" smtClean="0"/>
              <a:t>Checklist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/>
              <a:pPr/>
              <a:t>47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623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7620000" y="5943600"/>
            <a:ext cx="13716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20000" y="6163761"/>
            <a:ext cx="1524000" cy="1692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682625"/>
            <a:ext cx="4784725" cy="617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52400" y="0"/>
            <a:ext cx="91440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7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78A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78A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78A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78A"/>
                </a:solidFill>
                <a:latin typeface="Century Gothic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78A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78A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78A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78A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US" sz="3200" u="sng" kern="0" dirty="0" smtClean="0"/>
              <a:t>Sample Certificate</a:t>
            </a:r>
            <a:endParaRPr lang="en-US" sz="3200" u="sng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E1239-A3E7-4338-A9DA-750E3777704A}" type="slidenum">
              <a:rPr lang="en-US" smtClean="0"/>
              <a:pPr/>
              <a:t>48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00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7620000" y="5943600"/>
            <a:ext cx="13716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20000" y="6163761"/>
            <a:ext cx="1524000" cy="1692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200" y="0"/>
            <a:ext cx="91440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7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78A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78A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78A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78A"/>
                </a:solidFill>
                <a:latin typeface="Century Gothic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78A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78A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78A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78A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US" sz="3200" u="sng" kern="0" dirty="0" smtClean="0"/>
              <a:t>Sample Checklist</a:t>
            </a:r>
            <a:endParaRPr lang="en-US" sz="3200" u="sng" kern="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69924"/>
            <a:ext cx="4550265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E1239-A3E7-4338-A9DA-750E3777704A}" type="slidenum">
              <a:rPr lang="en-US" smtClean="0"/>
              <a:pPr/>
              <a:t>49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10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IRIC </a:t>
            </a:r>
            <a:r>
              <a:rPr lang="en-US" sz="3200" b="1" dirty="0" smtClean="0"/>
              <a:t>2018 </a:t>
            </a:r>
            <a:r>
              <a:rPr lang="en-US" sz="3200" b="1" dirty="0" smtClean="0"/>
              <a:t>- updates</a:t>
            </a:r>
            <a:endParaRPr lang="en-US" sz="32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0445" y="1015423"/>
            <a:ext cx="6652665" cy="5029200"/>
          </a:xfrm>
        </p:spPr>
        <p:txBody>
          <a:bodyPr>
            <a:normAutofit/>
          </a:bodyPr>
          <a:lstStyle/>
          <a:p>
            <a:pPr marL="457200" lvl="1" indent="0" algn="l">
              <a:buNone/>
            </a:pPr>
            <a:endParaRPr lang="en-US" sz="1600" dirty="0"/>
          </a:p>
          <a:p>
            <a:pPr algn="l"/>
            <a:r>
              <a:rPr lang="en-US" sz="2000" b="1" dirty="0" smtClean="0"/>
              <a:t>Appendix C: Hold Harmless Agreements</a:t>
            </a:r>
            <a:endParaRPr lang="en-US" sz="2000" b="1" dirty="0"/>
          </a:p>
          <a:p>
            <a:pPr lvl="1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Comprehensive update of amended subsections 2782.8, 2782.9</a:t>
            </a:r>
          </a:p>
          <a:p>
            <a:pPr lvl="1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Explanation of </a:t>
            </a:r>
            <a:r>
              <a:rPr lang="en-US" sz="1800" b="1" i="1" dirty="0" smtClean="0"/>
              <a:t>“Wrap-Up</a:t>
            </a:r>
            <a:r>
              <a:rPr lang="en-US" sz="1800" b="1" i="1" dirty="0" smtClean="0"/>
              <a:t>”</a:t>
            </a:r>
            <a:r>
              <a:rPr lang="en-US" sz="1800" b="1" dirty="0" smtClean="0"/>
              <a:t> </a:t>
            </a:r>
            <a:r>
              <a:rPr lang="en-US" sz="1800" dirty="0" smtClean="0"/>
              <a:t>insurance policy as defined in California Insurance Code 11751.82(b) and referenced in 2782.9</a:t>
            </a:r>
          </a:p>
          <a:p>
            <a:pPr lvl="2" algn="l">
              <a:buClr>
                <a:schemeClr val="tx2"/>
              </a:buClr>
              <a:buFontTx/>
              <a:buChar char="-"/>
            </a:pPr>
            <a:r>
              <a:rPr lang="en-US" sz="1800" dirty="0" smtClean="0"/>
              <a:t>A policy written to cover all risks associated with a work of improvement.</a:t>
            </a:r>
          </a:p>
          <a:p>
            <a:pPr marL="457200" lvl="1" indent="0" algn="l">
              <a:buNone/>
            </a:pPr>
            <a:endParaRPr lang="en-US" sz="800" dirty="0"/>
          </a:p>
          <a:p>
            <a:pPr algn="l"/>
            <a:r>
              <a:rPr lang="en-US" sz="2000" b="1" dirty="0" smtClean="0"/>
              <a:t>Sample Hold Harmless language for a public entity</a:t>
            </a:r>
            <a:endParaRPr lang="en-US" sz="2000" b="1" dirty="0"/>
          </a:p>
          <a:p>
            <a:pPr lvl="1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Sample focused on contracts entered into with Design Professionals concerning the Contractor’s negligence, recklessness or willful misconduct.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48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Document Retention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i="1" dirty="0"/>
              <a:t>Policy &amp;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23965"/>
            <a:ext cx="7543800" cy="2443913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Your </a:t>
            </a:r>
            <a:r>
              <a:rPr lang="en-US" sz="2000" b="1" dirty="0"/>
              <a:t>Certificates </a:t>
            </a:r>
            <a:r>
              <a:rPr lang="en-US" sz="2000" dirty="0"/>
              <a:t>&amp;</a:t>
            </a:r>
            <a:r>
              <a:rPr lang="en-US" sz="2000" b="1" dirty="0"/>
              <a:t> Endorsements </a:t>
            </a:r>
            <a:r>
              <a:rPr lang="en-US" sz="2000" dirty="0"/>
              <a:t>are your insurance </a:t>
            </a:r>
            <a:r>
              <a:rPr lang="en-US" sz="2000" dirty="0" smtClean="0"/>
              <a:t>policy.</a:t>
            </a:r>
            <a:endParaRPr lang="en-US" sz="2000" dirty="0"/>
          </a:p>
          <a:p>
            <a:pPr algn="l"/>
            <a:endParaRPr lang="en-US" sz="800" dirty="0" smtClean="0"/>
          </a:p>
          <a:p>
            <a:pPr algn="l"/>
            <a:r>
              <a:rPr lang="en-US" sz="2000" dirty="0" smtClean="0"/>
              <a:t>How </a:t>
            </a:r>
            <a:r>
              <a:rPr lang="en-US" sz="2000" dirty="0"/>
              <a:t>long does your </a:t>
            </a:r>
            <a:r>
              <a:rPr lang="en-US" sz="2000" dirty="0" smtClean="0"/>
              <a:t>Campus or Auxiliary keep </a:t>
            </a:r>
            <a:r>
              <a:rPr lang="en-US" sz="2000" dirty="0"/>
              <a:t>its own insurance </a:t>
            </a:r>
            <a:r>
              <a:rPr lang="en-US" sz="2000" dirty="0" smtClean="0"/>
              <a:t>policies</a:t>
            </a:r>
            <a:r>
              <a:rPr lang="en-US" sz="2000" dirty="0"/>
              <a:t>?</a:t>
            </a:r>
          </a:p>
          <a:p>
            <a:pPr algn="l"/>
            <a:endParaRPr lang="en-US" sz="800" dirty="0" smtClean="0"/>
          </a:p>
          <a:p>
            <a:pPr algn="l"/>
            <a:r>
              <a:rPr lang="en-US" sz="2000" dirty="0" smtClean="0"/>
              <a:t>Alternative </a:t>
            </a:r>
            <a:r>
              <a:rPr lang="en-US" sz="2000" dirty="0"/>
              <a:t>storage </a:t>
            </a:r>
            <a:r>
              <a:rPr lang="en-US" sz="2000" dirty="0" smtClean="0"/>
              <a:t>methods.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/>
              <a:pPr/>
              <a:t>50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02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47155"/>
            <a:ext cx="7543800" cy="3207720"/>
          </a:xfrm>
        </p:spPr>
        <p:txBody>
          <a:bodyPr/>
          <a:lstStyle/>
          <a:p>
            <a:pPr algn="l"/>
            <a:r>
              <a:rPr lang="en-US" sz="2000" b="1" dirty="0"/>
              <a:t>Responding to Loss </a:t>
            </a:r>
            <a:r>
              <a:rPr lang="en-US" sz="2000" b="1" dirty="0" smtClean="0"/>
              <a:t>Events</a:t>
            </a:r>
            <a:r>
              <a:rPr lang="en-US" sz="2000" dirty="0" smtClean="0"/>
              <a:t>.</a:t>
            </a:r>
            <a:endParaRPr lang="en-US" sz="2000" dirty="0"/>
          </a:p>
          <a:p>
            <a:pPr algn="l"/>
            <a:r>
              <a:rPr lang="en-US" sz="2000" b="1" dirty="0"/>
              <a:t>Reporting to Contractor’s </a:t>
            </a:r>
            <a:r>
              <a:rPr lang="en-US" sz="2000" b="1" dirty="0" smtClean="0"/>
              <a:t>insurers</a:t>
            </a:r>
            <a:r>
              <a:rPr lang="en-US" sz="2000" dirty="0" smtClean="0"/>
              <a:t>.</a:t>
            </a:r>
            <a:endParaRPr lang="en-US" sz="2000" dirty="0"/>
          </a:p>
          <a:p>
            <a:pPr algn="l"/>
            <a:r>
              <a:rPr lang="en-US" sz="2000" b="1" dirty="0"/>
              <a:t>The Subcontractor’s </a:t>
            </a:r>
            <a:r>
              <a:rPr lang="en-US" sz="2000" b="1" dirty="0" smtClean="0"/>
              <a:t>Subcontractor</a:t>
            </a:r>
            <a:r>
              <a:rPr lang="en-US" sz="2000" dirty="0" smtClean="0"/>
              <a:t>.</a:t>
            </a:r>
            <a:endParaRPr lang="en-US" sz="2000" dirty="0"/>
          </a:p>
          <a:p>
            <a:pPr lvl="1" algn="l">
              <a:buClr>
                <a:schemeClr val="tx2"/>
              </a:buClr>
              <a:buFont typeface="Century Gothic" panose="020B0502020202020204" pitchFamily="34" charset="0"/>
              <a:buChar char="–"/>
            </a:pPr>
            <a:r>
              <a:rPr lang="en-US" sz="1800" i="1" dirty="0"/>
              <a:t>Chasing Certificates and Endorsements</a:t>
            </a:r>
          </a:p>
          <a:p>
            <a:pPr lvl="1" algn="l">
              <a:buClr>
                <a:schemeClr val="tx2"/>
              </a:buClr>
              <a:buFont typeface="Century Gothic" panose="020B0502020202020204" pitchFamily="34" charset="0"/>
              <a:buChar char="–"/>
            </a:pPr>
            <a:r>
              <a:rPr lang="en-US" sz="1800" i="1" dirty="0"/>
              <a:t>Special Situations (such as Underwater Construction, Asbestos Removal, </a:t>
            </a:r>
            <a:r>
              <a:rPr lang="en-US" sz="1800" i="1" dirty="0" smtClean="0"/>
              <a:t>Blasting</a:t>
            </a:r>
            <a:r>
              <a:rPr lang="en-US" sz="1800" i="1" dirty="0"/>
              <a:t>)</a:t>
            </a:r>
          </a:p>
          <a:p>
            <a:pPr lvl="1" algn="l">
              <a:buClr>
                <a:schemeClr val="tx2"/>
              </a:buClr>
              <a:buFont typeface="Century Gothic" panose="020B0502020202020204" pitchFamily="34" charset="0"/>
              <a:buChar char="–"/>
            </a:pPr>
            <a:r>
              <a:rPr lang="en-US" sz="1800" i="1" dirty="0"/>
              <a:t>The benefit of new ISO 20 38 form</a:t>
            </a:r>
          </a:p>
          <a:p>
            <a:pPr algn="l"/>
            <a:r>
              <a:rPr lang="en-US" sz="2000" b="1" dirty="0"/>
              <a:t>Negotiating Your </a:t>
            </a:r>
            <a:r>
              <a:rPr lang="en-US" sz="2000" b="1" dirty="0" smtClean="0"/>
              <a:t>Coverage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/>
              <a:pPr/>
              <a:t>51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037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965" y="1201510"/>
            <a:ext cx="7109170" cy="4748213"/>
          </a:xfrm>
        </p:spPr>
        <p:txBody>
          <a:bodyPr>
            <a:normAutofit fontScale="92500"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2400" b="1" dirty="0"/>
              <a:t>Peer </a:t>
            </a:r>
            <a:r>
              <a:rPr lang="en-US" sz="2400" b="1" dirty="0" smtClean="0"/>
              <a:t>Groups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endParaRPr lang="en-US" sz="800" b="1" dirty="0"/>
          </a:p>
          <a:p>
            <a:pPr algn="l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/>
              <a:t>Campus Risk Management</a:t>
            </a:r>
            <a:endParaRPr lang="en-US" sz="2400" dirty="0"/>
          </a:p>
          <a:p>
            <a:pPr lvl="1" algn="l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 smtClean="0"/>
              <a:t>Access to their resource pool.</a:t>
            </a:r>
          </a:p>
          <a:p>
            <a:pPr lvl="1" algn="l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/>
              <a:t>Office of </a:t>
            </a:r>
            <a:r>
              <a:rPr lang="en-US" sz="2400" b="1" dirty="0" err="1" smtClean="0"/>
              <a:t>Systemwide</a:t>
            </a:r>
            <a:r>
              <a:rPr lang="en-US" sz="2400" b="1" dirty="0" smtClean="0"/>
              <a:t> Risk Management</a:t>
            </a:r>
          </a:p>
          <a:p>
            <a:pPr lvl="1" algn="l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900" dirty="0" smtClean="0"/>
              <a:t>(</a:t>
            </a:r>
            <a:r>
              <a:rPr lang="en-US" sz="1800" dirty="0" smtClean="0"/>
              <a:t>562) 951-4580</a:t>
            </a:r>
          </a:p>
          <a:p>
            <a:pPr lvl="1" algn="l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/>
              <a:t>CSURMA Program Administrators</a:t>
            </a:r>
            <a:endParaRPr lang="en-US" sz="2400" i="1" dirty="0"/>
          </a:p>
          <a:p>
            <a:pPr lvl="1" algn="l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 smtClean="0"/>
              <a:t>Alliant (415) 403-1400</a:t>
            </a:r>
          </a:p>
          <a:p>
            <a:pPr lvl="1" algn="l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algn="l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/>
              <a:t>Risk Management Community</a:t>
            </a:r>
            <a:endParaRPr lang="en-US" sz="2400" b="1" dirty="0"/>
          </a:p>
          <a:p>
            <a:pPr lvl="1" algn="l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 smtClean="0"/>
              <a:t>Manuals</a:t>
            </a:r>
            <a:endParaRPr lang="en-US" sz="1800" dirty="0"/>
          </a:p>
          <a:p>
            <a:pPr lvl="1" algn="l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 smtClean="0"/>
              <a:t>Feedback through Campus Risk Management.</a:t>
            </a:r>
            <a:endParaRPr lang="en-US" sz="1800" dirty="0"/>
          </a:p>
          <a:p>
            <a:pPr lvl="1" algn="l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/>
              <a:t>Developing a library based on </a:t>
            </a:r>
            <a:r>
              <a:rPr lang="en-US" sz="1800" dirty="0" smtClean="0"/>
              <a:t>experience.</a:t>
            </a:r>
          </a:p>
          <a:p>
            <a:pPr lvl="1" algn="l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lvl="1" algn="l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0" lvl="1" indent="0" algn="ctr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2400" dirty="0" smtClean="0"/>
              <a:t>Odds </a:t>
            </a:r>
            <a:r>
              <a:rPr lang="en-US" sz="2400" dirty="0"/>
              <a:t>are, this is not the </a:t>
            </a:r>
            <a:r>
              <a:rPr lang="en-US" sz="2400" dirty="0" smtClean="0"/>
              <a:t>first </a:t>
            </a:r>
            <a:r>
              <a:rPr lang="en-US" sz="2400" dirty="0"/>
              <a:t>time the issue </a:t>
            </a:r>
            <a:r>
              <a:rPr lang="en-US" sz="2400" dirty="0" smtClean="0"/>
              <a:t>arose –</a:t>
            </a:r>
          </a:p>
          <a:p>
            <a:pPr marL="742950" lvl="2" indent="-342900" algn="l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i="1" dirty="0"/>
              <a:t>N</a:t>
            </a:r>
            <a:r>
              <a:rPr lang="en-US" i="1" dirty="0" smtClean="0"/>
              <a:t>o </a:t>
            </a:r>
            <a:r>
              <a:rPr lang="en-US" i="1" dirty="0"/>
              <a:t>need to reinvent the wheel</a:t>
            </a:r>
            <a:r>
              <a:rPr lang="en-US" i="1" dirty="0" smtClean="0"/>
              <a:t>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/>
              <a:pPr/>
              <a:t>52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47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u="sng" dirty="0"/>
              <a:t>Sources of Knowledge</a:t>
            </a:r>
            <a:endParaRPr lang="en-US" sz="3200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6338630" y="3889860"/>
            <a:ext cx="1584176" cy="715089"/>
          </a:xfrm>
          <a:prstGeom prst="wedgeRoundRectCallout">
            <a:avLst>
              <a:gd name="adj1" fmla="val -62135"/>
              <a:gd name="adj2" fmla="val 221427"/>
              <a:gd name="adj3" fmla="val 16667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</a:rPr>
              <a:t>See CSURMA.org for the latest version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70" y="894270"/>
            <a:ext cx="4028684" cy="521208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/>
              <a:pPr/>
              <a:t>53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29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28600" y="1124700"/>
            <a:ext cx="4535425" cy="18434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1" t="16806" r="2449" b="72398"/>
          <a:stretch/>
        </p:blipFill>
        <p:spPr bwMode="auto">
          <a:xfrm>
            <a:off x="-228625" y="0"/>
            <a:ext cx="914399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80150"/>
            <a:ext cx="6781800" cy="8445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7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78A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78A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78A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78A"/>
                </a:solidFill>
                <a:latin typeface="Century Gothic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78A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78A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78A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78A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2060"/>
                </a:solidFill>
              </a:rPr>
              <a:t>CSURMA Website </a:t>
            </a:r>
            <a:endParaRPr lang="en-US" b="1" kern="1200" dirty="0" smtClean="0">
              <a:solidFill>
                <a:srgbClr val="002060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622071" y="6109901"/>
            <a:ext cx="1521929" cy="3840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3110" y="6347780"/>
            <a:ext cx="1521929" cy="3840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33510" y="1320080"/>
            <a:ext cx="6019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Log into the CSURMA website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– </a:t>
            </a:r>
            <a:r>
              <a:rPr kumimoji="0" lang="en-US" sz="2000" i="1" u="none" strike="noStrike" kern="0" cap="none" spc="0" normalizeH="0" baseline="0" noProof="0" dirty="0" smtClean="0">
                <a:ln>
                  <a:noFill/>
                </a:ln>
                <a:solidFill>
                  <a:srgbClr val="0D24FF"/>
                </a:solidFill>
                <a:effectLst/>
                <a:uLnTx/>
                <a:uFillTx/>
                <a:latin typeface="Century Gothic" panose="020B0502020202020204" pitchFamily="34" charset="0"/>
              </a:rPr>
              <a:t>www.CSURMA.org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Enter Username, Password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Click sign in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 l="59762" t="11143" r="10238" b="6571"/>
          <a:stretch>
            <a:fillRect/>
          </a:stretch>
        </p:blipFill>
        <p:spPr bwMode="auto">
          <a:xfrm>
            <a:off x="5257800" y="1643743"/>
            <a:ext cx="3733800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 l="20785" t="29474" r="21143" b="34112"/>
          <a:stretch>
            <a:fillRect/>
          </a:stretch>
        </p:blipFill>
        <p:spPr bwMode="auto">
          <a:xfrm>
            <a:off x="228600" y="3962400"/>
            <a:ext cx="6222124" cy="253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E1239-A3E7-4338-A9DA-750E3777704A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117020" y="1086295"/>
            <a:ext cx="4032525" cy="168982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876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1" t="16806" r="2449" b="72398"/>
          <a:stretch/>
        </p:blipFill>
        <p:spPr bwMode="auto">
          <a:xfrm>
            <a:off x="0" y="0"/>
            <a:ext cx="914399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 bwMode="auto">
          <a:xfrm>
            <a:off x="7622071" y="6109901"/>
            <a:ext cx="1521929" cy="3840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3110" y="6347780"/>
            <a:ext cx="1521929" cy="3840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219199"/>
            <a:ext cx="8382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800" b="1" i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Questions?</a:t>
            </a:r>
          </a:p>
          <a:p>
            <a:pPr eaLnBrk="1" hangingPunct="1"/>
            <a:endParaRPr lang="en-US" sz="1800" dirty="0" smtClean="0">
              <a:solidFill>
                <a:srgbClr val="B3B3B3"/>
              </a:solidFill>
              <a:latin typeface="Verdana" pitchFamily="34" charset="0"/>
              <a:cs typeface="Arial" charset="0"/>
            </a:endParaRPr>
          </a:p>
          <a:p>
            <a:pPr algn="ctr" eaLnBrk="1" hangingPunct="1"/>
            <a:r>
              <a:rPr lang="en-US" sz="1800" b="1" i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charset="0"/>
              </a:rPr>
              <a:t>Please contact your Program Administrators:</a:t>
            </a:r>
            <a:endParaRPr lang="en-US" sz="2400" i="1" dirty="0" smtClean="0">
              <a:solidFill>
                <a:srgbClr val="000000"/>
              </a:solidFill>
              <a:latin typeface="Century Gothic" panose="020B0502020202020204" pitchFamily="34" charset="0"/>
              <a:cs typeface="Arial" charset="0"/>
            </a:endParaRPr>
          </a:p>
          <a:p>
            <a:pPr eaLnBrk="1" hangingPunct="1"/>
            <a:endParaRPr lang="en-US" sz="1000" dirty="0" smtClean="0">
              <a:solidFill>
                <a:srgbClr val="000000"/>
              </a:solidFill>
              <a:latin typeface="Century Gothic" panose="020B0502020202020204" pitchFamily="34" charset="0"/>
              <a:cs typeface="Arial" charset="0"/>
            </a:endParaRPr>
          </a:p>
          <a:p>
            <a:pPr algn="ctr" eaLnBrk="1" hangingPunct="1"/>
            <a:r>
              <a:rPr lang="en-US" sz="1600" b="1" dirty="0" smtClean="0">
                <a:solidFill>
                  <a:srgbClr val="0000FF"/>
                </a:solidFill>
                <a:latin typeface="Century Gothic" panose="020B0502020202020204" pitchFamily="34" charset="0"/>
                <a:cs typeface="Arial" charset="0"/>
              </a:rPr>
              <a:t>Rob Leong</a:t>
            </a: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charset="0"/>
              </a:rPr>
              <a:t> - </a:t>
            </a:r>
            <a:r>
              <a:rPr lang="en-US" sz="1600" i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charset="0"/>
              </a:rPr>
              <a:t>Campus Programs</a:t>
            </a:r>
          </a:p>
          <a:p>
            <a:pPr algn="ctr" eaLnBrk="1" hangingPunct="1"/>
            <a:r>
              <a:rPr lang="en-US" sz="1600" b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415-403-1441  rleong@alliant.com</a:t>
            </a:r>
          </a:p>
          <a:p>
            <a:pPr algn="ctr" eaLnBrk="1" hangingPunct="1"/>
            <a:endParaRPr lang="en-US" sz="1000" b="1" dirty="0">
              <a:solidFill>
                <a:srgbClr val="000000"/>
              </a:solidFill>
              <a:latin typeface="Century Gothic" panose="020B0502020202020204" pitchFamily="34" charset="0"/>
              <a:cs typeface="Arial" charset="0"/>
            </a:endParaRPr>
          </a:p>
          <a:p>
            <a:pPr lvl="0" algn="ctr" eaLnBrk="1" hangingPunct="1"/>
            <a:r>
              <a:rPr lang="en-US" sz="1600" b="1" dirty="0" smtClean="0">
                <a:solidFill>
                  <a:srgbClr val="0000FF"/>
                </a:solidFill>
                <a:latin typeface="Century Gothic" panose="020B0502020202020204" pitchFamily="34" charset="0"/>
                <a:cs typeface="Arial" charset="0"/>
              </a:rPr>
              <a:t>Andrew Gaspari</a:t>
            </a: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charset="0"/>
              </a:rPr>
              <a:t> – </a:t>
            </a:r>
            <a:r>
              <a:rPr lang="en-US" sz="1600" i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charset="0"/>
              </a:rPr>
              <a:t>Program Administrator</a:t>
            </a:r>
            <a:endParaRPr lang="en-US" sz="1600" i="1" dirty="0">
              <a:solidFill>
                <a:srgbClr val="000000"/>
              </a:solidFill>
              <a:latin typeface="Century Gothic" panose="020B0502020202020204" pitchFamily="34" charset="0"/>
              <a:cs typeface="Arial" charset="0"/>
            </a:endParaRPr>
          </a:p>
          <a:p>
            <a:pPr lvl="0" algn="ctr" eaLnBrk="1" hangingPunct="1"/>
            <a:r>
              <a:rPr lang="en-US" sz="1600" b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415-403-1412  agaspari@alliant.com </a:t>
            </a:r>
            <a:endParaRPr lang="en-US" sz="1600" b="1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eaLnBrk="1" hangingPunct="1"/>
            <a:endParaRPr lang="en-US" sz="1000" dirty="0">
              <a:solidFill>
                <a:srgbClr val="000000"/>
              </a:solidFill>
              <a:latin typeface="Century Gothic" panose="020B0502020202020204" pitchFamily="34" charset="0"/>
              <a:cs typeface="Arial" charset="0"/>
            </a:endParaRPr>
          </a:p>
          <a:p>
            <a:pPr algn="ctr" eaLnBrk="1" hangingPunct="1"/>
            <a:r>
              <a:rPr lang="en-US" sz="1600" b="1" dirty="0" smtClean="0">
                <a:solidFill>
                  <a:srgbClr val="0000FF"/>
                </a:solidFill>
                <a:latin typeface="Century Gothic" panose="020B0502020202020204" pitchFamily="34" charset="0"/>
                <a:cs typeface="Arial" charset="0"/>
              </a:rPr>
              <a:t>Mimi Long</a:t>
            </a: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charset="0"/>
              </a:rPr>
              <a:t> - </a:t>
            </a:r>
            <a:r>
              <a:rPr lang="en-US" sz="1600" i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charset="0"/>
              </a:rPr>
              <a:t>AORMA Programs</a:t>
            </a:r>
          </a:p>
          <a:p>
            <a:pPr algn="ctr" eaLnBrk="1" hangingPunct="1"/>
            <a:r>
              <a:rPr lang="en-US" sz="1600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415-403-1423  mlong@alliant.com </a:t>
            </a:r>
          </a:p>
          <a:p>
            <a:pPr algn="ctr" eaLnBrk="1" hangingPunct="1"/>
            <a:endParaRPr lang="en-US" sz="1000" b="1" dirty="0">
              <a:solidFill>
                <a:srgbClr val="0000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sz="1600" b="1" dirty="0">
                <a:solidFill>
                  <a:srgbClr val="0000FF"/>
                </a:solidFill>
                <a:latin typeface="Century Gothic" panose="020B0502020202020204" pitchFamily="34" charset="0"/>
                <a:cs typeface="Arial" charset="0"/>
              </a:rPr>
              <a:t>Daniel Howell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cs typeface="Arial" charset="0"/>
              </a:rPr>
              <a:t> - </a:t>
            </a:r>
            <a:r>
              <a:rPr lang="en-US" sz="1600" i="1" dirty="0">
                <a:solidFill>
                  <a:srgbClr val="000000"/>
                </a:solidFill>
                <a:latin typeface="Century Gothic" panose="020B0502020202020204" pitchFamily="34" charset="0"/>
                <a:cs typeface="Arial" charset="0"/>
              </a:rPr>
              <a:t>Program Director</a:t>
            </a:r>
          </a:p>
          <a:p>
            <a:pPr algn="ctr" eaLnBrk="1" hangingPunct="1"/>
            <a:r>
              <a:rPr lang="en-US" sz="1600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415-403-1426  dhowell@alliant.com </a:t>
            </a:r>
          </a:p>
          <a:p>
            <a:pPr algn="ctr" eaLnBrk="1" hangingPunct="1"/>
            <a:endParaRPr lang="en-US" sz="1600" b="1" dirty="0" smtClean="0">
              <a:solidFill>
                <a:srgbClr val="0000FF"/>
              </a:solidFill>
              <a:latin typeface="Century Gothic" panose="020B0502020202020204" pitchFamily="34" charset="0"/>
              <a:cs typeface="Arial" charset="0"/>
            </a:endParaRPr>
          </a:p>
          <a:p>
            <a:pPr algn="ctr" eaLnBrk="1" hangingPunct="1"/>
            <a:r>
              <a:rPr lang="en-US" sz="1600" b="1" i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Or, your friendly Systemwide Risk Management professional:</a:t>
            </a:r>
          </a:p>
          <a:p>
            <a:pPr algn="ctr" eaLnBrk="1" hangingPunct="1"/>
            <a:endParaRPr lang="en-US" sz="1000" i="1" dirty="0">
              <a:solidFill>
                <a:srgbClr val="00000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ctr" eaLnBrk="1" hangingPunct="1"/>
            <a:r>
              <a:rPr lang="en-US" sz="1600" b="1" dirty="0" smtClean="0">
                <a:solidFill>
                  <a:srgbClr val="0000FF"/>
                </a:solidFill>
                <a:latin typeface="Century Gothic" panose="020B0502020202020204" pitchFamily="34" charset="0"/>
                <a:cs typeface="Arial" pitchFamily="34" charset="0"/>
              </a:rPr>
              <a:t>Zachary Gifford </a:t>
            </a: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  <a:t>- </a:t>
            </a:r>
            <a:r>
              <a:rPr lang="en-US" sz="1600" i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  <a:t>Director, CSU Systemwide Risk Management</a:t>
            </a:r>
          </a:p>
          <a:p>
            <a:pPr algn="ctr" eaLnBrk="1" hangingPunct="1"/>
            <a:r>
              <a:rPr lang="en-US" sz="1600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562-951-4568  zgifford@calstate.edu </a:t>
            </a:r>
          </a:p>
        </p:txBody>
      </p:sp>
      <p:pic>
        <p:nvPicPr>
          <p:cNvPr id="11" name="Picture 2" descr="http://reinventinggov.org/wp-content/uploads/2012/07/Question-mark-sig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9920" y="1739180"/>
            <a:ext cx="1905000" cy="22098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E1239-A3E7-4338-A9DA-750E3777704A}" type="slidenum">
              <a:rPr lang="en-US" smtClean="0"/>
              <a:pPr/>
              <a:t>55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99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E1239-A3E7-4338-A9DA-750E3777704A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1" t="16806" r="2449" b="72398"/>
          <a:stretch/>
        </p:blipFill>
        <p:spPr bwMode="auto">
          <a:xfrm>
            <a:off x="0" y="0"/>
            <a:ext cx="914399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80150"/>
            <a:ext cx="6781800" cy="8445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7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78A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78A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78A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78A"/>
                </a:solidFill>
                <a:latin typeface="Century Gothic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78A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78A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78A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78A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Thank You!</a:t>
            </a:r>
            <a:endParaRPr lang="en-US" kern="1200" dirty="0" smtClean="0">
              <a:solidFill>
                <a:srgbClr val="002060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622071" y="6109901"/>
            <a:ext cx="1521929" cy="3840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3110" y="6347780"/>
            <a:ext cx="1521929" cy="3840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8600" y="1295400"/>
            <a:ext cx="868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This presentation and </a:t>
            </a:r>
            <a:r>
              <a:rPr lang="en-US" sz="2000" b="0" kern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other resources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can be downloaded at: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3333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0" cap="none" spc="0" normalizeH="0" baseline="0" noProof="0" dirty="0" smtClean="0">
                <a:ln>
                  <a:noFill/>
                </a:ln>
                <a:solidFill>
                  <a:srgbClr val="0D24FF"/>
                </a:solidFill>
                <a:effectLst/>
                <a:uLnTx/>
                <a:uFillTx/>
                <a:latin typeface="Century Gothic" panose="020B0502020202020204" pitchFamily="34" charset="0"/>
              </a:rPr>
              <a:t>www.csurma.org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 </a:t>
            </a:r>
          </a:p>
          <a:p>
            <a:pPr marL="609600" marR="0" lvl="0" indent="14288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pic>
        <p:nvPicPr>
          <p:cNvPr id="12" name="Picture 2" descr="http://resonatesocial.com/wp-content/uploads/2011/05/Audience_Clapp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352800"/>
            <a:ext cx="4048125" cy="268605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91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IRIC </a:t>
            </a:r>
            <a:r>
              <a:rPr lang="en-US" b="1" dirty="0" smtClean="0"/>
              <a:t>2019 - updates </a:t>
            </a:r>
            <a:r>
              <a:rPr lang="en-US" dirty="0" smtClean="0"/>
              <a:t>– </a:t>
            </a:r>
            <a:r>
              <a:rPr lang="en-US" dirty="0" smtClean="0"/>
              <a:t>(v.2019.0)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Wingdings 2" panose="05020102010507070707" pitchFamily="18" charset="2"/>
              <a:buChar char=""/>
            </a:pPr>
            <a:r>
              <a:rPr lang="en-US" sz="1800" dirty="0" smtClean="0"/>
              <a:t>Updates in California Law regarding indemnity of design professionals and Owner Controlled Insurance Programs</a:t>
            </a:r>
          </a:p>
          <a:p>
            <a:pPr algn="l">
              <a:buFont typeface="Wingdings 2" panose="05020102010507070707" pitchFamily="18" charset="2"/>
              <a:buChar char=""/>
            </a:pPr>
            <a:r>
              <a:rPr lang="en-US" sz="1800" dirty="0" smtClean="0"/>
              <a:t>Drones coverage updates as regulations evolve</a:t>
            </a:r>
          </a:p>
          <a:p>
            <a:pPr algn="l">
              <a:buFont typeface="Wingdings 2" panose="05020102010507070707" pitchFamily="18" charset="2"/>
              <a:buChar char=""/>
            </a:pPr>
            <a:r>
              <a:rPr lang="en-US" sz="1800" dirty="0" smtClean="0"/>
              <a:t>Carnival Rides</a:t>
            </a:r>
          </a:p>
          <a:p>
            <a:pPr algn="l">
              <a:buFont typeface="Wingdings 2" panose="05020102010507070707" pitchFamily="18" charset="2"/>
              <a:buChar char=""/>
            </a:pPr>
            <a:r>
              <a:rPr lang="en-US" sz="1800" dirty="0" smtClean="0"/>
              <a:t>Food Trucks/Farmers Markets</a:t>
            </a:r>
          </a:p>
          <a:p>
            <a:pPr algn="l">
              <a:buFont typeface="Wingdings 2" panose="05020102010507070707" pitchFamily="18" charset="2"/>
              <a:buChar char=""/>
            </a:pPr>
            <a:r>
              <a:rPr lang="en-US" sz="1800" dirty="0" smtClean="0"/>
              <a:t>Political Protests/Rallies/Signage</a:t>
            </a:r>
          </a:p>
          <a:p>
            <a:pPr algn="l">
              <a:buFont typeface="Wingdings 2" panose="05020102010507070707" pitchFamily="18" charset="2"/>
              <a:buChar char=""/>
            </a:pPr>
            <a:r>
              <a:rPr lang="en-US" sz="1800" dirty="0" smtClean="0"/>
              <a:t>Traffic Safety Plan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6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New Additions to IRIC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163105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just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1C3664"/>
              </a:buClr>
              <a:buSzPct val="80000"/>
              <a:buFont typeface="Wingdings 2" pitchFamily="18" charset="2"/>
              <a:buChar char="¡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675C53"/>
              </a:buClr>
              <a:buFont typeface="Franklin Gothic Book" pitchFamily="34" charset="0"/>
              <a:buChar char="&gt;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just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1C3664"/>
              </a:buClr>
              <a:buFont typeface="Wingdings" pitchFamily="2" charset="2"/>
              <a:buChar char="w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just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just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2000" b="1" kern="0" dirty="0" smtClean="0"/>
              <a:t>Railroad Protective </a:t>
            </a:r>
            <a:r>
              <a:rPr lang="en-US" sz="2000" b="1" kern="0" dirty="0" smtClean="0"/>
              <a:t>Liability </a:t>
            </a:r>
            <a:r>
              <a:rPr lang="en-US" sz="1800" kern="0" dirty="0" smtClean="0"/>
              <a:t>– </a:t>
            </a:r>
            <a:r>
              <a:rPr lang="en-US" sz="1800" b="1" i="1" kern="0" dirty="0" smtClean="0">
                <a:solidFill>
                  <a:srgbClr val="FF0000"/>
                </a:solidFill>
              </a:rPr>
              <a:t>New: </a:t>
            </a:r>
            <a:r>
              <a:rPr lang="en-US" sz="1800" b="1" kern="0" dirty="0" smtClean="0">
                <a:solidFill>
                  <a:srgbClr val="FF0000"/>
                </a:solidFill>
              </a:rPr>
              <a:t>Chapter </a:t>
            </a:r>
            <a:r>
              <a:rPr lang="en-US" sz="1800" b="1" kern="0" dirty="0" smtClean="0">
                <a:solidFill>
                  <a:srgbClr val="FF0000"/>
                </a:solidFill>
              </a:rPr>
              <a:t>3</a:t>
            </a:r>
          </a:p>
          <a:p>
            <a:pPr lvl="1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Summary of coverage protecting railroad companies from liability for work done on/near railroad owned property.</a:t>
            </a:r>
          </a:p>
          <a:p>
            <a:pPr lvl="1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Highlights include coverages, physical damage, and for whom coverage is necessary.</a:t>
            </a:r>
          </a:p>
          <a:p>
            <a:pPr lvl="1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kern="0" dirty="0" smtClean="0"/>
              <a:t>Synopsis and inclusion of applicable ISO forms.</a:t>
            </a:r>
            <a:endParaRPr lang="en-US" sz="1800" kern="0" dirty="0"/>
          </a:p>
          <a:p>
            <a:pPr algn="l"/>
            <a:r>
              <a:rPr lang="en-US" sz="2000" b="1" kern="0" dirty="0" smtClean="0"/>
              <a:t>CSU Special Events Resource Guide </a:t>
            </a:r>
            <a:r>
              <a:rPr lang="en-US" sz="1800" kern="0" dirty="0"/>
              <a:t>– </a:t>
            </a:r>
            <a:r>
              <a:rPr lang="en-US" sz="1800" b="1" i="1" u="sng" kern="0" dirty="0" smtClean="0">
                <a:solidFill>
                  <a:srgbClr val="FF0000"/>
                </a:solidFill>
              </a:rPr>
              <a:t>New:</a:t>
            </a:r>
            <a:r>
              <a:rPr lang="en-US" sz="1800" b="1" kern="0" dirty="0" smtClean="0">
                <a:solidFill>
                  <a:srgbClr val="FF0000"/>
                </a:solidFill>
              </a:rPr>
              <a:t> Chapter 7</a:t>
            </a:r>
          </a:p>
          <a:p>
            <a:pPr lvl="1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New manual Alliant and CSU are working on to guide you through every facet of an event, including post-event analysis to help improve the event for its next occurrence.</a:t>
            </a:r>
            <a:endParaRPr lang="en-US" sz="1800" dirty="0"/>
          </a:p>
          <a:p>
            <a:pPr lvl="1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Outlines and explanations for any type of on or off campus event sponsored by CSU: prep, during, after event discussions, reminders and tips.</a:t>
            </a:r>
            <a:endParaRPr lang="en-US" sz="1800" b="1" kern="0" dirty="0"/>
          </a:p>
          <a:p>
            <a:pPr marL="0" indent="0">
              <a:buNone/>
            </a:pPr>
            <a:endParaRPr lang="en-US" sz="2400" kern="0" dirty="0" smtClean="0">
              <a:solidFill>
                <a:schemeClr val="tx2"/>
              </a:solidFill>
            </a:endParaRPr>
          </a:p>
          <a:p>
            <a:endParaRPr lang="en-US" sz="2400" kern="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805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New Additions to IRIC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163105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just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1C3664"/>
              </a:buClr>
              <a:buSzPct val="80000"/>
              <a:buFont typeface="Wingdings 2" pitchFamily="18" charset="2"/>
              <a:buChar char="¡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675C53"/>
              </a:buClr>
              <a:buFont typeface="Franklin Gothic Book" pitchFamily="34" charset="0"/>
              <a:buChar char="&gt;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just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1C3664"/>
              </a:buClr>
              <a:buFont typeface="Wingdings" pitchFamily="2" charset="2"/>
              <a:buChar char="w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just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just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2000" b="1" kern="0" dirty="0" smtClean="0"/>
              <a:t>Traffic </a:t>
            </a:r>
            <a:r>
              <a:rPr lang="en-US" sz="2000" b="1" kern="0" dirty="0" smtClean="0"/>
              <a:t>Safety </a:t>
            </a:r>
            <a:r>
              <a:rPr lang="en-US" sz="1800" kern="0" dirty="0" smtClean="0"/>
              <a:t>– </a:t>
            </a:r>
            <a:r>
              <a:rPr lang="en-US" sz="1800" b="1" i="1" u="sng" kern="0" dirty="0" smtClean="0">
                <a:solidFill>
                  <a:srgbClr val="FF0000"/>
                </a:solidFill>
              </a:rPr>
              <a:t>New:</a:t>
            </a:r>
            <a:r>
              <a:rPr lang="en-US" sz="1800" b="1" kern="0" dirty="0" smtClean="0">
                <a:solidFill>
                  <a:srgbClr val="FF0000"/>
                </a:solidFill>
              </a:rPr>
              <a:t> Chapter 7</a:t>
            </a:r>
          </a:p>
          <a:p>
            <a:pPr lvl="1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Require a Traffic Safety Plan for parades, craft fairs, farmers markets, etc.</a:t>
            </a:r>
          </a:p>
          <a:p>
            <a:pPr lvl="1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kern="0" dirty="0" smtClean="0"/>
              <a:t>The Traffic Safety Plan should be approved by a qualified engineer, delegated such authority by the CSU</a:t>
            </a:r>
          </a:p>
          <a:p>
            <a:pPr lvl="1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kern="0" dirty="0" smtClean="0"/>
              <a:t>Provides design immunity if a claim alleges unsafe or ineffective traffic safety precautions.</a:t>
            </a:r>
          </a:p>
          <a:p>
            <a:pPr lvl="1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kern="0" dirty="0" smtClean="0"/>
              <a:t>California Manual on Uniform Traffic Control Devices:</a:t>
            </a:r>
          </a:p>
          <a:p>
            <a:pPr lvl="2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kern="0" dirty="0" smtClean="0"/>
              <a:t>http://www.dot.ca.gov/trafficcops/tcd/workzones.html</a:t>
            </a:r>
            <a:endParaRPr lang="en-US" sz="1800" kern="0" dirty="0"/>
          </a:p>
          <a:p>
            <a:pPr marL="0" indent="0">
              <a:buNone/>
            </a:pPr>
            <a:endParaRPr lang="en-US" sz="2400" kern="0" dirty="0" smtClean="0">
              <a:solidFill>
                <a:schemeClr val="tx2"/>
              </a:solidFill>
            </a:endParaRPr>
          </a:p>
          <a:p>
            <a:endParaRPr lang="en-US" sz="2400" kern="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84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New Additions to IRIC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163105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just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1C3664"/>
              </a:buClr>
              <a:buSzPct val="80000"/>
              <a:buFont typeface="Wingdings 2" pitchFamily="18" charset="2"/>
              <a:buChar char="¡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675C53"/>
              </a:buClr>
              <a:buFont typeface="Franklin Gothic Book" pitchFamily="34" charset="0"/>
              <a:buChar char="&gt;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just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1C3664"/>
              </a:buClr>
              <a:buFont typeface="Wingdings" pitchFamily="2" charset="2"/>
              <a:buChar char="w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just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just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2000" b="1" kern="0" dirty="0" smtClean="0"/>
              <a:t>Political </a:t>
            </a:r>
            <a:r>
              <a:rPr lang="en-US" sz="2000" b="1" kern="0" dirty="0" smtClean="0"/>
              <a:t>Protests/Rallies/Signage </a:t>
            </a:r>
            <a:r>
              <a:rPr lang="en-US" sz="1800" kern="0" dirty="0" smtClean="0"/>
              <a:t>– </a:t>
            </a:r>
            <a:r>
              <a:rPr lang="en-US" sz="1800" b="1" i="1" u="sng" kern="0" dirty="0" smtClean="0">
                <a:solidFill>
                  <a:srgbClr val="FF0000"/>
                </a:solidFill>
              </a:rPr>
              <a:t>New:</a:t>
            </a:r>
            <a:r>
              <a:rPr lang="en-US" sz="1800" b="1" kern="0" dirty="0" smtClean="0">
                <a:solidFill>
                  <a:srgbClr val="FF0000"/>
                </a:solidFill>
              </a:rPr>
              <a:t> Chapter 7</a:t>
            </a:r>
          </a:p>
          <a:p>
            <a:pPr lvl="1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Subject to permitting and insurance requirements</a:t>
            </a:r>
          </a:p>
          <a:p>
            <a:pPr lvl="1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Difference between Public Forum, Designated Public Forum, and Nonpublic Forum &amp; standard of scrutiny the speech-restriction is subjected to</a:t>
            </a:r>
          </a:p>
          <a:p>
            <a:pPr lvl="1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Government cannot prohibit rallies on public sidewalks/parks/plazas</a:t>
            </a:r>
          </a:p>
          <a:p>
            <a:pPr lvl="1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May not be able to restrict small demonstrations that do not present serious safety or competing use concerns</a:t>
            </a:r>
          </a:p>
          <a:p>
            <a:pPr lvl="1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Be sure to check with legal counsel and local ordinances as to the speech restrictions of your chosen area</a:t>
            </a:r>
          </a:p>
          <a:p>
            <a:pPr lvl="1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ACLU: </a:t>
            </a:r>
            <a:r>
              <a:rPr lang="en-US" sz="1800" dirty="0" smtClean="0">
                <a:hlinkClick r:id="rId3"/>
              </a:rPr>
              <a:t>http://www.aclunc.org/our-work/know-your-rights/free-speech-protests-demonstrations</a:t>
            </a:r>
            <a:endParaRPr lang="en-US" sz="1800" dirty="0" smtClean="0"/>
          </a:p>
          <a:p>
            <a:pPr marL="457200" lvl="1" indent="0" algn="l">
              <a:buClr>
                <a:schemeClr val="tx2"/>
              </a:buClr>
              <a:buNone/>
            </a:pPr>
            <a:endParaRPr lang="en-US" sz="1800" dirty="0" smtClean="0">
              <a:solidFill>
                <a:schemeClr val="tx2"/>
              </a:solidFill>
            </a:endParaRPr>
          </a:p>
          <a:p>
            <a:pPr lvl="1" algn="l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400" kern="0" dirty="0" smtClean="0">
              <a:solidFill>
                <a:schemeClr val="tx2"/>
              </a:solidFill>
            </a:endParaRPr>
          </a:p>
          <a:p>
            <a:endParaRPr lang="en-US" sz="2400" kern="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B9DB-A96A-49F4-BB90-98B633AE5EEF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23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MMPROD_NEXTUNIQUEID" val="10011"/>
  <p:tag name="ARTICULATE_SLIDE_COUNT" val="72"/>
  <p:tag name="MMPROD_UIDATA" val="&lt;database version=&quot;11.0&quot;&gt;&lt;object type=&quot;1&quot; unique_id=&quot;10001&quot;&gt;&lt;object type=&quot;2&quot; unique_id=&quot;105360&quot;&gt;&lt;object type=&quot;3&quot; unique_id=&quot;105361&quot;&gt;&lt;property id=&quot;20148&quot; value=&quot;5&quot;/&gt;&lt;property id=&quot;20300&quot; value=&quot;Slide 1 - &amp;quot;Insurance Requirements in Contracts: How to Review and What to Look For &amp;quot;&quot;/&gt;&lt;property id=&quot;20307&quot; value=&quot;565&quot;/&gt;&lt;/object&gt;&lt;object type=&quot;3&quot; unique_id=&quot;105362&quot;&gt;&lt;property id=&quot;20148&quot; value=&quot;5&quot;/&gt;&lt;property id=&quot;20300&quot; value=&quot;Slide 2 - &amp;quot;IRIC Manual History&amp;quot;&quot;/&gt;&lt;property id=&quot;20307&quot; value=&quot;606&quot;/&gt;&lt;/object&gt;&lt;object type=&quot;3&quot; unique_id=&quot;105363&quot;&gt;&lt;property id=&quot;20148&quot; value=&quot;5&quot;/&gt;&lt;property id=&quot;20300&quot; value=&quot;Slide 3 - &amp;quot;IRIC 2016 Version 9 Update&amp;quot;&quot;/&gt;&lt;property id=&quot;20307&quot; value=&quot;607&quot;/&gt;&lt;/object&gt;&lt;object type=&quot;3&quot; unique_id=&quot;105364&quot;&gt;&lt;property id=&quot;20148&quot; value=&quot;5&quot;/&gt;&lt;property id=&quot;20300&quot; value=&quot;Slide 5 - &amp;quot;New Additions to IRIC&amp;quot;&quot;/&gt;&lt;property id=&quot;20307&quot; value=&quot;608&quot;/&gt;&lt;/object&gt;&lt;object type=&quot;3&quot; unique_id=&quot;105365&quot;&gt;&lt;property id=&quot;20148&quot; value=&quot;5&quot;/&gt;&lt;property id=&quot;20300&quot; value=&quot;Slide 6 - &amp;quot;Presentation Outline&amp;quot;&quot;/&gt;&lt;property id=&quot;20307&quot; value=&quot;466&quot;/&gt;&lt;/object&gt;&lt;object type=&quot;3&quot; unique_id=&quot;105366&quot;&gt;&lt;property id=&quot;20148&quot; value=&quot;5&quot;/&gt;&lt;property id=&quot;20300&quot; value=&quot;Slide 8 - &amp;quot;Hidden (and Uninsured) Costs of Accidents&amp;quot;&quot;/&gt;&lt;property id=&quot;20307&quot; value=&quot;467&quot;/&gt;&lt;/object&gt;&lt;object type=&quot;3&quot; unique_id=&quot;105367&quot;&gt;&lt;property id=&quot;20148&quot; value=&quot;5&quot;/&gt;&lt;property id=&quot;20300&quot; value=&quot;Slide 9 - &amp;quot;Hidden (and Uninsured) Costs of Accidents&amp;quot;&quot;/&gt;&lt;property id=&quot;20307&quot; value=&quot;468&quot;/&gt;&lt;/object&gt;&lt;object type=&quot;3&quot; unique_id=&quot;105368&quot;&gt;&lt;property id=&quot;20148&quot; value=&quot;5&quot;/&gt;&lt;property id=&quot;20300&quot; value=&quot;Slide 10 - &amp;quot;Indemnification –  How Does it Work?&amp;quot;&quot;/&gt;&lt;property id=&quot;20307&quot; value=&quot;469&quot;/&gt;&lt;/object&gt;&lt;object type=&quot;3&quot; unique_id=&quot;105370&quot;&gt;&lt;property id=&quot;20148&quot; value=&quot;5&quot;/&gt;&lt;property id=&quot;20300&quot; value=&quot;Slide 12 - &amp;quot;Three Main Types of Indemnification&amp;quot;&quot;/&gt;&lt;property id=&quot;20307&quot; value=&quot;470&quot;/&gt;&lt;/object&gt;&lt;object type=&quot;3&quot; unique_id=&quot;105371&quot;&gt;&lt;property id=&quot;20148&quot; value=&quot;5&quot;/&gt;&lt;property id=&quot;20300&quot; value=&quot;Slide 13 - &amp;quot;Note On Hold Harmless Agreements:&amp;quot;&quot;/&gt;&lt;property id=&quot;20307&quot; value=&quot;473&quot;/&gt;&lt;/object&gt;&lt;object type=&quot;3&quot; unique_id=&quot;105372&quot;&gt;&lt;property id=&quot;20148&quot; value=&quot;5&quot;/&gt;&lt;property id=&quot;20300&quot; value=&quot;Slide 14 - &amp;quot;Just Say No?   Where to Draw the Line&amp;quot;&quot;/&gt;&lt;property id=&quot;20307&quot; value=&quot;471&quot;/&gt;&lt;/object&gt;&lt;object type=&quot;3&quot; unique_id=&quot;105373&quot;&gt;&lt;property id=&quot;20148&quot; value=&quot;5&quot;/&gt;&lt;property id=&quot;20300&quot; value=&quot;Slide 15 - &amp;quot;Impact of SB 474&amp;quot;&quot;/&gt;&lt;property id=&quot;20307&quot; value=&quot;475&quot;/&gt;&lt;/object&gt;&lt;object type=&quot;3&quot; unique_id=&quot;105374&quot;&gt;&lt;property id=&quot;20148&quot; value=&quot;5&quot;/&gt;&lt;property id=&quot;20300&quot; value=&quot;Slide 16 - &amp;quot;Additional Insured Endorsement&amp;quot;&quot;/&gt;&lt;property id=&quot;20307&quot; value=&quot;477&quot;/&gt;&lt;/object&gt;&lt;object type=&quot;3&quot; unique_id=&quot;105375&quot;&gt;&lt;property id=&quot;20148&quot; value=&quot;5&quot;/&gt;&lt;property id=&quot;20300&quot; value=&quot;Slide 17 - &amp;quot;Additional Insured Endorsement&amp;quot;&quot;/&gt;&lt;property id=&quot;20307&quot; value=&quot;472&quot;/&gt;&lt;/object&gt;&lt;object type=&quot;3&quot; unique_id=&quot;105376&quot;&gt;&lt;property id=&quot;20148&quot; value=&quot;5&quot;/&gt;&lt;property id=&quot;20300&quot; value=&quot;Slide 18 - &amp;quot;ISO 04 13 changes Impact  to AI Endorsement&amp;quot;&quot;/&gt;&lt;property id=&quot;20307&quot; value=&quot;478&quot;/&gt;&lt;/object&gt;&lt;object type=&quot;3&quot; unique_id=&quot;105377&quot;&gt;&lt;property id=&quot;20148&quot; value=&quot;5&quot;/&gt;&lt;property id=&quot;20300&quot; value=&quot;Slide 19 - &amp;quot;ISO 04 13 changes Impact  to AI Endorsement (cont.)&amp;quot;&quot;/&gt;&lt;property id=&quot;20307&quot; value=&quot;476&quot;/&gt;&lt;/object&gt;&lt;object type=&quot;3&quot; unique_id=&quot;105378&quot;&gt;&lt;property id=&quot;20148&quot; value=&quot;5&quot;/&gt;&lt;property id=&quot;20300&quot; value=&quot;Slide 20&quot;/&gt;&lt;property id=&quot;20307&quot; value=&quot;486&quot;/&gt;&lt;/object&gt;&lt;object type=&quot;3&quot; unique_id=&quot;105379&quot;&gt;&lt;property id=&quot;20148&quot; value=&quot;5&quot;/&gt;&lt;property id=&quot;20300&quot; value=&quot;Slide 21&quot;/&gt;&lt;property id=&quot;20307&quot; value=&quot;487&quot;/&gt;&lt;/object&gt;&lt;object type=&quot;3&quot; unique_id=&quot;105380&quot;&gt;&lt;property id=&quot;20148&quot; value=&quot;5&quot;/&gt;&lt;property id=&quot;20300&quot; value=&quot;Slide 22 - &amp;quot;Additional Insured Endorsement Comparison&amp;quot;&quot;/&gt;&lt;property id=&quot;20307&quot; value=&quot;481&quot;/&gt;&lt;/object&gt;&lt;object type=&quot;3&quot; unique_id=&quot;105381&quot;&gt;&lt;property id=&quot;20148&quot; value=&quot;5&quot;/&gt;&lt;property id=&quot;20300&quot; value=&quot;Slide 23 - &amp;quot;Additional Insured Endorsement Comparison (cont.)&amp;quot;&quot;/&gt;&lt;property id=&quot;20307&quot; value=&quot;483&quot;/&gt;&lt;/object&gt;&lt;object type=&quot;3&quot; unique_id=&quot;105382&quot;&gt;&lt;property id=&quot;20148&quot; value=&quot;5&quot;/&gt;&lt;property id=&quot;20300&quot; value=&quot;Slide 24 - &amp;quot;Proprietary A.I. Endorsements&amp;quot;&quot;/&gt;&lt;property id=&quot;20307&quot; value=&quot;482&quot;/&gt;&lt;/object&gt;&lt;object type=&quot;3&quot; unique_id=&quot;105383&quot;&gt;&lt;property id=&quot;20148&quot; value=&quot;5&quot;/&gt;&lt;property id=&quot;20300&quot; value=&quot;Slide 26 - &amp;quot;What is Claims-Made?&amp;quot;&quot;/&gt;&lt;property id=&quot;20307&quot; value=&quot;480&quot;/&gt;&lt;/object&gt;&lt;object type=&quot;3&quot; unique_id=&quot;105384&quot;&gt;&lt;property id=&quot;20148&quot; value=&quot;5&quot;/&gt;&lt;property id=&quot;20300&quot; value=&quot;Slide 27 - &amp;quot;What are the solutions?&amp;quot;&quot;/&gt;&lt;property id=&quot;20307&quot; value=&quot;490&quot;/&gt;&lt;/object&gt;&lt;object type=&quot;3&quot; unique_id=&quot;105385&quot;&gt;&lt;property id=&quot;20148&quot; value=&quot;5&quot;/&gt;&lt;property id=&quot;20300&quot; value=&quot;Slide 28 - &amp;quot;Insurance Requirements Drafting to Fit the Need&amp;quot;&quot;/&gt;&lt;property id=&quot;20307&quot; value=&quot;489&quot;/&gt;&lt;/object&gt;&lt;object type=&quot;3&quot; unique_id=&quot;105386&quot;&gt;&lt;property id=&quot;20148&quot; value=&quot;5&quot;/&gt;&lt;property id=&quot;20300&quot; value=&quot;Slide 29 - &amp;quot;The Risk Management Process&amp;quot;&quot;/&gt;&lt;property id=&quot;20307&quot; value=&quot;479&quot;/&gt;&lt;/object&gt;&lt;object type=&quot;3&quot; unique_id=&quot;105387&quot;&gt;&lt;property id=&quot;20148&quot; value=&quot;5&quot;/&gt;&lt;property id=&quot;20300&quot; value=&quot;Slide 30 - &amp;quot;The Basics &amp;quot;&quot;/&gt;&lt;property id=&quot;20307&quot; value=&quot;491&quot;/&gt;&lt;/object&gt;&lt;object type=&quot;3&quot; unique_id=&quot;105388&quot;&gt;&lt;property id=&quot;20148&quot; value=&quot;5&quot;/&gt;&lt;property id=&quot;20300&quot; value=&quot;Slide 31 - &amp;quot;The Basics (cont’d)&amp;quot;&quot;/&gt;&lt;property id=&quot;20307&quot; value=&quot;495&quot;/&gt;&lt;/object&gt;&lt;object type=&quot;3&quot; unique_id=&quot;105389&quot;&gt;&lt;property id=&quot;20148&quot; value=&quot;5&quot;/&gt;&lt;property id=&quot;20300&quot; value=&quot;Slide 32 - &amp;quot;The Basics (cont’d)&amp;quot;&quot;/&gt;&lt;property id=&quot;20307&quot; value=&quot;494&quot;/&gt;&lt;/object&gt;&lt;object type=&quot;3&quot; unique_id=&quot;105390&quot;&gt;&lt;property id=&quot;20148&quot; value=&quot;5&quot;/&gt;&lt;property id=&quot;20300&quot; value=&quot;Slide 33 - &amp;quot;Insurer Ratings – Will they be there to pay the claim?&amp;quot;&quot;/&gt;&lt;property id=&quot;20307&quot; value=&quot;497&quot;/&gt;&lt;/object&gt;&lt;object type=&quot;3&quot; unique_id=&quot;105391&quot;&gt;&lt;property id=&quot;20148&quot; value=&quot;5&quot;/&gt;&lt;property id=&quot;20300&quot; value=&quot;Slide 34 - &amp;quot;Best’s Financial Size Category (FSC)&amp;quot;&quot;/&gt;&lt;property id=&quot;20307&quot; value=&quot;496&quot;/&gt;&lt;/object&gt;&lt;object type=&quot;3&quot; unique_id=&quot;105392&quot;&gt;&lt;property id=&quot;20148&quot; value=&quot;5&quot;/&gt;&lt;property id=&quot;20300&quot; value=&quot;Slide 35 - &amp;quot;Cumulative Average Impairment Rates by Best Financial Strength Rating*&amp;quot;&quot;/&gt;&lt;property id=&quot;20307&quot; value=&quot;498&quot;/&gt;&lt;/object&gt;&lt;object type=&quot;3&quot; unique_id=&quot;105393&quot;&gt;&lt;property id=&quot;20148&quot; value=&quot;5&quot;/&gt;&lt;property id=&quot;20300&quot; value=&quot;Slide 36 - &amp;quot;How Much Coverage is Enough?&amp;quot;&quot;/&gt;&lt;property id=&quot;20307&quot; value=&quot;493&quot;/&gt;&lt;/object&gt;&lt;object type=&quot;3&quot; unique_id=&quot;105394&quot;&gt;&lt;property id=&quot;20148&quot; value=&quot;5&quot;/&gt;&lt;property id=&quot;20300&quot; value=&quot;Slide 37&quot;/&gt;&lt;property id=&quot;20307&quot; value=&quot;501&quot;/&gt;&lt;/object&gt;&lt;object type=&quot;3&quot; unique_id=&quot;105395&quot;&gt;&lt;property id=&quot;20148&quot; value=&quot;5&quot;/&gt;&lt;property id=&quot;20300&quot; value=&quot;Slide 38 - &amp;quot;Rating Alternative Risk Transfer Vehicles&amp;quot;&quot;/&gt;&lt;property id=&quot;20307&quot; value=&quot;492&quot;/&gt;&lt;/object&gt;&lt;object type=&quot;3&quot; unique_id=&quot;105396&quot;&gt;&lt;property id=&quot;20148&quot; value=&quot;5&quot;/&gt;&lt;property id=&quot;20300&quot; value=&quot;Slide 39 - &amp;quot;Bid Situations&amp;quot;&quot;/&gt;&lt;property id=&quot;20307&quot; value=&quot;503&quot;/&gt;&lt;/object&gt;&lt;object type=&quot;3&quot; unique_id=&quot;105397&quot;&gt;&lt;property id=&quot;20148&quot; value=&quot;5&quot;/&gt;&lt;property id=&quot;20300&quot; value=&quot;Slide 40 - &amp;quot;When CSU is the Contractor&amp;quot;&quot;/&gt;&lt;property id=&quot;20307&quot; value=&quot;504&quot;/&gt;&lt;/object&gt;&lt;object type=&quot;3&quot; unique_id=&quot;105398&quot;&gt;&lt;property id=&quot;20148&quot; value=&quot;5&quot;/&gt;&lt;property id=&quot;20300&quot; value=&quot;Slide 41 - &amp;quot;Verification of Coverage&amp;quot;&quot;/&gt;&lt;property id=&quot;20307&quot; value=&quot;505&quot;/&gt;&lt;/object&gt;&lt;object type=&quot;3&quot; unique_id=&quot;105399&quot;&gt;&lt;property id=&quot;20148&quot; value=&quot;5&quot;/&gt;&lt;property id=&quot;20300&quot; value=&quot;Slide 42&quot;/&gt;&lt;property id=&quot;20307&quot; value=&quot;508&quot;/&gt;&lt;/object&gt;&lt;object type=&quot;3&quot; unique_id=&quot;105400&quot;&gt;&lt;property id=&quot;20148&quot; value=&quot;5&quot;/&gt;&lt;property id=&quot;20300&quot; value=&quot;Slide 43&quot;/&gt;&lt;property id=&quot;20307&quot; value=&quot;509&quot;/&gt;&lt;/object&gt;&lt;object type=&quot;3&quot; unique_id=&quot;105401&quot;&gt;&lt;property id=&quot;20148&quot; value=&quot;5&quot;/&gt;&lt;property id=&quot;20300&quot; value=&quot;Slide 44 - &amp;quot;Document Retention  Policy &amp;amp; Procedure&amp;quot;&quot;/&gt;&lt;property id=&quot;20307&quot; value=&quot;502&quot;/&gt;&lt;/object&gt;&lt;object type=&quot;3&quot; unique_id=&quot;105402&quot;&gt;&lt;property id=&quot;20148&quot; value=&quot;5&quot;/&gt;&lt;property id=&quot;20300&quot; value=&quot;Slide 45 - &amp;quot;Claims&amp;quot;&quot;/&gt;&lt;property id=&quot;20307&quot; value=&quot;507&quot;/&gt;&lt;/object&gt;&lt;object type=&quot;3&quot; unique_id=&quot;105403&quot;&gt;&lt;property id=&quot;20148&quot; value=&quot;5&quot;/&gt;&lt;property id=&quot;20300&quot; value=&quot;Slide 46 - &amp;quot;Sources of Knowledge&amp;quot;&quot;/&gt;&lt;property id=&quot;20307&quot; value=&quot;511&quot;/&gt;&lt;/object&gt;&lt;object type=&quot;3&quot; unique_id=&quot;105404&quot;&gt;&lt;property id=&quot;20148&quot; value=&quot;5&quot;/&gt;&lt;property id=&quot;20300&quot; value=&quot;Slide 47 - &amp;quot;Sources of Knowledge&amp;quot;&quot;/&gt;&lt;property id=&quot;20307&quot; value=&quot;510&quot;/&gt;&lt;/object&gt;&lt;object type=&quot;3&quot; unique_id=&quot;105405&quot;&gt;&lt;property id=&quot;20148&quot; value=&quot;5&quot;/&gt;&lt;property id=&quot;20300&quot; value=&quot;Slide 49&quot;/&gt;&lt;property id=&quot;20307&quot; value=&quot;601&quot;/&gt;&lt;/object&gt;&lt;object type=&quot;3&quot; unique_id=&quot;105406&quot;&gt;&lt;property id=&quot;20148&quot; value=&quot;5&quot;/&gt;&lt;property id=&quot;20300&quot; value=&quot;Slide 50 - &amp;quot;Part 2: Presentation Outline&amp;quot;&quot;/&gt;&lt;property id=&quot;20307&quot; value=&quot;609&quot;/&gt;&lt;/object&gt;&lt;object type=&quot;3&quot; unique_id=&quot;105407&quot;&gt;&lt;property id=&quot;20148&quot; value=&quot;5&quot;/&gt;&lt;property id=&quot;20300&quot; value=&quot;Slide 51 - &amp;quot;Nature of Cyber Risks&amp;quot;&quot;/&gt;&lt;property id=&quot;20307&quot; value=&quot;610&quot;/&gt;&lt;/object&gt;&lt;object type=&quot;3&quot; unique_id=&quot;105408&quot;&gt;&lt;property id=&quot;20148&quot; value=&quot;5&quot;/&gt;&lt;property id=&quot;20300&quot; value=&quot;Slide 53 - &amp;quot;Insurance Coverages&amp;quot;&quot;/&gt;&lt;property id=&quot;20307&quot; value=&quot;611&quot;/&gt;&lt;/object&gt;&lt;object type=&quot;3&quot; unique_id=&quot;105409&quot;&gt;&lt;property id=&quot;20148&quot; value=&quot;5&quot;/&gt;&lt;property id=&quot;20300&quot; value=&quot;Slide 54 - &amp;quot;Evolving Forms &amp;amp; Case Law&amp;quot;&quot;/&gt;&lt;property id=&quot;20307&quot; value=&quot;612&quot;/&gt;&lt;/object&gt;&lt;object type=&quot;3&quot; unique_id=&quot;105410&quot;&gt;&lt;property id=&quot;20148&quot; value=&quot;5&quot;/&gt;&lt;property id=&quot;20300&quot; value=&quot;Slide 55 - &amp;quot;Evolving Forms &amp;amp; Case Law&amp;quot;&quot;/&gt;&lt;property id=&quot;20307&quot; value=&quot;613&quot;/&gt;&lt;/object&gt;&lt;object type=&quot;3&quot; unique_id=&quot;105411&quot;&gt;&lt;property id=&quot;20148&quot; value=&quot;5&quot;/&gt;&lt;property id=&quot;20300&quot; value=&quot;Slide 56 - &amp;quot;Information Security &amp;amp; Privacy Liability&amp;quot;&quot;/&gt;&lt;property id=&quot;20307&quot; value=&quot;614&quot;/&gt;&lt;/object&gt;&lt;object type=&quot;3&quot; unique_id=&quot;105412&quot;&gt;&lt;property id=&quot;20148&quot; value=&quot;5&quot;/&gt;&lt;property id=&quot;20300&quot; value=&quot;Slide 57 - &amp;quot;Cyber Extortion Liability&amp;quot;&quot;/&gt;&lt;property id=&quot;20307&quot; value=&quot;615&quot;/&gt;&lt;/object&gt;&lt;object type=&quot;3&quot; unique_id=&quot;105413&quot;&gt;&lt;property id=&quot;20148&quot; value=&quot;5&quot;/&gt;&lt;property id=&quot;20300&quot; value=&quot;Slide 58 - &amp;quot;First Party Data Asset Liability&amp;quot;&quot;/&gt;&lt;property id=&quot;20307&quot; value=&quot;616&quot;/&gt;&lt;/object&gt;&lt;object type=&quot;3&quot; unique_id=&quot;105414&quot;&gt;&lt;property id=&quot;20148&quot; value=&quot;5&quot;/&gt;&lt;property id=&quot;20300&quot; value=&quot;Slide 59 - &amp;quot;First Party Network Business Interruption&amp;quot;&quot;/&gt;&lt;property id=&quot;20307&quot; value=&quot;617&quot;/&gt;&lt;/object&gt;&lt;object type=&quot;3&quot; unique_id=&quot;105415&quot;&gt;&lt;property id=&quot;20148&quot; value=&quot;5&quot;/&gt;&lt;property id=&quot;20300&quot; value=&quot;Slide 60 - &amp;quot;Website Media Liability&amp;quot;&quot;/&gt;&lt;property id=&quot;20307&quot; value=&quot;618&quot;/&gt;&lt;/object&gt;&lt;object type=&quot;3&quot; unique_id=&quot;105416&quot;&gt;&lt;property id=&quot;20148&quot; value=&quot;5&quot;/&gt;&lt;property id=&quot;20300&quot; value=&quot;Slide 61 - &amp;quot;Regulatory Defense and Penalty &amp;quot;&quot;/&gt;&lt;property id=&quot;20307&quot; value=&quot;619&quot;/&gt;&lt;/object&gt;&lt;object type=&quot;3&quot; unique_id=&quot;105417&quot;&gt;&lt;property id=&quot;20148&quot; value=&quot;5&quot;/&gt;&lt;property id=&quot;20300&quot; value=&quot;Slide 62 - &amp;quot;Professional Liability – AKA Technology E&amp;amp;O &amp;quot;&quot;/&gt;&lt;property id=&quot;20307&quot; value=&quot;620&quot;/&gt;&lt;/object&gt;&lt;object type=&quot;3&quot; unique_id=&quot;105418&quot;&gt;&lt;property id=&quot;20148&quot; value=&quot;5&quot;/&gt;&lt;property id=&quot;20300&quot; value=&quot;Slide 63 - &amp;quot;Products Liability &amp;quot;&quot;/&gt;&lt;property id=&quot;20307&quot; value=&quot;622&quot;/&gt;&lt;/object&gt;&lt;object type=&quot;3&quot; unique_id=&quot;105419&quot;&gt;&lt;property id=&quot;20148&quot; value=&quot;5&quot;/&gt;&lt;property id=&quot;20300&quot; value=&quot;Slide 65 - &amp;quot;SCADA Systems (Supervisory Control and  Data Acquisition Systems)&amp;quot;&quot;/&gt;&lt;property id=&quot;20307&quot; value=&quot;623&quot;/&gt;&lt;/object&gt;&lt;object type=&quot;3&quot; unique_id=&quot;105420&quot;&gt;&lt;property id=&quot;20148&quot; value=&quot;5&quot;/&gt;&lt;property id=&quot;20300&quot; value=&quot;Slide 66 - &amp;quot;Risk Management Considerations&amp;quot;&quot;/&gt;&lt;property id=&quot;20307&quot; value=&quot;624&quot;/&gt;&lt;/object&gt;&lt;object type=&quot;3&quot; unique_id=&quot;105421&quot;&gt;&lt;property id=&quot;20148&quot; value=&quot;5&quot;/&gt;&lt;property id=&quot;20300&quot; value=&quot;Slide 67 - &amp;quot;Indemnity Agreement&amp;quot;&quot;/&gt;&lt;property id=&quot;20307&quot; value=&quot;625&quot;/&gt;&lt;/object&gt;&lt;object type=&quot;3&quot; unique_id=&quot;105422&quot;&gt;&lt;property id=&quot;20148&quot; value=&quot;5&quot;/&gt;&lt;property id=&quot;20300&quot; value=&quot;Slide 68 - &amp;quot;Insurance Requirements&amp;quot;&quot;/&gt;&lt;property id=&quot;20307&quot; value=&quot;626&quot;/&gt;&lt;/object&gt;&lt;object type=&quot;3&quot; unique_id=&quot;105423&quot;&gt;&lt;property id=&quot;20148&quot; value=&quot;5&quot;/&gt;&lt;property id=&quot;20300&quot; value=&quot;Slide 69 - &amp;quot;Conclusion&amp;quot;&quot;/&gt;&lt;property id=&quot;20307&quot; value=&quot;627&quot;/&gt;&lt;/object&gt;&lt;object type=&quot;3&quot; unique_id=&quot;105424&quot;&gt;&lt;property id=&quot;20148&quot; value=&quot;5&quot;/&gt;&lt;property id=&quot;20300&quot; value=&quot;Slide 70&quot;/&gt;&lt;property id=&quot;20307&quot; value=&quot;557&quot;/&gt;&lt;/object&gt;&lt;object type=&quot;3&quot; unique_id=&quot;105425&quot;&gt;&lt;property id=&quot;20148&quot; value=&quot;5&quot;/&gt;&lt;property id=&quot;20300&quot; value=&quot;Slide 71&quot;/&gt;&lt;property id=&quot;20307&quot; value=&quot;563&quot;/&gt;&lt;/object&gt;&lt;object type=&quot;3&quot; unique_id=&quot;105426&quot;&gt;&lt;property id=&quot;20148&quot; value=&quot;5&quot;/&gt;&lt;property id=&quot;20300&quot; value=&quot;Slide 72&quot;/&gt;&lt;property id=&quot;20307&quot; value=&quot;564&quot;/&gt;&lt;/object&gt;&lt;object type=&quot;3&quot; unique_id=&quot;107313&quot;&gt;&lt;property id=&quot;20148&quot; value=&quot;5&quot;/&gt;&lt;property id=&quot;20300&quot; value=&quot;Slide 4 - &amp;quot;IRIC 2016 Version 9 Update&amp;quot;&quot;/&gt;&lt;property id=&quot;20307&quot; value=&quot;630&quot;/&gt;&lt;/object&gt;&lt;object type=&quot;3&quot; unique_id=&quot;107314&quot;&gt;&lt;property id=&quot;20148&quot; value=&quot;5&quot;/&gt;&lt;property id=&quot;20300&quot; value=&quot;Slide 25 - &amp;quot;Quiz&amp;quot;&quot;/&gt;&lt;property id=&quot;20307&quot; value=&quot;628&quot;/&gt;&lt;/object&gt;&lt;object type=&quot;3&quot; unique_id=&quot;107315&quot;&gt;&lt;property id=&quot;20148&quot; value=&quot;5&quot;/&gt;&lt;property id=&quot;20300&quot; value=&quot;Slide 48 - &amp;quot;Questions&amp;quot;&quot;/&gt;&lt;property id=&quot;20307&quot; value=&quot;629&quot;/&gt;&lt;/object&gt;&lt;object type=&quot;3&quot; unique_id=&quot;107676&quot;&gt;&lt;property id=&quot;20148&quot; value=&quot;5&quot;/&gt;&lt;property id=&quot;20300&quot; value=&quot;Slide 11 - &amp;quot;Hold Harmless vs. Additional Insured &amp;quot;&quot;/&gt;&lt;property id=&quot;20307&quot; value=&quot;631&quot;/&gt;&lt;/object&gt;&lt;object type=&quot;3&quot; unique_id=&quot;108247&quot;&gt;&lt;property id=&quot;20148&quot; value=&quot;5&quot;/&gt;&lt;property id=&quot;20300&quot; value=&quot;Slide 7 - &amp;quot;Poll&amp;quot;&quot;/&gt;&lt;property id=&quot;20307&quot; value=&quot;632&quot;/&gt;&lt;/object&gt;&lt;object type=&quot;3&quot; unique_id=&quot;108248&quot;&gt;&lt;property id=&quot;20148&quot; value=&quot;5&quot;/&gt;&lt;property id=&quot;20300&quot; value=&quot;Slide 52&quot;/&gt;&lt;property id=&quot;20307&quot; value=&quot;634&quot;/&gt;&lt;/object&gt;&lt;object type=&quot;3&quot; unique_id=&quot;108249&quot;&gt;&lt;property id=&quot;20148&quot; value=&quot;5&quot;/&gt;&lt;property id=&quot;20300&quot; value=&quot;Slide 64&quot;/&gt;&lt;property id=&quot;20307&quot; value=&quot;633&quot;/&gt;&lt;/object&gt;&lt;/object&gt;&lt;object type=&quot;8&quot; unique_id=&quot;105494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AIS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AISTemplate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AIS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IS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IS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IS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IS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IS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IS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IS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IS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IS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IS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IS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ISTemplate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ISTemplate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AIS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AISTemplate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AIS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IS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IS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IS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IS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IS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IS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IS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IS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IS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IS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IS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ISTemplate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ISTemplate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0706A32DC3C24CB79D3277157573EF" ma:contentTypeVersion="2" ma:contentTypeDescription="Create a new document." ma:contentTypeScope="" ma:versionID="9eb7cad706dbde7a539af05a0d35545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e0d3df35ca914f75c36a47b271894a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9E69263-718C-4D85-A90E-D7225CD6F3A5}"/>
</file>

<file path=customXml/itemProps2.xml><?xml version="1.0" encoding="utf-8"?>
<ds:datastoreItem xmlns:ds="http://schemas.openxmlformats.org/officeDocument/2006/customXml" ds:itemID="{A6CE153A-D1AD-4215-9898-96AB254B8A4E}"/>
</file>

<file path=customXml/itemProps3.xml><?xml version="1.0" encoding="utf-8"?>
<ds:datastoreItem xmlns:ds="http://schemas.openxmlformats.org/officeDocument/2006/customXml" ds:itemID="{62138AA4-8D86-4B77-9785-A9B5702442B8}"/>
</file>

<file path=docProps/app.xml><?xml version="1.0" encoding="utf-8"?>
<Properties xmlns="http://schemas.openxmlformats.org/officeDocument/2006/extended-properties" xmlns:vt="http://schemas.openxmlformats.org/officeDocument/2006/docPropsVTypes">
  <Template>Capabilities Presentation</Template>
  <TotalTime>14967</TotalTime>
  <Words>2731</Words>
  <Application>Microsoft Office PowerPoint</Application>
  <PresentationFormat>On-screen Show (4:3)</PresentationFormat>
  <Paragraphs>497</Paragraphs>
  <Slides>56</Slides>
  <Notes>6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0" baseType="lpstr">
      <vt:lpstr>Agency FB</vt:lpstr>
      <vt:lpstr>Arial</vt:lpstr>
      <vt:lpstr>Arial Rounded MT Bold</vt:lpstr>
      <vt:lpstr>Calibri</vt:lpstr>
      <vt:lpstr>Century Gothic</vt:lpstr>
      <vt:lpstr>Century Gothic (Headings)</vt:lpstr>
      <vt:lpstr>Franklin Gothic Book</vt:lpstr>
      <vt:lpstr>Times New Roman</vt:lpstr>
      <vt:lpstr>Verdana</vt:lpstr>
      <vt:lpstr>Wingdings</vt:lpstr>
      <vt:lpstr>Wingdings 2</vt:lpstr>
      <vt:lpstr>1_AISTemplate2</vt:lpstr>
      <vt:lpstr>2_AISTemplate2</vt:lpstr>
      <vt:lpstr>Chart</vt:lpstr>
      <vt:lpstr>PowerPoint Presentation</vt:lpstr>
      <vt:lpstr>Today’s Topics</vt:lpstr>
      <vt:lpstr>IRIC Manual History</vt:lpstr>
      <vt:lpstr>IRIC 2018 - updates</vt:lpstr>
      <vt:lpstr>IRIC 2018 - updates</vt:lpstr>
      <vt:lpstr>IRIC 2019 - updates – (v.2019.0)</vt:lpstr>
      <vt:lpstr>New Additions to IRIC</vt:lpstr>
      <vt:lpstr>New Additions to IRIC</vt:lpstr>
      <vt:lpstr>New Additions to IRIC</vt:lpstr>
      <vt:lpstr>New Additions to IRIC</vt:lpstr>
      <vt:lpstr>New Additions to IRIC</vt:lpstr>
      <vt:lpstr>Poll</vt:lpstr>
      <vt:lpstr>Hidden (and Uninsured) Costs of Accidents</vt:lpstr>
      <vt:lpstr>Hidden (and Uninsured) Costs of Accidents</vt:lpstr>
      <vt:lpstr>Indemnification –  How Does it Work?</vt:lpstr>
      <vt:lpstr>Hold Harmless vs. Additional Insured </vt:lpstr>
      <vt:lpstr>Hold Harmless vs. Additional Insured </vt:lpstr>
      <vt:lpstr>Three Main Types of Indemnification</vt:lpstr>
      <vt:lpstr>Important Note: Hold Harmless Agreements</vt:lpstr>
      <vt:lpstr>Just Say No?   Where to Draw the Line</vt:lpstr>
      <vt:lpstr>Impact of SB 474</vt:lpstr>
      <vt:lpstr>Additional Insured Endorsement</vt:lpstr>
      <vt:lpstr>Additional Insured Endorsement</vt:lpstr>
      <vt:lpstr>ISO 04 13 Changes - Impact to Additional Insured Endorsement</vt:lpstr>
      <vt:lpstr>ISO 04 13 changes Impact to AI Endorsement (cont.)</vt:lpstr>
      <vt:lpstr>PowerPoint Presentation</vt:lpstr>
      <vt:lpstr>PowerPoint Presentation</vt:lpstr>
      <vt:lpstr>Additional Insured Endorsement Comparison</vt:lpstr>
      <vt:lpstr>Additional Insured Endorsement Comparison (cont.)</vt:lpstr>
      <vt:lpstr>Proprietary Additional Insured Endorsements</vt:lpstr>
      <vt:lpstr>Quiz</vt:lpstr>
      <vt:lpstr>What is “Claims-Made”?</vt:lpstr>
      <vt:lpstr>What are the Solutions?</vt:lpstr>
      <vt:lpstr>Insurance Requirements Drafting to Fit the Need</vt:lpstr>
      <vt:lpstr>The Risk Management Process</vt:lpstr>
      <vt:lpstr>The Basics </vt:lpstr>
      <vt:lpstr>The Basics (cont’d)</vt:lpstr>
      <vt:lpstr>The Basics (cont’d)</vt:lpstr>
      <vt:lpstr>Insurer Ratings – Will they be there to pay the claim?</vt:lpstr>
      <vt:lpstr>Best’s Financial Size Category (FSC)</vt:lpstr>
      <vt:lpstr>Cumulative Average Impairment Rates by Best Financial Strength Rating*</vt:lpstr>
      <vt:lpstr>How Much Coverage is Enough?</vt:lpstr>
      <vt:lpstr>PowerPoint Presentation</vt:lpstr>
      <vt:lpstr>Rating Alternative Risk Transfer Vehicles</vt:lpstr>
      <vt:lpstr>Bid Situations</vt:lpstr>
      <vt:lpstr>When CSU is the Contractor</vt:lpstr>
      <vt:lpstr>Verification of Coverage</vt:lpstr>
      <vt:lpstr>PowerPoint Presentation</vt:lpstr>
      <vt:lpstr>PowerPoint Presentation</vt:lpstr>
      <vt:lpstr>Document Retention  Policy &amp; Procedure</vt:lpstr>
      <vt:lpstr>Claims</vt:lpstr>
      <vt:lpstr>Resources</vt:lpstr>
      <vt:lpstr>Sources of Knowledge</vt:lpstr>
      <vt:lpstr>PowerPoint Presentation</vt:lpstr>
      <vt:lpstr>PowerPoint Presentation</vt:lpstr>
      <vt:lpstr>PowerPoint Presentation</vt:lpstr>
    </vt:vector>
  </TitlesOfParts>
  <Company>DAIS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dwolverton</dc:creator>
  <cp:lastModifiedBy>Andrew Gaspari</cp:lastModifiedBy>
  <cp:revision>516</cp:revision>
  <cp:lastPrinted>2018-04-02T23:59:43Z</cp:lastPrinted>
  <dcterms:created xsi:type="dcterms:W3CDTF">2006-09-01T03:58:56Z</dcterms:created>
  <dcterms:modified xsi:type="dcterms:W3CDTF">2019-03-13T22:29:40Z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D5728429-7137-45B2-B01D-7A439D25E336</vt:lpwstr>
  </property>
  <property fmtid="{D5CDD505-2E9C-101B-9397-08002B2CF9AE}" pid="3" name="ArticulatePath">
    <vt:lpwstr>2016 CSU IRIC Trianing Library Video DRAFT</vt:lpwstr>
  </property>
  <property fmtid="{D5CDD505-2E9C-101B-9397-08002B2CF9AE}" pid="4" name="ContentTypeId">
    <vt:lpwstr>0x010100AB0706A32DC3C24CB79D3277157573EF</vt:lpwstr>
  </property>
</Properties>
</file>