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s/slide15.xml" ContentType="application/vnd.openxmlformats-officedocument.presentationml.slide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11.xml" ContentType="application/vnd.openxmlformats-officedocument.presentationml.slide+xml"/>
  <Override PartName="/ppt/slides/slide10.xml" ContentType="application/vnd.openxmlformats-officedocument.presentationml.slide+xml"/>
  <Override PartName="/ppt/slides/slide9.xml" ContentType="application/vnd.openxmlformats-officedocument.presentationml.slide+xml"/>
  <Override PartName="/ppt/slides/slide8.xml" ContentType="application/vnd.openxmlformats-officedocument.presentationml.slide+xml"/>
  <Override PartName="/ppt/slides/slide7.xml" ContentType="application/vnd.openxmlformats-officedocument.presentationml.slide+xml"/>
  <Override PartName="/ppt/slides/slide25.xml" ContentType="application/vnd.openxmlformats-officedocument.presentationml.slide+xml"/>
  <Override PartName="/ppt/slides/slide24.xml" ContentType="application/vnd.openxmlformats-officedocument.presentationml.slide+xml"/>
  <Override PartName="/ppt/slides/slide23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1.xml" ContentType="application/vnd.openxmlformats-officedocument.presentationml.slide+xml"/>
  <Override PartName="/ppt/slides/slide1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3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1.xml" ContentType="application/vnd.openxmlformats-officedocument.presentationml.notesSlide+xml"/>
  <Override PartName="/ppt/handoutMasters/handoutMaster1.xml" ContentType="application/vnd.openxmlformats-officedocument.presentationml.handout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56" r:id="rId1"/>
  </p:sldMasterIdLst>
  <p:notesMasterIdLst>
    <p:notesMasterId r:id="rId27"/>
  </p:notesMasterIdLst>
  <p:handoutMasterIdLst>
    <p:handoutMasterId r:id="rId28"/>
  </p:handoutMasterIdLst>
  <p:sldIdLst>
    <p:sldId id="256" r:id="rId2"/>
    <p:sldId id="257" r:id="rId3"/>
    <p:sldId id="258" r:id="rId4"/>
    <p:sldId id="259" r:id="rId5"/>
    <p:sldId id="280" r:id="rId6"/>
    <p:sldId id="262" r:id="rId7"/>
    <p:sldId id="263" r:id="rId8"/>
    <p:sldId id="260" r:id="rId9"/>
    <p:sldId id="261" r:id="rId10"/>
    <p:sldId id="265" r:id="rId11"/>
    <p:sldId id="266" r:id="rId12"/>
    <p:sldId id="267" r:id="rId13"/>
    <p:sldId id="268" r:id="rId14"/>
    <p:sldId id="279" r:id="rId15"/>
    <p:sldId id="282" r:id="rId16"/>
    <p:sldId id="272" r:id="rId17"/>
    <p:sldId id="273" r:id="rId18"/>
    <p:sldId id="270" r:id="rId19"/>
    <p:sldId id="271" r:id="rId20"/>
    <p:sldId id="275" r:id="rId21"/>
    <p:sldId id="277" r:id="rId22"/>
    <p:sldId id="278" r:id="rId23"/>
    <p:sldId id="269" r:id="rId24"/>
    <p:sldId id="281" r:id="rId25"/>
    <p:sldId id="283" r:id="rId26"/>
  </p:sldIdLst>
  <p:sldSz cx="12192000" cy="6858000"/>
  <p:notesSz cx="7023100" cy="93091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294" autoAdjust="0"/>
    <p:restoredTop sz="94636" autoAdjust="0"/>
  </p:normalViewPr>
  <p:slideViewPr>
    <p:cSldViewPr snapToGrid="0">
      <p:cViewPr varScale="1">
        <p:scale>
          <a:sx n="100" d="100"/>
          <a:sy n="100" d="100"/>
        </p:scale>
        <p:origin x="114" y="22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customXml" Target="../customXml/item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customXml" Target="../customXml/item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Relationship Id="rId35" Type="http://schemas.openxmlformats.org/officeDocument/2006/relationships/customXml" Target="../customXml/item3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238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8275" y="0"/>
            <a:ext cx="3043238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2D7894-5517-491C-B1A4-719113CFD624}" type="datetimeFigureOut">
              <a:rPr lang="en-US" smtClean="0"/>
              <a:t>10/24/2017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2375"/>
            <a:ext cx="3043238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8275" y="8842375"/>
            <a:ext cx="3043238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CFA7AA-E969-419D-BED9-9C315CA0A2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5637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2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0CEE5BCE-D2F6-4919-A03B-EE1F44169485}" type="datetimeFigureOut">
              <a:rPr lang="en-US" smtClean="0"/>
              <a:t>10/24/2017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9138" y="1163638"/>
            <a:ext cx="5584825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24" tIns="46662" rIns="93324" bIns="46662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80004"/>
            <a:ext cx="5618480" cy="3665458"/>
          </a:xfrm>
          <a:prstGeom prst="rect">
            <a:avLst/>
          </a:prstGeom>
        </p:spPr>
        <p:txBody>
          <a:bodyPr vert="horz" lIns="93324" tIns="46662" rIns="93324" bIns="46662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2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D82C967A-DBC0-4D97-807F-4290175051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44721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2C967A-DBC0-4D97-807F-429017505140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99740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2C967A-DBC0-4D97-807F-429017505140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523942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2C967A-DBC0-4D97-807F-429017505140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477811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2C967A-DBC0-4D97-807F-429017505140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63915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AC37E-142D-4E7A-A0E4-C80FF068484A}" type="datetime1">
              <a:rPr lang="en-US" smtClean="0"/>
              <a:t>10/24/2017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259358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6F9E9-4AA0-4CAD-9C98-FA856ADC7FDE}" type="datetime1">
              <a:rPr lang="en-US" smtClean="0"/>
              <a:t>10/24/2017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83970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078EE-1641-41BA-B463-92B85CF49CD4}" type="datetime1">
              <a:rPr lang="en-US" smtClean="0"/>
              <a:t>10/24/2017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01178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70442-85D3-44BD-B76E-CF63212F1F74}" type="datetime1">
              <a:rPr lang="en-US" smtClean="0"/>
              <a:t>10/24/2017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800"/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0906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CCA63-7BD7-429D-A079-1539D910B6CF}" type="datetime1">
              <a:rPr lang="en-US" smtClean="0"/>
              <a:t>10/24/2017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409579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C7D9A-044F-42CB-A3E3-FCB152EF15A5}" type="datetime1">
              <a:rPr lang="en-US" smtClean="0"/>
              <a:t>10/24/2017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32196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00E89-3163-4CDF-9B24-89941CCB30D9}" type="datetime1">
              <a:rPr lang="en-US" smtClean="0"/>
              <a:t>10/24/2017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12502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29632-11DF-4459-88BF-1AF2F2B9FDD3}" type="datetime1">
              <a:rPr lang="en-US" smtClean="0"/>
              <a:t>10/24/2017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76708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DBB8A-0A45-4E0E-8D24-B4B6ACE1BAE2}" type="datetime1">
              <a:rPr lang="en-US" smtClean="0"/>
              <a:t>10/24/2017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62259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CB0D8775-E10F-4A52-954A-D0C761455FC6}" type="datetime1">
              <a:rPr lang="en-US" smtClean="0"/>
              <a:t>10/24/2017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48048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6EB76-B082-4DB0-A2CE-EE44E00DAF4C}" type="datetime1">
              <a:rPr lang="en-US" smtClean="0"/>
              <a:t>10/24/2017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46763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330FC2A8-35DF-49A7-A955-14A7C7764BF8}" type="datetime1">
              <a:rPr lang="en-US" smtClean="0"/>
              <a:t>10/24/2017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327813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hf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 smtClean="0"/>
              <a:t>SCORE </a:t>
            </a:r>
            <a:br>
              <a:rPr lang="en-US" dirty="0" smtClean="0"/>
            </a:br>
            <a:r>
              <a:rPr lang="en-US" dirty="0" smtClean="0"/>
              <a:t>Funding Calculations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354630"/>
          </a:xfrm>
        </p:spPr>
        <p:txBody>
          <a:bodyPr>
            <a:normAutofit lnSpcReduction="10000"/>
          </a:bodyPr>
          <a:lstStyle/>
          <a:p>
            <a:pPr algn="ctr"/>
            <a:r>
              <a:rPr lang="en-US" dirty="0" smtClean="0"/>
              <a:t>For The liability and workers’ compensation programs</a:t>
            </a:r>
          </a:p>
          <a:p>
            <a:pPr algn="ctr"/>
            <a:r>
              <a:rPr lang="en-US" dirty="0" smtClean="0"/>
              <a:t>FY 2017/18</a:t>
            </a:r>
          </a:p>
          <a:p>
            <a:pPr algn="ctr"/>
            <a:r>
              <a:rPr lang="en-US" dirty="0" smtClean="0"/>
              <a:t>SCORE Board Meeting Presentation, October 26, 2017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z="100" smtClean="0"/>
              <a:pPr/>
              <a:t>1</a:t>
            </a:fld>
            <a:endParaRPr lang="en-US" sz="100" dirty="0"/>
          </a:p>
        </p:txBody>
      </p:sp>
    </p:spTree>
    <p:extLst>
      <p:ext uri="{BB962C8B-B14F-4D97-AF65-F5344CB8AC3E}">
        <p14:creationId xmlns:p14="http://schemas.microsoft.com/office/powerpoint/2010/main" val="680801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Liability Funding – Excess Layer</a:t>
            </a:r>
            <a:br>
              <a:rPr lang="en-US" dirty="0" smtClean="0">
                <a:solidFill>
                  <a:schemeClr val="tx1"/>
                </a:solidFill>
              </a:rPr>
            </a:br>
            <a:r>
              <a:rPr lang="en-US" sz="3200" dirty="0" smtClean="0">
                <a:solidFill>
                  <a:schemeClr val="tx1"/>
                </a:solidFill>
              </a:rPr>
              <a:t>($500,001 to $40 million</a:t>
            </a:r>
            <a:r>
              <a:rPr lang="en-US" sz="3200" dirty="0">
                <a:solidFill>
                  <a:schemeClr val="tx1"/>
                </a:solidFill>
              </a:rPr>
              <a:t>) CJPRMA Premium </a:t>
            </a:r>
            <a:endParaRPr lang="en-US" sz="40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Excess Layer </a:t>
            </a:r>
            <a:r>
              <a:rPr lang="en-US" dirty="0"/>
              <a:t>– we multiply the </a:t>
            </a:r>
            <a:r>
              <a:rPr lang="en-US" b="1" dirty="0"/>
              <a:t>Ex-Mod Adjusted</a:t>
            </a:r>
            <a:r>
              <a:rPr lang="en-US" dirty="0"/>
              <a:t> </a:t>
            </a:r>
          </a:p>
          <a:p>
            <a:r>
              <a:rPr lang="en-US" b="1" dirty="0"/>
              <a:t>Payroll (</a:t>
            </a:r>
            <a:r>
              <a:rPr lang="en-US" b="1" dirty="0" err="1"/>
              <a:t>ExP</a:t>
            </a:r>
            <a:r>
              <a:rPr lang="en-US" b="1" dirty="0" smtClean="0"/>
              <a:t>)/100 </a:t>
            </a:r>
            <a:r>
              <a:rPr lang="en-US" b="1" dirty="0"/>
              <a:t>times the Rate </a:t>
            </a:r>
            <a:endParaRPr lang="en-US" b="1" dirty="0" smtClean="0"/>
          </a:p>
          <a:p>
            <a:r>
              <a:rPr lang="en-US" dirty="0" smtClean="0"/>
              <a:t>per </a:t>
            </a:r>
            <a:r>
              <a:rPr lang="en-US" dirty="0"/>
              <a:t>$100 of payroll</a:t>
            </a:r>
          </a:p>
          <a:p>
            <a:r>
              <a:rPr lang="en-US" dirty="0" smtClean="0"/>
              <a:t>as calculated </a:t>
            </a:r>
            <a:r>
              <a:rPr lang="en-US" dirty="0"/>
              <a:t>by the </a:t>
            </a:r>
            <a:r>
              <a:rPr lang="en-US" dirty="0" smtClean="0"/>
              <a:t>CJPRMA actuary </a:t>
            </a:r>
          </a:p>
          <a:p>
            <a:r>
              <a:rPr lang="en-US" dirty="0" smtClean="0"/>
              <a:t>($0.63 </a:t>
            </a:r>
            <a:r>
              <a:rPr lang="en-US" dirty="0"/>
              <a:t>for FY </a:t>
            </a:r>
            <a:r>
              <a:rPr lang="en-US" dirty="0" smtClean="0"/>
              <a:t>17/18)  </a:t>
            </a:r>
            <a:endParaRPr lang="en-US" dirty="0"/>
          </a:p>
          <a:p>
            <a:r>
              <a:rPr lang="en-US" dirty="0"/>
              <a:t>to obtain the </a:t>
            </a:r>
            <a:r>
              <a:rPr lang="en-US" b="1" dirty="0" smtClean="0"/>
              <a:t>Excess </a:t>
            </a:r>
            <a:r>
              <a:rPr lang="en-US" b="1" dirty="0"/>
              <a:t>Layer Funding</a:t>
            </a:r>
            <a:r>
              <a:rPr lang="en-US" dirty="0"/>
              <a:t>. </a:t>
            </a:r>
          </a:p>
          <a:p>
            <a:r>
              <a:rPr lang="en-US" u="sng" dirty="0"/>
              <a:t>See </a:t>
            </a:r>
            <a:r>
              <a:rPr lang="en-US" u="sng" dirty="0" smtClean="0"/>
              <a:t>column G</a:t>
            </a:r>
            <a:endParaRPr lang="en-US" u="sng" dirty="0"/>
          </a:p>
          <a:p>
            <a: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en-US" i="1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2873578"/>
              </p:ext>
            </p:extLst>
          </p:nvPr>
        </p:nvGraphicFramePr>
        <p:xfrm>
          <a:off x="6499655" y="2075936"/>
          <a:ext cx="4712828" cy="37931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950460"/>
                <a:gridCol w="1556641"/>
                <a:gridCol w="1205727"/>
              </a:tblGrid>
              <a:tr h="364905">
                <a:tc>
                  <a:txBody>
                    <a:bodyPr/>
                    <a:lstStyle/>
                    <a:p>
                      <a:pPr algn="ctr" fontAlgn="b"/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D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G </a:t>
                      </a:r>
                    </a:p>
                  </a:txBody>
                  <a:tcPr marL="0" marR="0" marT="0" marB="0" anchor="b"/>
                </a:tc>
              </a:tr>
              <a:tr h="105805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Formula/Allocation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Projected Payroll x Ex Mod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(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ExP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/$100) x Rate </a:t>
                      </a:r>
                    </a:p>
                  </a:txBody>
                  <a:tcPr marL="0" marR="0" marT="0" marB="0" anchor="b"/>
                </a:tc>
              </a:tr>
              <a:tr h="1576666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MEMBER ENTITY 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Ex-Mod Adjusted Payroll (ExP)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EXCESS LAYER   $500k TO $40M CJPRMA PREMIUM </a:t>
                      </a:r>
                    </a:p>
                  </a:txBody>
                  <a:tcPr marL="0" marR="0" marT="0" marB="0" anchor="b"/>
                </a:tc>
              </a:tr>
              <a:tr h="26451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Rate/Amount 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$0.62</a:t>
                      </a:r>
                    </a:p>
                  </a:txBody>
                  <a:tcPr marL="0" marR="0" marT="0" marB="0" anchor="b"/>
                </a:tc>
              </a:tr>
              <a:tr h="26451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Biggs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$384,101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$2,426 </a:t>
                      </a:r>
                    </a:p>
                  </a:txBody>
                  <a:tcPr marL="0" marR="0" marT="0" marB="0" anchor="b"/>
                </a:tc>
              </a:tr>
              <a:tr h="26451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Colfax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$590,566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$3,731 </a:t>
                      </a:r>
                    </a:p>
                  </a:txBody>
                  <a:tcPr marL="0" marR="0" marT="0" marB="0" anchor="b"/>
                </a:tc>
              </a:tr>
            </a:tbl>
          </a:graphicData>
        </a:graphic>
      </p:graphicFrame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8285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Pollution Coverage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1845733"/>
            <a:ext cx="10058400" cy="4174067"/>
          </a:xfrm>
        </p:spPr>
        <p:txBody>
          <a:bodyPr/>
          <a:lstStyle/>
          <a:p>
            <a:r>
              <a:rPr lang="en-US" dirty="0" smtClean="0"/>
              <a:t>We </a:t>
            </a:r>
            <a:r>
              <a:rPr lang="en-US" dirty="0"/>
              <a:t>multiply the </a:t>
            </a:r>
            <a:r>
              <a:rPr lang="en-US" b="1" dirty="0" smtClean="0"/>
              <a:t>Projected Payroll (PP) </a:t>
            </a:r>
            <a:r>
              <a:rPr lang="en-US" b="1" dirty="0"/>
              <a:t>times the Rate </a:t>
            </a:r>
            <a:r>
              <a:rPr lang="en-US" dirty="0"/>
              <a:t>per $100 of payroll</a:t>
            </a:r>
          </a:p>
          <a:p>
            <a:pPr lvl="0">
              <a:spcBef>
                <a:spcPts val="0"/>
              </a:spcBef>
            </a:pPr>
            <a:endParaRPr lang="en-US" i="1" dirty="0" smtClean="0"/>
          </a:p>
          <a:p>
            <a:pPr lvl="0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dirty="0" smtClean="0"/>
              <a:t> Total CSAC/CPIE Premium </a:t>
            </a:r>
            <a:r>
              <a:rPr lang="en-US" dirty="0"/>
              <a:t>= </a:t>
            </a:r>
            <a:r>
              <a:rPr lang="en-US" dirty="0" smtClean="0"/>
              <a:t>$6,614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dirty="0" smtClean="0"/>
              <a:t> Total </a:t>
            </a:r>
            <a:r>
              <a:rPr lang="en-US" u="sng" dirty="0" smtClean="0"/>
              <a:t>participating member payroll</a:t>
            </a:r>
            <a:r>
              <a:rPr lang="en-US" dirty="0" smtClean="0"/>
              <a:t> = </a:t>
            </a:r>
            <a:r>
              <a:rPr lang="en-US" dirty="0"/>
              <a:t>$16,699,057 </a:t>
            </a:r>
          </a:p>
          <a:p>
            <a:pPr lvl="0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i="1" dirty="0" smtClean="0"/>
              <a:t> Premium converted to rate per $100 of payroll</a:t>
            </a:r>
          </a:p>
          <a:p>
            <a:pPr lvl="0">
              <a:lnSpc>
                <a:spcPct val="100000"/>
              </a:lnSpc>
            </a:pPr>
            <a:r>
              <a:rPr lang="en-US" dirty="0" smtClean="0"/>
              <a:t>    ($6,614/$16,699,057) x 100 = $0.03670579</a:t>
            </a:r>
          </a:p>
          <a:p>
            <a:pPr lvl="0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dirty="0" smtClean="0"/>
              <a:t> Charged to members based on Projected Payroll x Rate (J)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0362059"/>
              </p:ext>
            </p:extLst>
          </p:nvPr>
        </p:nvGraphicFramePr>
        <p:xfrm>
          <a:off x="7512908" y="2439319"/>
          <a:ext cx="4324865" cy="284937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121792"/>
                <a:gridCol w="2203073"/>
              </a:tblGrid>
              <a:tr h="356323">
                <a:tc>
                  <a:txBody>
                    <a:bodyPr/>
                    <a:lstStyle/>
                    <a:p>
                      <a:pPr algn="ctr" fontAlgn="b"/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L </a:t>
                      </a:r>
                    </a:p>
                  </a:txBody>
                  <a:tcPr marL="0" marR="0" marT="0" marB="0" anchor="b"/>
                </a:tc>
              </a:tr>
              <a:tr h="807341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Formula/Allocation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(PP/100) x Rate </a:t>
                      </a:r>
                    </a:p>
                  </a:txBody>
                  <a:tcPr marL="0" marR="0" marT="0" marB="0" anchor="b"/>
                </a:tc>
              </a:tr>
              <a:tr h="89159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MEMBER ENTITY 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CSAC/CPIEA Pollution Coverage</a:t>
                      </a:r>
                    </a:p>
                  </a:txBody>
                  <a:tcPr marL="0" marR="0" marT="0" marB="0" anchor="b"/>
                </a:tc>
              </a:tr>
              <a:tr h="264706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Rate/Amount 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$0.03670579</a:t>
                      </a:r>
                    </a:p>
                  </a:txBody>
                  <a:tcPr marL="0" marR="0" marT="0" marB="0" anchor="b"/>
                </a:tc>
              </a:tr>
              <a:tr h="264706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Biggs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$146 </a:t>
                      </a:r>
                    </a:p>
                  </a:txBody>
                  <a:tcPr marL="0" marR="0" marT="0" marB="0" anchor="b"/>
                </a:tc>
              </a:tr>
              <a:tr h="264706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Colfax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$244 </a:t>
                      </a:r>
                    </a:p>
                  </a:txBody>
                  <a:tcPr marL="0" marR="0" marT="0" marB="0" anchor="b"/>
                </a:tc>
              </a:tr>
            </a:tbl>
          </a:graphicData>
        </a:graphic>
      </p:graphicFrame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3063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79" y="150126"/>
            <a:ext cx="10208895" cy="1450074"/>
          </a:xfrm>
        </p:spPr>
        <p:txBody>
          <a:bodyPr>
            <a:normAutofit/>
          </a:bodyPr>
          <a:lstStyle/>
          <a:p>
            <a:r>
              <a:rPr lang="en-US" sz="4400" dirty="0" smtClean="0"/>
              <a:t>Liability Funding – Administrative Expenses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06755" y="1438859"/>
            <a:ext cx="5617843" cy="4704766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 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endParaRPr lang="en-US" dirty="0" smtClean="0"/>
          </a:p>
          <a:p>
            <a:pPr lvl="1">
              <a:lnSpc>
                <a:spcPct val="110000"/>
              </a:lnSpc>
              <a:buFont typeface="Wingdings" panose="05000000000000000000" pitchFamily="2" charset="2"/>
              <a:buChar char="§"/>
            </a:pPr>
            <a:r>
              <a:rPr lang="en-US" sz="2300" dirty="0" smtClean="0"/>
              <a:t>Multiply </a:t>
            </a:r>
            <a:r>
              <a:rPr lang="en-US" sz="2300" dirty="0"/>
              <a:t>fifty (50) percent of the </a:t>
            </a:r>
            <a:r>
              <a:rPr lang="en-US" sz="2300" dirty="0" smtClean="0"/>
              <a:t>Admin Expenses </a:t>
            </a:r>
          </a:p>
          <a:p>
            <a:pPr marL="201168" lvl="1" indent="0">
              <a:lnSpc>
                <a:spcPct val="110000"/>
              </a:lnSpc>
              <a:buNone/>
            </a:pPr>
            <a:r>
              <a:rPr lang="en-US" sz="2300" dirty="0" smtClean="0"/>
              <a:t>by Member projected </a:t>
            </a:r>
            <a:r>
              <a:rPr lang="en-US" sz="2300" dirty="0"/>
              <a:t>payroll </a:t>
            </a:r>
            <a:r>
              <a:rPr lang="en-US" sz="2300" dirty="0" smtClean="0"/>
              <a:t>divided by </a:t>
            </a:r>
          </a:p>
          <a:p>
            <a:pPr marL="201168" lvl="1" indent="0">
              <a:lnSpc>
                <a:spcPct val="110000"/>
              </a:lnSpc>
              <a:buNone/>
            </a:pPr>
            <a:r>
              <a:rPr lang="en-US" sz="2300" dirty="0" smtClean="0"/>
              <a:t>the </a:t>
            </a:r>
            <a:r>
              <a:rPr lang="en-US" sz="2300" dirty="0"/>
              <a:t>total projected payroll of all </a:t>
            </a:r>
            <a:r>
              <a:rPr lang="en-US" sz="2300" dirty="0" smtClean="0"/>
              <a:t>Members, </a:t>
            </a:r>
            <a:r>
              <a:rPr lang="en-US" sz="2300" u="sng" dirty="0" smtClean="0"/>
              <a:t>Column N</a:t>
            </a:r>
            <a:r>
              <a:rPr lang="en-US" sz="2300" dirty="0" smtClean="0"/>
              <a:t>; </a:t>
            </a:r>
          </a:p>
          <a:p>
            <a:pPr marL="201168" lvl="1" indent="0">
              <a:buNone/>
            </a:pPr>
            <a:endParaRPr lang="en-US" sz="2300" dirty="0"/>
          </a:p>
          <a:p>
            <a:pPr marL="201168" lvl="1" indent="0">
              <a:buNone/>
            </a:pPr>
            <a:r>
              <a:rPr lang="en-US" sz="2300" i="1" dirty="0" smtClean="0"/>
              <a:t>plus </a:t>
            </a:r>
          </a:p>
          <a:p>
            <a:pPr marL="201168" lvl="1" indent="0">
              <a:lnSpc>
                <a:spcPct val="120000"/>
              </a:lnSpc>
              <a:buNone/>
            </a:pPr>
            <a:endParaRPr lang="en-US" sz="2300" dirty="0"/>
          </a:p>
          <a:p>
            <a:pPr lvl="1">
              <a:lnSpc>
                <a:spcPct val="120000"/>
              </a:lnSpc>
              <a:buFont typeface="Wingdings" panose="05000000000000000000" pitchFamily="2" charset="2"/>
              <a:buChar char="§"/>
            </a:pPr>
            <a:r>
              <a:rPr lang="en-US" sz="2300" dirty="0"/>
              <a:t>A share of the remaining “Administrative Expenses”</a:t>
            </a:r>
          </a:p>
          <a:p>
            <a:pPr marL="201168" lvl="1" indent="0">
              <a:lnSpc>
                <a:spcPct val="120000"/>
              </a:lnSpc>
              <a:buNone/>
            </a:pPr>
            <a:r>
              <a:rPr lang="en-US" sz="2300" dirty="0"/>
              <a:t> that is equal among all the members.  </a:t>
            </a:r>
            <a:r>
              <a:rPr lang="en-US" sz="2300" u="sng" dirty="0"/>
              <a:t>Column </a:t>
            </a:r>
            <a:r>
              <a:rPr lang="en-US" sz="2300" u="sng" dirty="0" smtClean="0"/>
              <a:t>M</a:t>
            </a:r>
            <a:endParaRPr lang="en-US" sz="2300" u="sng" dirty="0"/>
          </a:p>
          <a:p>
            <a:pPr marL="201168" lvl="1" indent="0">
              <a:lnSpc>
                <a:spcPct val="120000"/>
              </a:lnSpc>
              <a:buNone/>
            </a:pPr>
            <a:r>
              <a:rPr lang="en-US" sz="2300" i="1" dirty="0" smtClean="0"/>
              <a:t>                            18 </a:t>
            </a:r>
            <a:r>
              <a:rPr lang="en-US" sz="2300" i="1" dirty="0"/>
              <a:t>total members</a:t>
            </a:r>
          </a:p>
          <a:p>
            <a:pPr marL="0" indent="0">
              <a:buNone/>
            </a:pPr>
            <a:endParaRPr lang="en-US" sz="2300" dirty="0"/>
          </a:p>
          <a:p>
            <a:pPr marL="201168" lvl="1" indent="0">
              <a:buNone/>
            </a:pPr>
            <a:endParaRPr lang="en-US" sz="2300" i="1" dirty="0"/>
          </a:p>
          <a:p>
            <a:pPr marL="201168" lvl="1" indent="0">
              <a:buNone/>
            </a:pPr>
            <a:r>
              <a:rPr lang="en-US" sz="2300" dirty="0" smtClean="0"/>
              <a:t>Total Admin is shown in </a:t>
            </a:r>
            <a:r>
              <a:rPr lang="en-US" sz="2300" u="sng" dirty="0" smtClean="0"/>
              <a:t>Column O</a:t>
            </a:r>
            <a:endParaRPr lang="en-US" sz="2300" u="sng" dirty="0"/>
          </a:p>
          <a:p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6191143"/>
              </p:ext>
            </p:extLst>
          </p:nvPr>
        </p:nvGraphicFramePr>
        <p:xfrm>
          <a:off x="6645874" y="2030755"/>
          <a:ext cx="4981576" cy="372003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204219"/>
                <a:gridCol w="900779"/>
                <a:gridCol w="1089170"/>
                <a:gridCol w="893704"/>
                <a:gridCol w="893704"/>
              </a:tblGrid>
              <a:tr h="267602">
                <a:tc>
                  <a:txBody>
                    <a:bodyPr/>
                    <a:lstStyle/>
                    <a:p>
                      <a:pPr algn="ctr" fontAlgn="b"/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M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N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O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</a:t>
                      </a:r>
                    </a:p>
                  </a:txBody>
                  <a:tcPr marL="0" marR="0" marT="0" marB="0" anchor="b"/>
                </a:tc>
              </a:tr>
              <a:tr h="1374316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Formula/Allocation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(Total Admin/2)/    Number of Members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(Total Admin/2)/  %PP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(M) + (N)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Member PP/ Total PP</a:t>
                      </a:r>
                    </a:p>
                  </a:txBody>
                  <a:tcPr marL="0" marR="0" marT="0" marB="0" anchor="b"/>
                </a:tc>
              </a:tr>
              <a:tr h="116371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MEMBER ENTITY 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50% ADMIN EQUAL SHARES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50% ADMIN % PAYROLL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Proposed    FY 16-17 Admin Total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 Payroll (%PP)</a:t>
                      </a:r>
                    </a:p>
                  </a:txBody>
                  <a:tcPr marL="0" marR="0" marT="0" marB="0" anchor="b"/>
                </a:tc>
              </a:tr>
              <a:tr h="30480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Rate/Amount 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$238,368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$238,368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$238,368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/>
                </a:tc>
              </a:tr>
              <a:tr h="30480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Biggs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$13,243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$4,310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$13,243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1.81%</a:t>
                      </a:r>
                    </a:p>
                  </a:txBody>
                  <a:tcPr marL="0" marR="0" marT="0" marB="0" anchor="b"/>
                </a:tc>
              </a:tr>
              <a:tr h="30480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Colfax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$13,243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$7,187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$13,243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3.02%</a:t>
                      </a:r>
                    </a:p>
                  </a:txBody>
                  <a:tcPr marL="0" marR="0" marT="0" marB="0" anchor="b"/>
                </a:tc>
              </a:tr>
            </a:tbl>
          </a:graphicData>
        </a:graphic>
      </p:graphicFrame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8215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313057"/>
            <a:ext cx="10058400" cy="1450757"/>
          </a:xfrm>
        </p:spPr>
        <p:txBody>
          <a:bodyPr/>
          <a:lstStyle/>
          <a:p>
            <a:r>
              <a:rPr lang="en-US" dirty="0" smtClean="0"/>
              <a:t>Liability Funding – Total &amp; Comparison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Banking, Shared, Excess, Pollution </a:t>
            </a:r>
          </a:p>
          <a:p>
            <a:r>
              <a:rPr lang="en-US" dirty="0" smtClean="0"/>
              <a:t>and Admin Expenses are </a:t>
            </a:r>
            <a:r>
              <a:rPr lang="en-US" b="1" dirty="0" smtClean="0"/>
              <a:t>totaled </a:t>
            </a:r>
          </a:p>
          <a:p>
            <a:r>
              <a:rPr lang="en-US" b="1" dirty="0" smtClean="0"/>
              <a:t>in </a:t>
            </a:r>
            <a:r>
              <a:rPr lang="en-US" b="1" u="sng" dirty="0" smtClean="0"/>
              <a:t>Column P</a:t>
            </a:r>
            <a:r>
              <a:rPr lang="en-US" b="1" dirty="0" smtClean="0"/>
              <a:t> </a:t>
            </a:r>
          </a:p>
          <a:p>
            <a:endParaRPr lang="en-US" dirty="0"/>
          </a:p>
          <a:p>
            <a:r>
              <a:rPr lang="en-US" dirty="0" smtClean="0"/>
              <a:t>Comparison to FY 16-17 funding</a:t>
            </a:r>
          </a:p>
          <a:p>
            <a:r>
              <a:rPr lang="en-US" dirty="0" smtClean="0"/>
              <a:t>In Columns (Q), (R) and (S) 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6901490"/>
              </p:ext>
            </p:extLst>
          </p:nvPr>
        </p:nvGraphicFramePr>
        <p:xfrm>
          <a:off x="5724525" y="2514599"/>
          <a:ext cx="5954120" cy="313810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85964"/>
                <a:gridCol w="1357211"/>
                <a:gridCol w="1390650"/>
                <a:gridCol w="1043333"/>
                <a:gridCol w="976962"/>
              </a:tblGrid>
              <a:tr h="304544">
                <a:tc>
                  <a:txBody>
                    <a:bodyPr/>
                    <a:lstStyle/>
                    <a:p>
                      <a:pPr algn="ctr" fontAlgn="b"/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P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Q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R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S </a:t>
                      </a:r>
                    </a:p>
                  </a:txBody>
                  <a:tcPr marL="0" marR="0" marT="0" marB="0" anchor="b"/>
                </a:tc>
              </a:tr>
              <a:tr h="1127941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Formula or Allocation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Loss Funding + Refund + Pollution + Admin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/>
                </a:tc>
              </a:tr>
              <a:tr h="25265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 dirty="0" smtClean="0">
                          <a:effectLst/>
                        </a:rPr>
                        <a:t>MEMBER ENTITY 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Proposed FY </a:t>
                      </a:r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17-18 </a:t>
                      </a: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 FINAL DEPOSIT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FY </a:t>
                      </a:r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16-17 </a:t>
                      </a: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 DEPOSIT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Change Overall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 Change Overall</a:t>
                      </a:r>
                    </a:p>
                  </a:txBody>
                  <a:tcPr marL="0" marR="0" marT="0" marB="0" anchor="b"/>
                </a:tc>
              </a:tr>
              <a:tr h="280111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Rate or Amount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70% CL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70% CL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280111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Biggs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$32,949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$33,168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(219)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-0.7%</a:t>
                      </a:r>
                    </a:p>
                  </a:txBody>
                  <a:tcPr marL="0" marR="0" marT="0" marB="0" anchor="b"/>
                </a:tc>
              </a:tr>
              <a:tr h="25265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Colfax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$44,028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$37,054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6,974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18.8%</a:t>
                      </a:r>
                    </a:p>
                  </a:txBody>
                  <a:tcPr marL="0" marR="0" marT="0" marB="0" anchor="b"/>
                </a:tc>
              </a:tr>
              <a:tr h="25265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Dunsmuir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$62,041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$50,678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11,364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22.4%</a:t>
                      </a:r>
                    </a:p>
                  </a:txBody>
                  <a:tcPr marL="0" marR="0" marT="0" marB="0" anchor="b"/>
                </a:tc>
              </a:tr>
            </a:tbl>
          </a:graphicData>
        </a:graphic>
      </p:graphicFrame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81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WC Funding – Mini-Cities Pool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1244" y="1845734"/>
            <a:ext cx="10912749" cy="4463626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For </a:t>
            </a:r>
            <a:r>
              <a:rPr lang="en-US" dirty="0"/>
              <a:t>purposes of </a:t>
            </a:r>
            <a:r>
              <a:rPr lang="en-US" dirty="0" smtClean="0"/>
              <a:t>Loss Funding, </a:t>
            </a:r>
            <a:r>
              <a:rPr lang="en-US" dirty="0"/>
              <a:t>such “Mini-Cities” pool shall be </a:t>
            </a:r>
            <a:endParaRPr lang="en-US" dirty="0" smtClean="0"/>
          </a:p>
          <a:p>
            <a:r>
              <a:rPr lang="en-US" b="1" dirty="0" smtClean="0"/>
              <a:t>treated </a:t>
            </a:r>
            <a:r>
              <a:rPr lang="en-US" b="1" dirty="0"/>
              <a:t>as if it were a single “Participating Member”.</a:t>
            </a:r>
          </a:p>
          <a:p>
            <a:r>
              <a:rPr lang="en-US" dirty="0"/>
              <a:t> </a:t>
            </a:r>
          </a:p>
          <a:p>
            <a:pPr lvl="0"/>
            <a:r>
              <a:rPr lang="en-US" dirty="0"/>
              <a:t>“Deposit Premiums” for the “Mini-Cities” </a:t>
            </a:r>
            <a:r>
              <a:rPr lang="en-US" dirty="0" smtClean="0"/>
              <a:t>pool shall </a:t>
            </a:r>
            <a:r>
              <a:rPr lang="en-US" dirty="0"/>
              <a:t>be </a:t>
            </a:r>
            <a:endParaRPr lang="en-US" dirty="0" smtClean="0"/>
          </a:p>
          <a:p>
            <a:pPr lvl="0"/>
            <a:r>
              <a:rPr lang="en-US" dirty="0" smtClean="0"/>
              <a:t>distributed </a:t>
            </a:r>
            <a:r>
              <a:rPr lang="en-US" dirty="0"/>
              <a:t>to its members in the </a:t>
            </a:r>
            <a:r>
              <a:rPr lang="en-US" u="sng" dirty="0"/>
              <a:t>proportion the member’s payroll is to </a:t>
            </a:r>
            <a:endParaRPr lang="en-US" u="sng" dirty="0" smtClean="0"/>
          </a:p>
          <a:p>
            <a:pPr lvl="0"/>
            <a:r>
              <a:rPr lang="en-US" u="sng" dirty="0" smtClean="0"/>
              <a:t>the </a:t>
            </a:r>
            <a:r>
              <a:rPr lang="en-US" u="sng" dirty="0"/>
              <a:t>total payroll of all the members of the “Mini-Cities” pool.</a:t>
            </a:r>
          </a:p>
          <a:p>
            <a:r>
              <a:rPr lang="en-US" dirty="0"/>
              <a:t> </a:t>
            </a:r>
            <a:endParaRPr lang="en-US" dirty="0" smtClean="0"/>
          </a:p>
          <a:p>
            <a:r>
              <a:rPr lang="en-US" dirty="0" smtClean="0"/>
              <a:t>See Column (U) for Member % of Total Payroll</a:t>
            </a:r>
          </a:p>
          <a:p>
            <a:r>
              <a:rPr lang="en-US" dirty="0" smtClean="0"/>
              <a:t>See Column (V) For Mini-Cities Members % of Mini-Cities Pool Total Payroll </a:t>
            </a:r>
            <a:endParaRPr lang="en-US" dirty="0"/>
          </a:p>
          <a:p>
            <a:pPr lvl="0"/>
            <a:endParaRPr lang="en-US" dirty="0"/>
          </a:p>
          <a:p>
            <a:r>
              <a:rPr lang="en-US" dirty="0"/>
              <a:t> </a:t>
            </a:r>
          </a:p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8649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BOTH Programs Use Experience Modification Factors  to </a:t>
            </a:r>
            <a:r>
              <a:rPr lang="en-US" u="sng" dirty="0" smtClean="0"/>
              <a:t>Adjust Projected Payroll</a:t>
            </a:r>
            <a:endParaRPr lang="en-US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en-US" b="1" dirty="0" smtClean="0"/>
              <a:t>Ex-Mod Adjusted Payroll (</a:t>
            </a:r>
            <a:r>
              <a:rPr lang="en-US" b="1" dirty="0" err="1" smtClean="0"/>
              <a:t>ExP</a:t>
            </a:r>
            <a:r>
              <a:rPr lang="en-US" b="1" dirty="0" smtClean="0"/>
              <a:t>) is used for the remaining loss funding calculations </a:t>
            </a:r>
            <a:endParaRPr lang="en-US" b="1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15</a:t>
            </a:fld>
            <a:endParaRPr lang="en-US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1753545"/>
              </p:ext>
            </p:extLst>
          </p:nvPr>
        </p:nvGraphicFramePr>
        <p:xfrm>
          <a:off x="3243117" y="2637153"/>
          <a:ext cx="5384590" cy="323194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592529"/>
                <a:gridCol w="1366043"/>
                <a:gridCol w="1366043"/>
                <a:gridCol w="1059975"/>
              </a:tblGrid>
              <a:tr h="20622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A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B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C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D </a:t>
                      </a:r>
                    </a:p>
                  </a:txBody>
                  <a:tcPr marL="0" marR="0" marT="0" marB="0" anchor="b"/>
                </a:tc>
              </a:tr>
              <a:tr h="98658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Formula/Allocation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CY 2015 Payroll + 3% Inflation Factor 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Relative Loss Rate x Credibility Factor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(Projected Payroll x Ex Mod)/ExP Adjustment Factor</a:t>
                      </a:r>
                    </a:p>
                  </a:txBody>
                  <a:tcPr marL="0" marR="0" marT="0" marB="0" anchor="b"/>
                </a:tc>
              </a:tr>
              <a:tr h="649501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MEMBER ENTITY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Projected Payroll (PP)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EX MOD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Ex-Mod Adjusted Payroll (ExP)</a:t>
                      </a:r>
                    </a:p>
                  </a:txBody>
                  <a:tcPr marL="0" marR="0" marT="0" marB="0" anchor="b"/>
                </a:tc>
              </a:tr>
              <a:tr h="23548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 dirty="0">
                          <a:effectLst/>
                        </a:rPr>
                        <a:t>Rate/Amount 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Calc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/>
                </a:tc>
              </a:tr>
              <a:tr h="20622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Dunsmuir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$501,483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$500,254</a:t>
                      </a:r>
                    </a:p>
                  </a:txBody>
                  <a:tcPr marL="0" marR="0" marT="0" marB="0" anchor="b"/>
                </a:tc>
              </a:tr>
              <a:tr h="20622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 dirty="0">
                          <a:effectLst/>
                        </a:rPr>
                        <a:t>Subtotal Members 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$15,457,669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0.92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$14,420,575</a:t>
                      </a:r>
                    </a:p>
                  </a:txBody>
                  <a:tcPr marL="0" marR="0" marT="0" marB="0" anchor="b"/>
                </a:tc>
              </a:tr>
              <a:tr h="20622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Biggs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$391,965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1.25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$475,000</a:t>
                      </a:r>
                    </a:p>
                  </a:txBody>
                  <a:tcPr marL="0" marR="0" marT="0" marB="0" anchor="b"/>
                </a:tc>
              </a:tr>
              <a:tr h="20622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 dirty="0">
                          <a:effectLst/>
                        </a:rPr>
                        <a:t>Subtotal Mini Cities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$4,895,573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1.25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$5,932,667</a:t>
                      </a:r>
                    </a:p>
                  </a:txBody>
                  <a:tcPr marL="0" marR="0" marT="0" marB="0" anchor="b"/>
                </a:tc>
              </a:tr>
              <a:tr h="20622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Grand Total 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$20,353,242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$20,353,242</a:t>
                      </a:r>
                    </a:p>
                  </a:txBody>
                  <a:tcPr marL="0" marR="0" marT="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58720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WC Funding – Ex Mod Calculation</a:t>
            </a:r>
            <a:br>
              <a:rPr lang="en-US" dirty="0" smtClean="0">
                <a:solidFill>
                  <a:schemeClr val="tx1"/>
                </a:solidFill>
              </a:rPr>
            </a:b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5017" y="1940585"/>
            <a:ext cx="6856095" cy="4183989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  <a:spcBef>
                <a:spcPts val="1800"/>
              </a:spcBef>
              <a:spcAft>
                <a:spcPts val="1800"/>
              </a:spcAft>
              <a:buFont typeface="Wingdings" panose="05000000000000000000" pitchFamily="2" charset="2"/>
              <a:buChar char="§"/>
            </a:pPr>
            <a:r>
              <a:rPr lang="en-US" dirty="0" smtClean="0"/>
              <a:t> Divide member losses for last </a:t>
            </a:r>
            <a:r>
              <a:rPr lang="en-US" u="sng" dirty="0" smtClean="0"/>
              <a:t>four</a:t>
            </a:r>
            <a:r>
              <a:rPr lang="en-US" dirty="0" smtClean="0"/>
              <a:t> complete years, </a:t>
            </a:r>
            <a:r>
              <a:rPr lang="en-US" i="1" dirty="0" smtClean="0"/>
              <a:t>less 4850 salary continuation</a:t>
            </a:r>
            <a:r>
              <a:rPr lang="en-US" dirty="0" smtClean="0"/>
              <a:t>, capped at $50,000, by the corresponding member payroll to obtain the </a:t>
            </a:r>
            <a:r>
              <a:rPr lang="en-US" b="1" dirty="0" smtClean="0"/>
              <a:t>Member’s Loss Rate.</a:t>
            </a:r>
            <a:r>
              <a:rPr lang="en-US" dirty="0" smtClean="0"/>
              <a:t> (Column N)</a:t>
            </a:r>
          </a:p>
          <a:p>
            <a:pPr>
              <a:lnSpc>
                <a:spcPct val="150000"/>
              </a:lnSpc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en-US" dirty="0" smtClean="0"/>
              <a:t> Divide the Member Loss Rate by the total SCORE Loss Rate =   </a:t>
            </a:r>
            <a:r>
              <a:rPr lang="en-US" b="1" dirty="0" smtClean="0"/>
              <a:t>Relative Loss Rate</a:t>
            </a:r>
            <a:r>
              <a:rPr lang="en-US" dirty="0" smtClean="0"/>
              <a:t> for member (Column O)  </a:t>
            </a:r>
          </a:p>
          <a:p>
            <a:pPr>
              <a:lnSpc>
                <a:spcPct val="100000"/>
              </a:lnSpc>
              <a:spcAft>
                <a:spcPts val="1200"/>
              </a:spcAft>
            </a:pPr>
            <a:endParaRPr lang="en-US" dirty="0" smtClean="0"/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dirty="0" smtClean="0"/>
              <a:t> Multiply </a:t>
            </a:r>
            <a:r>
              <a:rPr lang="en-US" dirty="0"/>
              <a:t>the Relative Loss Rate </a:t>
            </a:r>
            <a:r>
              <a:rPr lang="en-US" dirty="0" smtClean="0"/>
              <a:t>(O) </a:t>
            </a:r>
            <a:r>
              <a:rPr lang="en-US" dirty="0"/>
              <a:t>by a </a:t>
            </a:r>
            <a:endParaRPr lang="en-US" dirty="0" smtClean="0"/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</a:pPr>
            <a:r>
              <a:rPr lang="en-US" b="1" dirty="0" smtClean="0"/>
              <a:t>Credibility Factor – </a:t>
            </a:r>
            <a:r>
              <a:rPr lang="en-US" i="1" dirty="0" smtClean="0"/>
              <a:t>See next page 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4795754"/>
              </p:ext>
            </p:extLst>
          </p:nvPr>
        </p:nvGraphicFramePr>
        <p:xfrm>
          <a:off x="7421112" y="2181915"/>
          <a:ext cx="4517407" cy="378202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138773"/>
                <a:gridCol w="1279266"/>
                <a:gridCol w="1099368"/>
              </a:tblGrid>
              <a:tr h="417198"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N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O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85790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FORMULA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Total Member losses/Total Member Payroll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Member LR/Total Pool LR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68370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MEMBER ENTITY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Loss Rate Per $100 (LR) 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Relative Loss Rate Per $100 (RLR) 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227902">
                <a:tc>
                  <a:txBody>
                    <a:bodyPr/>
                    <a:lstStyle/>
                    <a:p>
                      <a:pPr algn="l" fontAlgn="b"/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 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22790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Dunsmuir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</a:rPr>
                        <a:t>$2.36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</a:rPr>
                        <a:t>$1.05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22790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Yreka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$2.12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</a:rPr>
                        <a:t>$0.94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22790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Subtotal Members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u="none" strike="noStrike" dirty="0">
                          <a:effectLst/>
                        </a:rPr>
                        <a:t>$1.96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u="none" strike="noStrike" dirty="0">
                          <a:effectLst/>
                        </a:rPr>
                        <a:t>$0.87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22790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Biggs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$0.04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</a:rPr>
                        <a:t>$0.02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22790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Colfax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$0.07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$0.03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22790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Subtotal Mini Cities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u="none" strike="noStrike" dirty="0">
                          <a:effectLst/>
                        </a:rPr>
                        <a:t>$3.23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u="none" strike="noStrike" dirty="0">
                          <a:effectLst/>
                        </a:rPr>
                        <a:t>$1.43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22790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Grand Total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u="none" strike="noStrike" dirty="0">
                          <a:effectLst/>
                        </a:rPr>
                        <a:t>$2.26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u="none" strike="noStrike" dirty="0">
                          <a:effectLst/>
                        </a:rPr>
                        <a:t>$1.00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</a:tbl>
          </a:graphicData>
        </a:graphic>
      </p:graphicFrame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3758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76350" y="247650"/>
            <a:ext cx="10058400" cy="1450757"/>
          </a:xfrm>
        </p:spPr>
        <p:txBody>
          <a:bodyPr>
            <a:normAutofit/>
          </a:bodyPr>
          <a:lstStyle/>
          <a:p>
            <a:r>
              <a:rPr lang="en-US" dirty="0" smtClean="0"/>
              <a:t>WC Funding – Credibility Factor</a:t>
            </a:r>
            <a:br>
              <a:rPr lang="en-US" dirty="0" smtClean="0"/>
            </a:br>
            <a:endParaRPr lang="en-US" sz="3100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1106434" y="1842447"/>
            <a:ext cx="7142216" cy="4617338"/>
          </a:xfrm>
        </p:spPr>
        <p:txBody>
          <a:bodyPr>
            <a:normAutofit lnSpcReduction="10000"/>
          </a:bodyPr>
          <a:lstStyle/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dirty="0" smtClean="0"/>
              <a:t> Multiply </a:t>
            </a:r>
            <a:r>
              <a:rPr lang="en-US" dirty="0"/>
              <a:t>the Relative Loss </a:t>
            </a:r>
            <a:r>
              <a:rPr lang="en-US" dirty="0" smtClean="0"/>
              <a:t>Rate (O)</a:t>
            </a: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 smtClean="0"/>
              <a:t> </a:t>
            </a:r>
            <a:r>
              <a:rPr lang="en-US" dirty="0"/>
              <a:t>by a </a:t>
            </a:r>
            <a:r>
              <a:rPr lang="en-US" b="1" dirty="0"/>
              <a:t>Credibility </a:t>
            </a:r>
            <a:r>
              <a:rPr lang="en-US" b="1" dirty="0" smtClean="0"/>
              <a:t>Factor </a:t>
            </a:r>
            <a:r>
              <a:rPr lang="en-US" dirty="0" smtClean="0"/>
              <a:t>(Q)</a:t>
            </a: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endParaRPr lang="en-US" dirty="0" smtClean="0"/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dirty="0" smtClean="0"/>
              <a:t> </a:t>
            </a:r>
            <a:r>
              <a:rPr lang="en-US" b="1" dirty="0" smtClean="0"/>
              <a:t>Credibility Factor = </a:t>
            </a:r>
            <a:r>
              <a:rPr lang="en-US" dirty="0" smtClean="0"/>
              <a:t>Member Payroll/</a:t>
            </a: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 smtClean="0"/>
              <a:t>(Member Payroll + Largest member Payroll)</a:t>
            </a:r>
          </a:p>
          <a:p>
            <a:pPr lvl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 smtClean="0"/>
              <a:t>Susanville at $4,091,391 payroll is largest</a:t>
            </a:r>
          </a:p>
          <a:p>
            <a:pPr lvl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endParaRPr lang="en-US" dirty="0" smtClean="0"/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dirty="0" smtClean="0"/>
              <a:t> </a:t>
            </a:r>
            <a:r>
              <a:rPr lang="en-US" b="1" dirty="0" smtClean="0"/>
              <a:t>Ex Mod </a:t>
            </a:r>
            <a:r>
              <a:rPr lang="en-US" dirty="0" smtClean="0"/>
              <a:t>= Member Relative Loss Rate x </a:t>
            </a: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</a:pPr>
            <a:r>
              <a:rPr lang="en-US" dirty="0" smtClean="0"/>
              <a:t>Member Credibility Factor + </a:t>
            </a: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</a:pPr>
            <a:r>
              <a:rPr lang="en-US" dirty="0" smtClean="0"/>
              <a:t>(One - Member Credibility Factor) </a:t>
            </a: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</a:pPr>
            <a:r>
              <a:rPr lang="en-US" u="sng" dirty="0" smtClean="0"/>
              <a:t>See Column R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z="2800" smtClean="0"/>
              <a:pPr/>
              <a:t>17</a:t>
            </a:fld>
            <a:endParaRPr lang="en-US" sz="2400" dirty="0"/>
          </a:p>
        </p:txBody>
      </p:sp>
      <p:sp>
        <p:nvSpPr>
          <p:cNvPr id="7" name="Content Placeholder 6"/>
          <p:cNvSpPr>
            <a:spLocks noGrp="1"/>
          </p:cNvSpPr>
          <p:nvPr>
            <p:ph sz="half" idx="1"/>
          </p:nvPr>
        </p:nvSpPr>
        <p:spPr>
          <a:xfrm>
            <a:off x="5516879" y="1698407"/>
            <a:ext cx="4937760" cy="4023360"/>
          </a:xfrm>
        </p:spPr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4740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WC Funding- Banking Layer </a:t>
            </a:r>
            <a:r>
              <a:rPr lang="en-US" sz="4000" dirty="0" smtClean="0"/>
              <a:t>($0 to $25,000)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1845734"/>
            <a:ext cx="10408920" cy="4023360"/>
          </a:xfrm>
        </p:spPr>
        <p:txBody>
          <a:bodyPr>
            <a:normAutofit/>
          </a:bodyPr>
          <a:lstStyle/>
          <a:p>
            <a:r>
              <a:rPr lang="en-US" b="1" dirty="0" smtClean="0"/>
              <a:t>Banking </a:t>
            </a:r>
            <a:r>
              <a:rPr lang="en-US" b="1" dirty="0"/>
              <a:t>Layer </a:t>
            </a:r>
            <a:r>
              <a:rPr lang="en-US" dirty="0"/>
              <a:t>– we multiply the </a:t>
            </a:r>
            <a:r>
              <a:rPr lang="en-US" dirty="0" smtClean="0"/>
              <a:t>Ex Mod Adjusted </a:t>
            </a:r>
            <a:endParaRPr lang="en-US" dirty="0"/>
          </a:p>
          <a:p>
            <a:r>
              <a:rPr lang="en-US" b="1" dirty="0" smtClean="0"/>
              <a:t>Payroll (</a:t>
            </a:r>
            <a:r>
              <a:rPr lang="en-US" b="1" dirty="0" err="1" smtClean="0"/>
              <a:t>ExP</a:t>
            </a:r>
            <a:r>
              <a:rPr lang="en-US" b="1" dirty="0" smtClean="0"/>
              <a:t>)/$</a:t>
            </a:r>
            <a:r>
              <a:rPr lang="en-US" b="1" dirty="0"/>
              <a:t>100 times the Rate</a:t>
            </a:r>
            <a:r>
              <a:rPr lang="en-US" dirty="0"/>
              <a:t> per $100 of payroll </a:t>
            </a:r>
          </a:p>
          <a:p>
            <a:r>
              <a:rPr lang="en-US" dirty="0"/>
              <a:t>at the </a:t>
            </a:r>
            <a:r>
              <a:rPr lang="en-US" b="1" dirty="0" smtClean="0"/>
              <a:t>75% </a:t>
            </a:r>
            <a:r>
              <a:rPr lang="en-US" b="1" dirty="0"/>
              <a:t>Confidence Level</a:t>
            </a:r>
            <a:r>
              <a:rPr lang="en-US" dirty="0"/>
              <a:t> (CL) as </a:t>
            </a:r>
          </a:p>
          <a:p>
            <a:r>
              <a:rPr lang="en-US" dirty="0"/>
              <a:t>calculated by the actuary ($</a:t>
            </a:r>
            <a:r>
              <a:rPr lang="en-US" dirty="0" smtClean="0"/>
              <a:t>1.73 </a:t>
            </a:r>
            <a:r>
              <a:rPr lang="en-US" dirty="0"/>
              <a:t>for FY </a:t>
            </a:r>
            <a:r>
              <a:rPr lang="en-US" dirty="0" smtClean="0"/>
              <a:t>17/18).  </a:t>
            </a:r>
            <a:endParaRPr lang="en-US" dirty="0"/>
          </a:p>
          <a:p>
            <a:endParaRPr lang="en-US" dirty="0"/>
          </a:p>
          <a:p>
            <a:r>
              <a:rPr lang="en-US" dirty="0"/>
              <a:t>See </a:t>
            </a:r>
            <a:r>
              <a:rPr lang="en-US" u="sng" dirty="0"/>
              <a:t>Column </a:t>
            </a:r>
            <a:r>
              <a:rPr lang="en-US" u="sng" dirty="0" smtClean="0"/>
              <a:t>E</a:t>
            </a:r>
            <a:r>
              <a:rPr lang="en-US" dirty="0" smtClean="0"/>
              <a:t> </a:t>
            </a:r>
            <a:r>
              <a:rPr lang="en-US" dirty="0"/>
              <a:t>in the Funding Spreadsheet – </a:t>
            </a:r>
          </a:p>
          <a:p>
            <a:r>
              <a:rPr lang="en-US" dirty="0" smtClean="0"/>
              <a:t>(</a:t>
            </a:r>
            <a:r>
              <a:rPr lang="en-US" dirty="0" err="1" smtClean="0"/>
              <a:t>ExP</a:t>
            </a:r>
            <a:r>
              <a:rPr lang="en-US" dirty="0" smtClean="0"/>
              <a:t>/$</a:t>
            </a:r>
            <a:r>
              <a:rPr lang="en-US" dirty="0"/>
              <a:t>100) x Rate  </a:t>
            </a:r>
          </a:p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18</a:t>
            </a:fld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3960907"/>
              </p:ext>
            </p:extLst>
          </p:nvPr>
        </p:nvGraphicFramePr>
        <p:xfrm>
          <a:off x="7277100" y="2452476"/>
          <a:ext cx="3878580" cy="273864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217495"/>
                <a:gridCol w="1468555"/>
                <a:gridCol w="1192530"/>
              </a:tblGrid>
              <a:tr h="238125">
                <a:tc>
                  <a:txBody>
                    <a:bodyPr/>
                    <a:lstStyle/>
                    <a:p>
                      <a:pPr algn="ctr" fontAlgn="b"/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 D 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 E 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1190625"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(Projected Payroll x Ex Mod)/</a:t>
                      </a:r>
                      <a:r>
                        <a:rPr lang="en-US" sz="1400" u="none" strike="noStrike" dirty="0" err="1">
                          <a:effectLst/>
                        </a:rPr>
                        <a:t>ExP</a:t>
                      </a:r>
                      <a:r>
                        <a:rPr lang="en-US" sz="1400" u="none" strike="noStrike" dirty="0">
                          <a:effectLst/>
                        </a:rPr>
                        <a:t> Adjustment Factor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 (</a:t>
                      </a:r>
                      <a:r>
                        <a:rPr lang="en-US" sz="1400" u="none" strike="noStrike" dirty="0" err="1">
                          <a:effectLst/>
                        </a:rPr>
                        <a:t>ExP</a:t>
                      </a:r>
                      <a:r>
                        <a:rPr lang="en-US" sz="1400" u="none" strike="noStrike" dirty="0">
                          <a:effectLst/>
                        </a:rPr>
                        <a:t>/$100) x Rate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83364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MEMBER ENTITY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Ex-Mod Adjusted Payroll (</a:t>
                      </a:r>
                      <a:r>
                        <a:rPr lang="en-US" sz="1400" u="none" strike="noStrike" dirty="0" err="1">
                          <a:effectLst/>
                        </a:rPr>
                        <a:t>ExP</a:t>
                      </a:r>
                      <a:r>
                        <a:rPr lang="en-US" sz="1400" u="none" strike="noStrike" dirty="0">
                          <a:effectLst/>
                        </a:rPr>
                        <a:t>)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 BANKING LAYER     75% CL  </a:t>
                      </a:r>
                      <a:endParaRPr lang="en-US" sz="1400" u="none" strike="noStrike" dirty="0" smtClean="0">
                        <a:effectLst/>
                      </a:endParaRPr>
                    </a:p>
                    <a:p>
                      <a:pPr algn="ctr" fontAlgn="b"/>
                      <a:r>
                        <a:rPr lang="en-US" sz="1400" u="none" strike="noStrike" dirty="0" smtClean="0">
                          <a:effectLst/>
                        </a:rPr>
                        <a:t>$</a:t>
                      </a:r>
                      <a:r>
                        <a:rPr lang="en-US" sz="1400" u="none" strike="noStrike" dirty="0">
                          <a:effectLst/>
                        </a:rPr>
                        <a:t>0 to $25K 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238125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Rate/Amount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 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u="none" strike="noStrike" dirty="0">
                          <a:effectLst/>
                        </a:rPr>
                        <a:t>$</a:t>
                      </a:r>
                      <a:r>
                        <a:rPr lang="en-US" sz="1400" b="1" u="none" strike="noStrike" dirty="0" smtClean="0">
                          <a:effectLst/>
                        </a:rPr>
                        <a:t>1.73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238125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Colfax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</a:rPr>
                        <a:t>$500,254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</a:rPr>
                        <a:t>$8,504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57818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WC Funding – Shared Layer </a:t>
            </a:r>
            <a:r>
              <a:rPr lang="en-US" sz="2800" dirty="0" smtClean="0"/>
              <a:t>($25,001 to $250,000)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845733"/>
            <a:ext cx="10241280" cy="4221691"/>
          </a:xfrm>
        </p:spPr>
        <p:txBody>
          <a:bodyPr>
            <a:normAutofit/>
          </a:bodyPr>
          <a:lstStyle/>
          <a:p>
            <a:r>
              <a:rPr lang="en-US" b="1" dirty="0" smtClean="0"/>
              <a:t>Shared Layer </a:t>
            </a:r>
            <a:r>
              <a:rPr lang="en-US" dirty="0"/>
              <a:t>– we multiply the Ex Mod Adjusted </a:t>
            </a:r>
          </a:p>
          <a:p>
            <a:r>
              <a:rPr lang="en-US" b="1" dirty="0"/>
              <a:t>Payroll (</a:t>
            </a:r>
            <a:r>
              <a:rPr lang="en-US" b="1" dirty="0" err="1"/>
              <a:t>ExP</a:t>
            </a:r>
            <a:r>
              <a:rPr lang="en-US" b="1" dirty="0"/>
              <a:t>)/$100 times the Rate</a:t>
            </a:r>
            <a:r>
              <a:rPr lang="en-US" dirty="0"/>
              <a:t> per $100 of payroll </a:t>
            </a:r>
          </a:p>
          <a:p>
            <a:r>
              <a:rPr lang="en-US" dirty="0"/>
              <a:t>at the </a:t>
            </a:r>
            <a:r>
              <a:rPr lang="en-US" b="1" dirty="0"/>
              <a:t>75% Confidence Level</a:t>
            </a:r>
            <a:r>
              <a:rPr lang="en-US" dirty="0"/>
              <a:t> (CL) as </a:t>
            </a:r>
          </a:p>
          <a:p>
            <a:r>
              <a:rPr lang="en-US" dirty="0"/>
              <a:t>calculated by the actuary </a:t>
            </a:r>
            <a:r>
              <a:rPr lang="en-US" dirty="0" smtClean="0"/>
              <a:t>($4.03 </a:t>
            </a:r>
            <a:r>
              <a:rPr lang="en-US" dirty="0"/>
              <a:t>for FY </a:t>
            </a:r>
            <a:r>
              <a:rPr lang="en-US" dirty="0" smtClean="0"/>
              <a:t>17/18).  </a:t>
            </a:r>
            <a:endParaRPr lang="en-US" dirty="0"/>
          </a:p>
          <a:p>
            <a:endParaRPr lang="en-US" dirty="0"/>
          </a:p>
          <a:p>
            <a:r>
              <a:rPr lang="en-US" dirty="0"/>
              <a:t>See </a:t>
            </a:r>
            <a:r>
              <a:rPr lang="en-US" u="sng" dirty="0"/>
              <a:t>Column </a:t>
            </a:r>
            <a:r>
              <a:rPr lang="en-US" u="sng" dirty="0" smtClean="0"/>
              <a:t>F</a:t>
            </a:r>
            <a:r>
              <a:rPr lang="en-US" dirty="0" smtClean="0"/>
              <a:t> </a:t>
            </a:r>
            <a:r>
              <a:rPr lang="en-US" dirty="0"/>
              <a:t>in the Funding Spreadsheet – </a:t>
            </a:r>
          </a:p>
          <a:p>
            <a:r>
              <a:rPr lang="en-US" dirty="0"/>
              <a:t>(</a:t>
            </a:r>
            <a:r>
              <a:rPr lang="en-US" dirty="0" err="1"/>
              <a:t>ExP</a:t>
            </a:r>
            <a:r>
              <a:rPr lang="en-US" dirty="0"/>
              <a:t>/$100) x Rate  </a:t>
            </a:r>
          </a:p>
          <a:p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27856970"/>
              </p:ext>
            </p:extLst>
          </p:nvPr>
        </p:nvGraphicFramePr>
        <p:xfrm>
          <a:off x="7111055" y="1845733"/>
          <a:ext cx="3688750" cy="366876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426408"/>
                <a:gridCol w="2262342"/>
              </a:tblGrid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A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F </a:t>
                      </a:r>
                    </a:p>
                  </a:txBody>
                  <a:tcPr marL="0" marR="0" marT="0" marB="0" anchor="b"/>
                </a:tc>
              </a:tr>
              <a:tr h="98725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Formula/Allocation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(</a:t>
                      </a:r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ExP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/$100) x Rate </a:t>
                      </a:r>
                    </a:p>
                  </a:txBody>
                  <a:tcPr marL="0" marR="0" marT="0" marB="0" anchor="b"/>
                </a:tc>
              </a:tr>
              <a:tr h="740444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MEMBER ENTITY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SHARED LAYER 75% CL  </a:t>
                      </a:r>
                      <a:endParaRPr lang="en-US" sz="1400" b="1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fontAlgn="b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</a:t>
                      </a: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25K to $250K </a:t>
                      </a:r>
                    </a:p>
                  </a:txBody>
                  <a:tcPr marL="0" marR="0" marT="0" marB="0" anchor="b"/>
                </a:tc>
              </a:tr>
              <a:tr h="246815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 dirty="0">
                          <a:effectLst/>
                        </a:rPr>
                        <a:t>Rate/Amount 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$4.03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246815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Yreka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$134,554</a:t>
                      </a:r>
                    </a:p>
                  </a:txBody>
                  <a:tcPr marL="0" marR="0" marT="0" marB="0" anchor="b"/>
                </a:tc>
              </a:tr>
              <a:tr h="246815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 dirty="0">
                          <a:effectLst/>
                        </a:rPr>
                        <a:t>Subtotal Members 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$814,401</a:t>
                      </a:r>
                    </a:p>
                  </a:txBody>
                  <a:tcPr marL="0" marR="0" marT="0" marB="0" anchor="b"/>
                </a:tc>
              </a:tr>
              <a:tr h="246815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Biggs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$15,552</a:t>
                      </a:r>
                    </a:p>
                  </a:txBody>
                  <a:tcPr marL="0" marR="0" marT="0" marB="0" anchor="b"/>
                </a:tc>
              </a:tr>
              <a:tr h="49362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 dirty="0">
                          <a:effectLst/>
                        </a:rPr>
                        <a:t>Subtotal Mini Cities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$73,699</a:t>
                      </a:r>
                    </a:p>
                  </a:txBody>
                  <a:tcPr marL="0" marR="0" marT="0" marB="0" anchor="b"/>
                </a:tc>
              </a:tr>
              <a:tr h="246815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Grand Total 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$888,101</a:t>
                      </a:r>
                    </a:p>
                  </a:txBody>
                  <a:tcPr marL="0" marR="0" marT="0" marB="0" anchor="b"/>
                </a:tc>
              </a:tr>
            </a:tbl>
          </a:graphicData>
        </a:graphic>
      </p:graphicFrame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9817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Purpose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369609"/>
            <a:ext cx="10058400" cy="402336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Explain how the General and Auto Liability (GL)</a:t>
            </a:r>
          </a:p>
          <a:p>
            <a:r>
              <a:rPr lang="en-US" sz="2800" dirty="0" smtClean="0"/>
              <a:t>And Workers’ Compensation (WC) </a:t>
            </a:r>
          </a:p>
          <a:p>
            <a:r>
              <a:rPr lang="en-US" sz="2800" dirty="0" smtClean="0"/>
              <a:t>funding is calculated per the </a:t>
            </a:r>
          </a:p>
          <a:p>
            <a:r>
              <a:rPr lang="en-US" sz="2800" dirty="0" smtClean="0"/>
              <a:t>Master Plan Documents </a:t>
            </a:r>
          </a:p>
          <a:p>
            <a:r>
              <a:rPr lang="en-US" sz="2800" dirty="0" smtClean="0"/>
              <a:t>for each Program    </a:t>
            </a:r>
            <a:endParaRPr lang="en-US" sz="28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292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/>
              <a:t>WC Funding – Excess Layer</a:t>
            </a:r>
            <a:br>
              <a:rPr lang="en-US" dirty="0" smtClean="0"/>
            </a:br>
            <a:r>
              <a:rPr lang="en-US" sz="3600" dirty="0" smtClean="0"/>
              <a:t>($250,000 to Statutory Limit) LAWCX </a:t>
            </a:r>
            <a:r>
              <a:rPr lang="en-US" sz="3600" dirty="0"/>
              <a:t>Premium 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2313" y="1937270"/>
            <a:ext cx="10058400" cy="4023360"/>
          </a:xfrm>
        </p:spPr>
        <p:txBody>
          <a:bodyPr>
            <a:normAutofit/>
          </a:bodyPr>
          <a:lstStyle/>
          <a:p>
            <a:r>
              <a:rPr lang="en-US" b="1" dirty="0" smtClean="0"/>
              <a:t>Excess Layer </a:t>
            </a:r>
            <a:r>
              <a:rPr lang="en-US" dirty="0"/>
              <a:t>– we multiply the Ex Mod Adjusted </a:t>
            </a:r>
          </a:p>
          <a:p>
            <a:r>
              <a:rPr lang="en-US" b="1" dirty="0"/>
              <a:t>Payroll (</a:t>
            </a:r>
            <a:r>
              <a:rPr lang="en-US" b="1" dirty="0" err="1"/>
              <a:t>ExP</a:t>
            </a:r>
            <a:r>
              <a:rPr lang="en-US" b="1" dirty="0"/>
              <a:t>)/$100 times the Rate</a:t>
            </a:r>
            <a:r>
              <a:rPr lang="en-US" dirty="0"/>
              <a:t> per $100 of payroll </a:t>
            </a:r>
          </a:p>
          <a:p>
            <a:r>
              <a:rPr lang="en-US" dirty="0" smtClean="0"/>
              <a:t>as calculated </a:t>
            </a:r>
            <a:r>
              <a:rPr lang="en-US" dirty="0"/>
              <a:t>by the </a:t>
            </a:r>
            <a:r>
              <a:rPr lang="en-US" dirty="0" smtClean="0"/>
              <a:t>LAWCX actuary </a:t>
            </a:r>
          </a:p>
          <a:p>
            <a:r>
              <a:rPr lang="en-US" dirty="0" smtClean="0"/>
              <a:t>($1.27 </a:t>
            </a:r>
            <a:r>
              <a:rPr lang="en-US" dirty="0"/>
              <a:t>for FY </a:t>
            </a:r>
            <a:r>
              <a:rPr lang="en-US" dirty="0" smtClean="0"/>
              <a:t>17/18).  </a:t>
            </a:r>
            <a:endParaRPr lang="en-US" dirty="0"/>
          </a:p>
          <a:p>
            <a:endParaRPr lang="en-US" dirty="0"/>
          </a:p>
          <a:p>
            <a:r>
              <a:rPr lang="en-US" dirty="0"/>
              <a:t>See </a:t>
            </a:r>
            <a:r>
              <a:rPr lang="en-US" u="sng" dirty="0"/>
              <a:t>Column </a:t>
            </a:r>
            <a:r>
              <a:rPr lang="en-US" u="sng" dirty="0" smtClean="0"/>
              <a:t>G</a:t>
            </a:r>
            <a:r>
              <a:rPr lang="en-US" dirty="0" smtClean="0"/>
              <a:t> </a:t>
            </a:r>
            <a:r>
              <a:rPr lang="en-US" dirty="0"/>
              <a:t>in the Funding Spreadsheet – </a:t>
            </a:r>
          </a:p>
          <a:p>
            <a:r>
              <a:rPr lang="en-US" dirty="0"/>
              <a:t>(</a:t>
            </a:r>
            <a:r>
              <a:rPr lang="en-US" dirty="0" err="1"/>
              <a:t>ExP</a:t>
            </a:r>
            <a:r>
              <a:rPr lang="en-US" dirty="0"/>
              <a:t>/$100) x Rate  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38387212"/>
              </p:ext>
            </p:extLst>
          </p:nvPr>
        </p:nvGraphicFramePr>
        <p:xfrm>
          <a:off x="6973153" y="1998996"/>
          <a:ext cx="4182527" cy="318563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734557"/>
                <a:gridCol w="2447970"/>
              </a:tblGrid>
              <a:tr h="21931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G </a:t>
                      </a:r>
                    </a:p>
                  </a:txBody>
                  <a:tcPr marL="0" marR="0" marT="0" marB="0" anchor="b"/>
                </a:tc>
              </a:tr>
              <a:tr h="334488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Formula/Allocation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(ExP/$100) x Rate </a:t>
                      </a:r>
                    </a:p>
                  </a:txBody>
                  <a:tcPr marL="0" marR="0" marT="0" marB="0" anchor="b"/>
                </a:tc>
              </a:tr>
              <a:tr h="65795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MEMBER ENTITY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EXCESS LAYER $250K TO STATUTORY LAWCX PREMIUM </a:t>
                      </a:r>
                    </a:p>
                  </a:txBody>
                  <a:tcPr marL="0" marR="0" marT="0" marB="0" anchor="b"/>
                </a:tc>
              </a:tr>
              <a:tr h="21931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Rate/Amount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</a:t>
                      </a:r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1.27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21931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Dunsmuir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$8,589</a:t>
                      </a:r>
                    </a:p>
                  </a:txBody>
                  <a:tcPr marL="0" marR="0" marT="0" marB="0" anchor="b"/>
                </a:tc>
              </a:tr>
              <a:tr h="21931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Yreka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$41,738</a:t>
                      </a:r>
                    </a:p>
                  </a:txBody>
                  <a:tcPr marL="0" marR="0" marT="0" marB="0" anchor="b"/>
                </a:tc>
              </a:tr>
              <a:tr h="21931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Subtotal Members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$252,623</a:t>
                      </a:r>
                    </a:p>
                  </a:txBody>
                  <a:tcPr marL="0" marR="0" marT="0" marB="0" anchor="b"/>
                </a:tc>
              </a:tr>
              <a:tr h="21931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Biggs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$4,824</a:t>
                      </a:r>
                    </a:p>
                  </a:txBody>
                  <a:tcPr marL="0" marR="0" marT="0" marB="0" anchor="b"/>
                </a:tc>
              </a:tr>
              <a:tr h="21931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Tulelake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$4,425</a:t>
                      </a:r>
                    </a:p>
                  </a:txBody>
                  <a:tcPr marL="0" marR="0" marT="0" marB="0" anchor="b"/>
                </a:tc>
              </a:tr>
              <a:tr h="438638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Subtotal Mini Cities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$23,519</a:t>
                      </a:r>
                    </a:p>
                  </a:txBody>
                  <a:tcPr marL="0" marR="0" marT="0" marB="0" anchor="b"/>
                </a:tc>
              </a:tr>
              <a:tr h="21931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Grand Total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$276,000</a:t>
                      </a:r>
                    </a:p>
                  </a:txBody>
                  <a:tcPr marL="0" marR="0" marT="0" marB="0" anchor="b"/>
                </a:tc>
              </a:tr>
            </a:tbl>
          </a:graphicData>
        </a:graphic>
      </p:graphicFrame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5079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461305"/>
            <a:ext cx="10058400" cy="1064526"/>
          </a:xfrm>
        </p:spPr>
        <p:txBody>
          <a:bodyPr/>
          <a:lstStyle/>
          <a:p>
            <a:r>
              <a:rPr lang="en-US" dirty="0" smtClean="0"/>
              <a:t>WC Funding – Administrative Expenses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9580" y="1705558"/>
            <a:ext cx="8332470" cy="4209467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 </a:t>
            </a:r>
          </a:p>
          <a:p>
            <a:pPr lvl="1">
              <a:lnSpc>
                <a:spcPct val="110000"/>
              </a:lnSpc>
              <a:buFont typeface="Wingdings" panose="05000000000000000000" pitchFamily="2" charset="2"/>
              <a:buChar char="§"/>
            </a:pPr>
            <a:r>
              <a:rPr lang="en-US" sz="2600" dirty="0"/>
              <a:t>Multiply </a:t>
            </a:r>
            <a:r>
              <a:rPr lang="en-US" sz="2600" dirty="0" smtClean="0"/>
              <a:t>seventy percent (70%) of </a:t>
            </a:r>
            <a:r>
              <a:rPr lang="en-US" sz="2600" dirty="0"/>
              <a:t>the Admin </a:t>
            </a:r>
            <a:endParaRPr lang="en-US" sz="2600" dirty="0" smtClean="0"/>
          </a:p>
          <a:p>
            <a:pPr marL="201168" lvl="1" indent="0">
              <a:lnSpc>
                <a:spcPct val="110000"/>
              </a:lnSpc>
              <a:buNone/>
            </a:pPr>
            <a:r>
              <a:rPr lang="en-US" sz="2600" dirty="0" smtClean="0"/>
              <a:t>Expenses by </a:t>
            </a:r>
            <a:r>
              <a:rPr lang="en-US" sz="2600" dirty="0"/>
              <a:t>Member projected payroll divided by </a:t>
            </a:r>
          </a:p>
          <a:p>
            <a:pPr marL="201168" lvl="1" indent="0">
              <a:lnSpc>
                <a:spcPct val="110000"/>
              </a:lnSpc>
              <a:buNone/>
            </a:pPr>
            <a:r>
              <a:rPr lang="en-US" sz="2600" dirty="0"/>
              <a:t>the total projected payroll of all Members, </a:t>
            </a:r>
            <a:r>
              <a:rPr lang="en-US" sz="2600" u="sng" dirty="0"/>
              <a:t>Column </a:t>
            </a:r>
            <a:r>
              <a:rPr lang="en-US" sz="2600" u="sng" dirty="0" smtClean="0"/>
              <a:t>M</a:t>
            </a:r>
            <a:r>
              <a:rPr lang="en-US" sz="2600" dirty="0" smtClean="0"/>
              <a:t>; </a:t>
            </a:r>
            <a:endParaRPr lang="en-US" sz="2600" dirty="0"/>
          </a:p>
          <a:p>
            <a:pPr marL="201168" lvl="1" indent="0">
              <a:buNone/>
            </a:pPr>
            <a:endParaRPr lang="en-US" sz="2600" dirty="0"/>
          </a:p>
          <a:p>
            <a:pPr marL="201168" lvl="1" indent="0">
              <a:buNone/>
            </a:pPr>
            <a:r>
              <a:rPr lang="en-US" sz="2600" i="1" dirty="0"/>
              <a:t>plus </a:t>
            </a:r>
          </a:p>
          <a:p>
            <a:pPr marL="201168" lvl="1" indent="0">
              <a:lnSpc>
                <a:spcPct val="120000"/>
              </a:lnSpc>
              <a:buNone/>
            </a:pPr>
            <a:endParaRPr lang="en-US" sz="2600" dirty="0"/>
          </a:p>
          <a:p>
            <a:pPr lvl="1">
              <a:lnSpc>
                <a:spcPct val="120000"/>
              </a:lnSpc>
              <a:buFont typeface="Wingdings" panose="05000000000000000000" pitchFamily="2" charset="2"/>
              <a:buChar char="§"/>
            </a:pPr>
            <a:r>
              <a:rPr lang="en-US" sz="2600" dirty="0"/>
              <a:t>A share of the remaining “Administrative Expenses”</a:t>
            </a:r>
          </a:p>
          <a:p>
            <a:pPr marL="201168" lvl="1" indent="0">
              <a:lnSpc>
                <a:spcPct val="120000"/>
              </a:lnSpc>
              <a:buNone/>
            </a:pPr>
            <a:r>
              <a:rPr lang="en-US" sz="2600" dirty="0" smtClean="0"/>
              <a:t>(30%) that </a:t>
            </a:r>
            <a:r>
              <a:rPr lang="en-US" sz="2600" dirty="0"/>
              <a:t>is equal among all the members.  </a:t>
            </a:r>
            <a:r>
              <a:rPr lang="en-US" sz="2600" u="sng" dirty="0"/>
              <a:t>Column </a:t>
            </a:r>
            <a:r>
              <a:rPr lang="en-US" sz="2600" u="sng" dirty="0" smtClean="0"/>
              <a:t>L</a:t>
            </a:r>
            <a:endParaRPr lang="en-US" sz="2600" u="sng" dirty="0"/>
          </a:p>
          <a:p>
            <a:pPr marL="0" indent="0">
              <a:buNone/>
            </a:pPr>
            <a:endParaRPr lang="en-US" sz="2600" dirty="0"/>
          </a:p>
          <a:p>
            <a:pPr marL="201168" lvl="1" indent="0">
              <a:buNone/>
            </a:pPr>
            <a:endParaRPr lang="en-US" sz="2600" i="1" dirty="0"/>
          </a:p>
          <a:p>
            <a:pPr marL="201168" lvl="1" indent="0">
              <a:buNone/>
            </a:pPr>
            <a:r>
              <a:rPr lang="en-US" sz="2600" dirty="0"/>
              <a:t>Total Admin is shown in </a:t>
            </a:r>
            <a:r>
              <a:rPr lang="en-US" sz="2600" u="sng" dirty="0"/>
              <a:t>Column M</a:t>
            </a:r>
          </a:p>
          <a:p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1186444"/>
              </p:ext>
            </p:extLst>
          </p:nvPr>
        </p:nvGraphicFramePr>
        <p:xfrm>
          <a:off x="6448709" y="2036285"/>
          <a:ext cx="5584622" cy="33794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445665"/>
                <a:gridCol w="1445665"/>
                <a:gridCol w="1307038"/>
                <a:gridCol w="1386254"/>
              </a:tblGrid>
              <a:tr h="24446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L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M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N </a:t>
                      </a:r>
                    </a:p>
                  </a:txBody>
                  <a:tcPr marL="0" marR="0" marT="0" marB="0" anchor="b"/>
                </a:tc>
              </a:tr>
              <a:tr h="732514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Formula/Allocation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(Total Admin x .3)/    Number of Members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(Total Admin x .7)/  %PP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(L) + (M) </a:t>
                      </a:r>
                    </a:p>
                  </a:txBody>
                  <a:tcPr marL="0" marR="0" marT="0" marB="0" anchor="b"/>
                </a:tc>
              </a:tr>
              <a:tr h="48223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MEMBER ENTITY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30% ADMIN FIXED EXPENSE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70% ADMIN % PAYROLL 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Proposed Admin Total FY 17-18 </a:t>
                      </a:r>
                    </a:p>
                  </a:txBody>
                  <a:tcPr marL="0" marR="0" marT="0" marB="0" anchor="b"/>
                </a:tc>
              </a:tr>
              <a:tr h="122086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Rate/Amount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$109,794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$256,187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$365,981</a:t>
                      </a:r>
                    </a:p>
                  </a:txBody>
                  <a:tcPr marL="0" marR="0" marT="0" marB="0" anchor="b"/>
                </a:tc>
              </a:tr>
              <a:tr h="122086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Dunsmuir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$6,458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$7,698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$14,157</a:t>
                      </a:r>
                    </a:p>
                  </a:txBody>
                  <a:tcPr marL="0" marR="0" marT="0" marB="0" anchor="b"/>
                </a:tc>
              </a:tr>
              <a:tr h="122086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Yreka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$6,458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$36,137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$42,595</a:t>
                      </a:r>
                    </a:p>
                  </a:txBody>
                  <a:tcPr marL="0" marR="0" marT="0" marB="0" anchor="b"/>
                </a:tc>
              </a:tr>
              <a:tr h="122086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Subtotal Members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$71,043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$234,003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$305,047</a:t>
                      </a:r>
                    </a:p>
                  </a:txBody>
                  <a:tcPr marL="0" marR="0" marT="0" marB="0" anchor="b"/>
                </a:tc>
              </a:tr>
              <a:tr h="122086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Biggs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$6,458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$4,681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$11,140</a:t>
                      </a:r>
                    </a:p>
                  </a:txBody>
                  <a:tcPr marL="0" marR="0" marT="0" marB="0" anchor="b"/>
                </a:tc>
              </a:tr>
              <a:tr h="122086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Colfax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$6,458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$4,421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$10,879</a:t>
                      </a:r>
                    </a:p>
                  </a:txBody>
                  <a:tcPr marL="0" marR="0" marT="0" marB="0" anchor="b"/>
                </a:tc>
              </a:tr>
              <a:tr h="122086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Subtotal Mini Cities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$38,751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$22,183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$60,934</a:t>
                      </a:r>
                    </a:p>
                  </a:txBody>
                  <a:tcPr marL="0" marR="0" marT="0" marB="0" anchor="b"/>
                </a:tc>
              </a:tr>
              <a:tr h="122086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Grand Total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$109,794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$256,187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$365,981</a:t>
                      </a:r>
                    </a:p>
                  </a:txBody>
                  <a:tcPr marL="0" marR="0" marT="0" marB="0" anchor="b"/>
                </a:tc>
              </a:tr>
            </a:tbl>
          </a:graphicData>
        </a:graphic>
      </p:graphicFrame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7135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WC Funding – Total &amp; Comparison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4023360"/>
          </a:xfrm>
        </p:spPr>
        <p:txBody>
          <a:bodyPr/>
          <a:lstStyle/>
          <a:p>
            <a:endParaRPr lang="en-US" dirty="0" smtClean="0"/>
          </a:p>
          <a:p>
            <a:r>
              <a:rPr lang="en-US" dirty="0" smtClean="0"/>
              <a:t>Banking, Shared, Excess, and </a:t>
            </a:r>
          </a:p>
          <a:p>
            <a:r>
              <a:rPr lang="en-US" dirty="0" smtClean="0"/>
              <a:t>Admin Expenses are totaled in Column (Q) </a:t>
            </a:r>
          </a:p>
          <a:p>
            <a:endParaRPr lang="en-US" dirty="0"/>
          </a:p>
          <a:p>
            <a:r>
              <a:rPr lang="en-US" dirty="0" smtClean="0"/>
              <a:t>Comparison to FY 16-17 funding</a:t>
            </a:r>
          </a:p>
          <a:p>
            <a:r>
              <a:rPr lang="en-US" dirty="0" smtClean="0"/>
              <a:t>In Columns (R) and (S) 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0953523"/>
              </p:ext>
            </p:extLst>
          </p:nvPr>
        </p:nvGraphicFramePr>
        <p:xfrm>
          <a:off x="5909624" y="2185689"/>
          <a:ext cx="6114198" cy="374471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443676"/>
                <a:gridCol w="1190625"/>
                <a:gridCol w="1333500"/>
                <a:gridCol w="1123957"/>
                <a:gridCol w="1022440"/>
              </a:tblGrid>
              <a:tr h="23881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Q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R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S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T </a:t>
                      </a:r>
                    </a:p>
                  </a:txBody>
                  <a:tcPr marL="0" marR="0" marT="0" marB="0" anchor="b"/>
                </a:tc>
              </a:tr>
              <a:tr h="71645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Formula/Allocation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(H) + (K) + (N)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/>
                </a:tc>
              </a:tr>
              <a:tr h="238818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MEMBER ENTITY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Proposed FY </a:t>
                      </a:r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17-18 </a:t>
                      </a: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 DEPOSIT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Prior Year FY </a:t>
                      </a:r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16-17 </a:t>
                      </a: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DEPOSIT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Change Overall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 Change Overall</a:t>
                      </a:r>
                    </a:p>
                  </a:txBody>
                  <a:tcPr marL="0" marR="0" marT="0" marB="0" anchor="b"/>
                </a:tc>
              </a:tr>
              <a:tr h="238818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Rate/Amount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75% CL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70% CL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/>
                </a:tc>
              </a:tr>
              <a:tr h="238818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Dunsmuir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$60,425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$62,262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($1,837)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3.2%</a:t>
                      </a:r>
                    </a:p>
                  </a:txBody>
                  <a:tcPr marL="0" marR="0" marT="0" marB="0" anchor="b"/>
                </a:tc>
              </a:tr>
              <a:tr h="477635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Subtotal Members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$1,259,294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$1,292,610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($33,316)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36.8%</a:t>
                      </a:r>
                    </a:p>
                  </a:txBody>
                  <a:tcPr marL="0" marR="0" marT="0" marB="0" anchor="b"/>
                </a:tc>
              </a:tr>
              <a:tr h="238818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Biggs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$38,207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$37,503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$704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1.9%</a:t>
                      </a:r>
                    </a:p>
                  </a:txBody>
                  <a:tcPr marL="0" marR="0" marT="0" marB="0" anchor="b"/>
                </a:tc>
              </a:tr>
              <a:tr h="238818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Tulelake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$35,578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$34,613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$966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2.8%</a:t>
                      </a:r>
                    </a:p>
                  </a:txBody>
                  <a:tcPr marL="0" marR="0" marT="0" marB="0" anchor="b"/>
                </a:tc>
              </a:tr>
              <a:tr h="477635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Subtotal Mini Cities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$189,857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$462,801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($272,944)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-59.0%</a:t>
                      </a:r>
                    </a:p>
                  </a:txBody>
                  <a:tcPr marL="0" marR="0" marT="0" marB="0" anchor="b"/>
                </a:tc>
              </a:tr>
              <a:tr h="238818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Grand Total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$1,912,268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$1,722,095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$190,172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11.0%</a:t>
                      </a:r>
                    </a:p>
                  </a:txBody>
                  <a:tcPr marL="0" marR="0" marT="0" marB="0" anchor="b"/>
                </a:tc>
              </a:tr>
            </a:tbl>
          </a:graphicData>
        </a:graphic>
      </p:graphicFrame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1600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Comments &amp; Questions?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  </a:t>
            </a:r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2264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1056422"/>
          </a:xfrm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Liability Funding – Adjusted Shared Layer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8175" y="1760838"/>
            <a:ext cx="10172699" cy="4086226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1800" dirty="0" smtClean="0"/>
              <a:t> </a:t>
            </a:r>
            <a:r>
              <a:rPr lang="en-US" sz="1800" b="1" dirty="0" smtClean="0"/>
              <a:t>Shared Layer x Ex Mod = Unadjusted </a:t>
            </a:r>
            <a:r>
              <a:rPr lang="en-US" sz="1800" b="1" dirty="0"/>
              <a:t>Shared </a:t>
            </a:r>
            <a:r>
              <a:rPr lang="en-US" sz="1800" b="1" dirty="0" smtClean="0"/>
              <a:t>Layer</a:t>
            </a:r>
            <a:r>
              <a:rPr lang="en-US" sz="1800" dirty="0" smtClean="0"/>
              <a:t>.  </a:t>
            </a:r>
            <a:r>
              <a:rPr lang="en-US" sz="1800" u="sng" dirty="0" smtClean="0"/>
              <a:t>Column F</a:t>
            </a:r>
          </a:p>
          <a:p>
            <a:r>
              <a:rPr lang="en-US" sz="1800" dirty="0" smtClean="0"/>
              <a:t>Total </a:t>
            </a:r>
            <a:r>
              <a:rPr lang="en-US" sz="1800" u="sng" dirty="0" smtClean="0"/>
              <a:t>unadjusted funding does not balance </a:t>
            </a:r>
            <a:r>
              <a:rPr lang="en-US" sz="1800" dirty="0" smtClean="0"/>
              <a:t>with </a:t>
            </a:r>
          </a:p>
          <a:p>
            <a:r>
              <a:rPr lang="en-US" sz="1800" dirty="0" smtClean="0"/>
              <a:t>original funding total ($427,475 v. $448,415).</a:t>
            </a:r>
          </a:p>
          <a:p>
            <a:r>
              <a:rPr lang="en-US" sz="1800" dirty="0" smtClean="0"/>
              <a:t>To balance the amount the </a:t>
            </a:r>
            <a:r>
              <a:rPr lang="en-US" sz="1800" u="sng" dirty="0" smtClean="0"/>
              <a:t>Unadjusted Shared Layer </a:t>
            </a:r>
          </a:p>
          <a:p>
            <a:r>
              <a:rPr lang="en-US" sz="1800" u="sng" dirty="0" smtClean="0"/>
              <a:t>is divided by a Weighted Ex Mod  </a:t>
            </a:r>
          </a:p>
          <a:p>
            <a:endParaRPr lang="en-US" sz="1800" u="sng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US" sz="1800" b="1" dirty="0" smtClean="0"/>
              <a:t> Weighted Ex Mod </a:t>
            </a:r>
            <a:r>
              <a:rPr lang="en-US" sz="1800" dirty="0" smtClean="0"/>
              <a:t>= unadjusted shared layer/shared layer = 0.9533</a:t>
            </a:r>
          </a:p>
          <a:p>
            <a:pPr marL="0" indent="0">
              <a:buNone/>
            </a:pPr>
            <a:endParaRPr lang="en-US" sz="1800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US" sz="1800" b="1" dirty="0" smtClean="0"/>
              <a:t> Adjusted Shared Layer </a:t>
            </a:r>
            <a:r>
              <a:rPr lang="en-US" sz="1800" dirty="0" smtClean="0"/>
              <a:t>= SL x Ex Mod/Total Weighted Ex Mod. </a:t>
            </a:r>
            <a:r>
              <a:rPr lang="en-US" sz="1800" u="sng" dirty="0" smtClean="0"/>
              <a:t>Column G</a:t>
            </a:r>
          </a:p>
          <a:p>
            <a:r>
              <a:rPr lang="en-US" sz="1800" i="1" dirty="0" smtClean="0"/>
              <a:t>Adjusted Shared Layer balances with the original funding amount per actuary</a:t>
            </a:r>
            <a:endParaRPr lang="en-US" sz="1800" i="1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/>
          </p:nvPr>
        </p:nvGraphicFramePr>
        <p:xfrm>
          <a:off x="7762875" y="2105025"/>
          <a:ext cx="4114801" cy="304799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438275"/>
                <a:gridCol w="1277652"/>
                <a:gridCol w="1398874"/>
              </a:tblGrid>
              <a:tr h="24949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</a:rPr>
                        <a:t> F 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</a:rPr>
                        <a:t> G 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75039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Formula/Allocation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Shared Layer x    Ex Mod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</a:rPr>
                        <a:t>SL x EX Mod/ </a:t>
                      </a:r>
                      <a:r>
                        <a:rPr lang="en-US" sz="1400" b="1" u="none" strike="noStrike" dirty="0" smtClean="0">
                          <a:effectLst/>
                        </a:rPr>
                        <a:t>(</a:t>
                      </a:r>
                      <a:r>
                        <a:rPr lang="en-US" sz="1400" b="1" u="none" strike="noStrike" dirty="0">
                          <a:effectLst/>
                        </a:rPr>
                        <a:t>Tot. Weighted </a:t>
                      </a:r>
                      <a:r>
                        <a:rPr lang="en-US" sz="1400" b="1" u="none" strike="noStrike" dirty="0" smtClean="0">
                          <a:effectLst/>
                        </a:rPr>
                        <a:t>Ex Mod</a:t>
                      </a:r>
                      <a:r>
                        <a:rPr lang="en-US" sz="1400" b="1" u="none" strike="noStrike" dirty="0">
                          <a:effectLst/>
                        </a:rPr>
                        <a:t>)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62691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MEMBER ENTITY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UNADJUSTED SHARED LAYER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ADJUSTED SHARED LAYER*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28424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Rate/Amount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 smtClean="0">
                          <a:effectLst/>
                        </a:rPr>
                        <a:t>Calculation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 smtClean="0">
                          <a:effectLst/>
                        </a:rPr>
                        <a:t>Calculation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28424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Biggs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$7,989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$8,380 </a:t>
                      </a:r>
                    </a:p>
                  </a:txBody>
                  <a:tcPr marL="0" marR="0" marT="0" marB="0" anchor="b"/>
                </a:tc>
              </a:tr>
              <a:tr h="28424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Colfax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$9,570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$10,039 </a:t>
                      </a:r>
                    </a:p>
                  </a:txBody>
                  <a:tcPr marL="0" marR="0" marT="0" marB="0" anchor="b"/>
                </a:tc>
              </a:tr>
              <a:tr h="28424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Dunsmuir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$16,037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$16,823 </a:t>
                      </a:r>
                    </a:p>
                  </a:txBody>
                  <a:tcPr marL="0" marR="0" marT="0" marB="0" anchor="b"/>
                </a:tc>
              </a:tr>
              <a:tr h="28424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Grand Total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$427,475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$448,415 </a:t>
                      </a:r>
                    </a:p>
                  </a:txBody>
                  <a:tcPr marL="0" marR="0" marT="0" marB="0" anchor="b"/>
                </a:tc>
              </a:tr>
            </a:tbl>
          </a:graphicData>
        </a:graphic>
      </p:graphicFrame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6001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1056422"/>
          </a:xfrm>
        </p:spPr>
        <p:txBody>
          <a:bodyPr/>
          <a:lstStyle/>
          <a:p>
            <a:r>
              <a:rPr lang="en-US" dirty="0" smtClean="0"/>
              <a:t>WC Funding – Adjusted Shared Layer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4325" y="1828799"/>
            <a:ext cx="10172699" cy="3840269"/>
          </a:xfrm>
        </p:spPr>
        <p:txBody>
          <a:bodyPr>
            <a:normAutofit fontScale="92500" lnSpcReduction="2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 </a:t>
            </a:r>
            <a:r>
              <a:rPr lang="en-US" b="1" dirty="0"/>
              <a:t>Shared Layer x Ex Mod = Unadjusted Shared Layer</a:t>
            </a:r>
            <a:r>
              <a:rPr lang="en-US" dirty="0"/>
              <a:t>.  </a:t>
            </a:r>
            <a:r>
              <a:rPr lang="en-US" u="sng" dirty="0"/>
              <a:t>Column F</a:t>
            </a:r>
          </a:p>
          <a:p>
            <a:r>
              <a:rPr lang="en-US" dirty="0"/>
              <a:t>Total </a:t>
            </a:r>
            <a:r>
              <a:rPr lang="en-US" u="sng" dirty="0"/>
              <a:t>unadjusted funding does not balance </a:t>
            </a:r>
            <a:r>
              <a:rPr lang="en-US" dirty="0"/>
              <a:t>with </a:t>
            </a:r>
          </a:p>
          <a:p>
            <a:r>
              <a:rPr lang="en-US" dirty="0"/>
              <a:t>original funding total </a:t>
            </a:r>
            <a:r>
              <a:rPr lang="en-US" dirty="0" smtClean="0"/>
              <a:t>($723,468 </a:t>
            </a:r>
            <a:r>
              <a:rPr lang="en-US" dirty="0"/>
              <a:t>v. </a:t>
            </a:r>
            <a:r>
              <a:rPr lang="en-US" dirty="0" smtClean="0"/>
              <a:t>$719,284).</a:t>
            </a:r>
            <a:endParaRPr lang="en-US" dirty="0"/>
          </a:p>
          <a:p>
            <a:r>
              <a:rPr lang="en-US" dirty="0"/>
              <a:t>To balance the amount the </a:t>
            </a:r>
            <a:r>
              <a:rPr lang="en-US" u="sng" dirty="0"/>
              <a:t>Unadjusted Shared Layer </a:t>
            </a:r>
          </a:p>
          <a:p>
            <a:r>
              <a:rPr lang="en-US" u="sng" dirty="0"/>
              <a:t>is divided by a Weighted Ex Mod  </a:t>
            </a:r>
          </a:p>
          <a:p>
            <a:endParaRPr lang="en-US" u="sng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b="1" dirty="0"/>
              <a:t> Weighted Ex Mod </a:t>
            </a:r>
            <a:r>
              <a:rPr lang="en-US" dirty="0"/>
              <a:t>= unadjusted shared layer/shared layer = </a:t>
            </a:r>
            <a:r>
              <a:rPr lang="en-US" dirty="0" smtClean="0"/>
              <a:t>1.00582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b="1" dirty="0"/>
              <a:t> Adjusted Shared Layer </a:t>
            </a:r>
            <a:r>
              <a:rPr lang="en-US" dirty="0"/>
              <a:t>= SL x Ex Mod/Total Weighted Ex Mod. </a:t>
            </a:r>
            <a:r>
              <a:rPr lang="en-US" u="sng" dirty="0"/>
              <a:t>Column G</a:t>
            </a:r>
          </a:p>
          <a:p>
            <a:r>
              <a:rPr lang="en-US" i="1" dirty="0"/>
              <a:t>Adjusted Shared Layer balances with the original funding amount per actuary</a:t>
            </a:r>
          </a:p>
          <a:p>
            <a:endParaRPr lang="en-US" i="1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/>
          </p:nvPr>
        </p:nvGraphicFramePr>
        <p:xfrm>
          <a:off x="7886700" y="1897899"/>
          <a:ext cx="4000499" cy="331227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524000"/>
                <a:gridCol w="1288048"/>
                <a:gridCol w="1188451"/>
              </a:tblGrid>
              <a:tr h="22169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A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 F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 G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105793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Formula/Allocation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Shared Layer x    Ex Mod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</a:rPr>
                        <a:t>SL x EX Mod/ </a:t>
                      </a:r>
                      <a:r>
                        <a:rPr lang="en-US" sz="1400" b="1" u="none" strike="noStrike" dirty="0" smtClean="0">
                          <a:effectLst/>
                        </a:rPr>
                        <a:t> Total Weighted Ex Mod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70246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MEMBER ENTITY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UNADJUSTED SHARED LAYER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 ADJUSTED SHARED LAYER* 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22169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Rate/Amount 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 smtClean="0">
                          <a:effectLst/>
                        </a:rPr>
                        <a:t>Calculation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 </a:t>
                      </a:r>
                      <a:r>
                        <a:rPr lang="en-US" sz="1400" u="none" strike="noStrike" dirty="0" smtClean="0">
                          <a:effectLst/>
                        </a:rPr>
                        <a:t>Calculation 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22169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Dunsmuir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$17,798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</a:rPr>
                        <a:t>$17,695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22169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Subtotal Members 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$513,053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</a:rPr>
                        <a:t>$510,086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22169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Biggs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$16,847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</a:rPr>
                        <a:t>$16,749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22169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Subtotal Mini Cities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$210,415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</a:rPr>
                        <a:t>$209,198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22169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 dirty="0">
                          <a:effectLst/>
                        </a:rPr>
                        <a:t>Grand Total 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u="none" strike="noStrike" dirty="0">
                          <a:effectLst/>
                        </a:rPr>
                        <a:t>$723,468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u="none" strike="noStrike" dirty="0">
                          <a:effectLst/>
                        </a:rPr>
                        <a:t>$719,284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</a:tbl>
          </a:graphicData>
        </a:graphic>
      </p:graphicFrame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654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2955" y="1921263"/>
            <a:ext cx="10504170" cy="4354619"/>
          </a:xfrm>
        </p:spPr>
        <p:txBody>
          <a:bodyPr>
            <a:normAutofit fontScale="92500"/>
          </a:bodyPr>
          <a:lstStyle/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3600" dirty="0" smtClean="0"/>
              <a:t> Exposure Base – “Projected Payroll”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3600" dirty="0" smtClean="0"/>
              <a:t> Experience Base – “Experience Modification Factor” (EMF) 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3600" dirty="0" smtClean="0"/>
              <a:t>GL - Funding Calculations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3600" dirty="0" smtClean="0"/>
              <a:t> WC – Funding Calculations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v"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0976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Exposure Base For BOTH Programs =  </a:t>
            </a:r>
            <a:br>
              <a:rPr lang="en-US" dirty="0" smtClean="0"/>
            </a:br>
            <a:r>
              <a:rPr lang="en-US" u="sng" dirty="0" smtClean="0"/>
              <a:t>Projected Payroll</a:t>
            </a:r>
            <a:endParaRPr lang="en-US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SCORE has traditionally used the DE9 payroll </a:t>
            </a:r>
          </a:p>
          <a:p>
            <a:r>
              <a:rPr lang="en-US" sz="2400" dirty="0" smtClean="0"/>
              <a:t>for the most recent calendar year and </a:t>
            </a:r>
          </a:p>
          <a:p>
            <a:r>
              <a:rPr lang="en-US" sz="2400" dirty="0" smtClean="0"/>
              <a:t>added an inflation factor of 3%. </a:t>
            </a:r>
          </a:p>
          <a:p>
            <a:r>
              <a:rPr lang="en-US" sz="2400" dirty="0" smtClean="0"/>
              <a:t>For FY 2017/18 payroll we use </a:t>
            </a:r>
          </a:p>
          <a:p>
            <a:r>
              <a:rPr lang="en-US" sz="2400" b="1" dirty="0" smtClean="0"/>
              <a:t>2016 Calendar Year Payroll adjusted </a:t>
            </a:r>
          </a:p>
          <a:p>
            <a:r>
              <a:rPr lang="en-US" sz="2400" b="1" dirty="0" smtClean="0"/>
              <a:t>3% for inflation = Projected Payroll (PP).   </a:t>
            </a:r>
          </a:p>
          <a:p>
            <a:r>
              <a:rPr lang="en-US" sz="2400" dirty="0" smtClean="0"/>
              <a:t>See </a:t>
            </a:r>
            <a:r>
              <a:rPr lang="en-US" sz="2400" i="1" dirty="0" smtClean="0"/>
              <a:t>Column B in Both Funding Spreadsheets</a:t>
            </a:r>
            <a:endParaRPr lang="en-US" sz="2400" i="1" dirty="0"/>
          </a:p>
          <a:p>
            <a:endParaRPr lang="en-US" b="1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794207"/>
              </p:ext>
            </p:extLst>
          </p:nvPr>
        </p:nvGraphicFramePr>
        <p:xfrm>
          <a:off x="7543801" y="2219323"/>
          <a:ext cx="3467100" cy="329565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175115"/>
                <a:gridCol w="1291985"/>
              </a:tblGrid>
              <a:tr h="21583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A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</a:rPr>
                        <a:t> B 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788384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Formula/Allocation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</a:rPr>
                        <a:t> CY </a:t>
                      </a:r>
                      <a:r>
                        <a:rPr lang="en-US" sz="1400" b="1" u="none" strike="noStrike" dirty="0" smtClean="0">
                          <a:effectLst/>
                        </a:rPr>
                        <a:t>2016 x 3% </a:t>
                      </a:r>
                      <a:r>
                        <a:rPr lang="en-US" sz="1400" b="1" u="none" strike="noStrike" dirty="0">
                          <a:effectLst/>
                        </a:rPr>
                        <a:t>Inflation </a:t>
                      </a:r>
                      <a:r>
                        <a:rPr lang="en-US" sz="1400" b="1" u="none" strike="noStrike" dirty="0" smtClean="0">
                          <a:effectLst/>
                        </a:rPr>
                        <a:t>Factor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78057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MEMBER ENTITY 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</a:rPr>
                        <a:t> </a:t>
                      </a:r>
                      <a:r>
                        <a:rPr lang="en-US" sz="1400" b="1" u="none" strike="noStrike" dirty="0" smtClean="0">
                          <a:effectLst/>
                        </a:rPr>
                        <a:t>Projected Payroll (PP)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215836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Rate/Amount 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u="none" strike="noStrike" dirty="0">
                          <a:effectLst/>
                        </a:rPr>
                        <a:t>1.03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215836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Biggs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$398,466 </a:t>
                      </a:r>
                    </a:p>
                  </a:txBody>
                  <a:tcPr marL="0" marR="0" marT="0" marB="0" anchor="b"/>
                </a:tc>
              </a:tr>
              <a:tr h="215836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Colfax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$664,432 </a:t>
                      </a:r>
                    </a:p>
                  </a:txBody>
                  <a:tcPr marL="0" marR="0" marT="0" marB="0" anchor="b"/>
                </a:tc>
              </a:tr>
              <a:tr h="215836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Dunsmuir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$655,259 </a:t>
                      </a:r>
                    </a:p>
                  </a:txBody>
                  <a:tcPr marL="0" marR="0" marT="0" marB="0" anchor="b"/>
                </a:tc>
              </a:tr>
              <a:tr h="215836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Etna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$376,289 </a:t>
                      </a:r>
                    </a:p>
                  </a:txBody>
                  <a:tcPr marL="0" marR="0" marT="0" marB="0" anchor="b"/>
                </a:tc>
              </a:tr>
              <a:tr h="215836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Fort Jones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$311,071 </a:t>
                      </a:r>
                    </a:p>
                  </a:txBody>
                  <a:tcPr marL="0" marR="0" marT="0" marB="0" anchor="b"/>
                </a:tc>
              </a:tr>
              <a:tr h="215836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Isleton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$200,376 </a:t>
                      </a:r>
                    </a:p>
                  </a:txBody>
                  <a:tcPr marL="0" marR="0" marT="0" marB="0" anchor="b"/>
                </a:tc>
              </a:tr>
            </a:tbl>
          </a:graphicData>
        </a:graphic>
      </p:graphicFrame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6566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BOTH Programs Use Experience Modification Factors  to </a:t>
            </a:r>
            <a:r>
              <a:rPr lang="en-US" u="sng" dirty="0" smtClean="0"/>
              <a:t>Adjust Projected Payroll</a:t>
            </a:r>
            <a:endParaRPr lang="en-US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en-US" b="1" dirty="0" smtClean="0"/>
              <a:t>Ex-Mod Adjusted Payroll (</a:t>
            </a:r>
            <a:r>
              <a:rPr lang="en-US" b="1" dirty="0" err="1" smtClean="0"/>
              <a:t>ExP</a:t>
            </a:r>
            <a:r>
              <a:rPr lang="en-US" b="1" dirty="0" smtClean="0"/>
              <a:t>) is used for the remaining loss funding calculations </a:t>
            </a:r>
            <a:endParaRPr lang="en-US" b="1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5</a:t>
            </a:fld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95533160"/>
              </p:ext>
            </p:extLst>
          </p:nvPr>
        </p:nvGraphicFramePr>
        <p:xfrm>
          <a:off x="3926977" y="2502368"/>
          <a:ext cx="5167595" cy="336672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765678"/>
                <a:gridCol w="1304346"/>
                <a:gridCol w="929304"/>
                <a:gridCol w="1168267"/>
              </a:tblGrid>
              <a:tr h="26295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u="none" strike="noStrike" dirty="0">
                          <a:effectLst/>
                        </a:rPr>
                        <a:t>A</a:t>
                      </a:r>
                      <a:endParaRPr lang="en-US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u="none" strike="noStrike">
                          <a:effectLst/>
                        </a:rPr>
                        <a:t> B 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u="none" strike="noStrike">
                          <a:effectLst/>
                        </a:rPr>
                        <a:t> C 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u="none" strike="noStrike">
                          <a:effectLst/>
                        </a:rPr>
                        <a:t> D 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983632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u="none" strike="noStrike" dirty="0">
                          <a:effectLst/>
                        </a:rPr>
                        <a:t>Formula/Allocation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u="none" strike="noStrike" dirty="0">
                          <a:effectLst/>
                        </a:rPr>
                        <a:t> CY </a:t>
                      </a:r>
                      <a:r>
                        <a:rPr lang="en-US" sz="1300" u="none" strike="noStrike" dirty="0" smtClean="0">
                          <a:effectLst/>
                        </a:rPr>
                        <a:t>2016 </a:t>
                      </a:r>
                      <a:r>
                        <a:rPr lang="en-US" sz="1300" u="none" strike="noStrike" dirty="0">
                          <a:effectLst/>
                        </a:rPr>
                        <a:t>Payroll x 3% Inflation Factor  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u="none" strike="noStrike">
                          <a:effectLst/>
                        </a:rPr>
                        <a:t>Relative Loss Rate x Credibility Factor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u="none" strike="noStrike">
                          <a:effectLst/>
                        </a:rPr>
                        <a:t>Projected Payroll x Ex Mod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953418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u="none" strike="noStrike" dirty="0">
                          <a:effectLst/>
                        </a:rPr>
                        <a:t>MEMBER ENTITY </a:t>
                      </a:r>
                      <a:endParaRPr lang="en-US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u="none" strike="noStrike" dirty="0">
                          <a:effectLst/>
                        </a:rPr>
                        <a:t> Projected Payroll (PP) </a:t>
                      </a:r>
                      <a:endParaRPr lang="en-US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u="none" strike="noStrike">
                          <a:effectLst/>
                        </a:rPr>
                        <a:t> Ex Mod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u="none" strike="noStrike">
                          <a:effectLst/>
                        </a:rPr>
                        <a:t>Ex-Mod Adjusted Payroll (ExP)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436304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u="none" strike="noStrike" dirty="0">
                          <a:effectLst/>
                        </a:rPr>
                        <a:t>Rate Per $100 or Amount </a:t>
                      </a:r>
                      <a:endParaRPr lang="en-US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u="none" strike="noStrike">
                          <a:effectLst/>
                        </a:rPr>
                        <a:t>1.03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u="none" strike="noStrike">
                          <a:effectLst/>
                        </a:rPr>
                        <a:t>Calc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u="none" strike="noStrike">
                          <a:effectLst/>
                        </a:rPr>
                        <a:t> 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243474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u="none" strike="noStrike">
                          <a:effectLst/>
                        </a:rPr>
                        <a:t>Biggs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$398,466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0.96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$384,101</a:t>
                      </a:r>
                    </a:p>
                  </a:txBody>
                  <a:tcPr marL="0" marR="0" marT="0" marB="0" anchor="b"/>
                </a:tc>
              </a:tr>
              <a:tr h="243474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u="none" strike="noStrike">
                          <a:effectLst/>
                        </a:rPr>
                        <a:t>Colfax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$664,432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0.89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$590,566</a:t>
                      </a:r>
                    </a:p>
                  </a:txBody>
                  <a:tcPr marL="0" marR="0" marT="0" marB="0" anchor="b"/>
                </a:tc>
              </a:tr>
              <a:tr h="243474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u="none" strike="noStrike">
                          <a:effectLst/>
                        </a:rPr>
                        <a:t>Dunsmuir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$655,259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1.57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$1,025,854</a:t>
                      </a:r>
                    </a:p>
                  </a:txBody>
                  <a:tcPr marL="0" marR="0" marT="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16906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Liability Funding – Ex Mod Calculation </a:t>
            </a:r>
            <a:br>
              <a:rPr lang="en-US" dirty="0" smtClean="0"/>
            </a:br>
            <a:endParaRPr lang="en-US" sz="2700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5804" y="1959794"/>
            <a:ext cx="7237095" cy="402336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b="1" dirty="0" smtClean="0"/>
              <a:t> Divide member losses </a:t>
            </a:r>
            <a:r>
              <a:rPr lang="en-US" dirty="0" smtClean="0"/>
              <a:t>for last </a:t>
            </a:r>
            <a:r>
              <a:rPr lang="en-US" u="sng" dirty="0" smtClean="0"/>
              <a:t>five</a:t>
            </a:r>
            <a:r>
              <a:rPr lang="en-US" dirty="0" smtClean="0"/>
              <a:t> complete years, </a:t>
            </a:r>
          </a:p>
          <a:p>
            <a:r>
              <a:rPr lang="en-US" dirty="0" smtClean="0"/>
              <a:t>capped at $50,000, </a:t>
            </a:r>
            <a:r>
              <a:rPr lang="en-US" b="1" dirty="0" smtClean="0"/>
              <a:t>by the corresponding member payroll </a:t>
            </a:r>
            <a:r>
              <a:rPr lang="en-US" dirty="0" smtClean="0"/>
              <a:t>to </a:t>
            </a:r>
          </a:p>
          <a:p>
            <a:r>
              <a:rPr lang="en-US" dirty="0" smtClean="0"/>
              <a:t>obtain the </a:t>
            </a:r>
            <a:r>
              <a:rPr lang="en-US" b="1" dirty="0" smtClean="0"/>
              <a:t>Member’s Loss Rate (LR).</a:t>
            </a:r>
            <a:r>
              <a:rPr lang="en-US" dirty="0" smtClean="0"/>
              <a:t>  </a:t>
            </a:r>
            <a:endParaRPr lang="en-US" u="sng" dirty="0" smtClean="0"/>
          </a:p>
          <a:p>
            <a:endParaRPr lang="en-US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 </a:t>
            </a:r>
            <a:r>
              <a:rPr lang="en-US" b="1" dirty="0" smtClean="0"/>
              <a:t>Divide the Member Loss Rate by the total SCORE Loss Rate ($1.82) </a:t>
            </a:r>
          </a:p>
          <a:p>
            <a:pPr marL="0" indent="0">
              <a:buNone/>
            </a:pPr>
            <a:r>
              <a:rPr lang="en-US" b="1" dirty="0" smtClean="0"/>
              <a:t> </a:t>
            </a:r>
            <a:r>
              <a:rPr lang="en-US" dirty="0" smtClean="0"/>
              <a:t>to obtain the </a:t>
            </a:r>
            <a:r>
              <a:rPr lang="en-US" b="1" dirty="0" smtClean="0"/>
              <a:t>Relative Loss Rate (RLR)</a:t>
            </a:r>
            <a:r>
              <a:rPr lang="en-US" dirty="0" smtClean="0"/>
              <a:t> for member.  </a:t>
            </a:r>
            <a:endParaRPr lang="en-US" u="sng" dirty="0" smtClean="0"/>
          </a:p>
          <a:p>
            <a:endParaRPr lang="en-US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 Multiply </a:t>
            </a:r>
            <a:r>
              <a:rPr lang="en-US" dirty="0"/>
              <a:t>the Relative Loss Rate </a:t>
            </a:r>
            <a:r>
              <a:rPr lang="en-US" dirty="0" smtClean="0"/>
              <a:t> </a:t>
            </a:r>
          </a:p>
          <a:p>
            <a:pPr marL="0" indent="0">
              <a:buNone/>
            </a:pPr>
            <a:r>
              <a:rPr lang="en-US" dirty="0" smtClean="0"/>
              <a:t>by </a:t>
            </a:r>
            <a:r>
              <a:rPr lang="en-US" dirty="0"/>
              <a:t>a </a:t>
            </a:r>
            <a:r>
              <a:rPr lang="en-US" b="1" dirty="0"/>
              <a:t>Credibility </a:t>
            </a:r>
            <a:r>
              <a:rPr lang="en-US" b="1" dirty="0" smtClean="0"/>
              <a:t>Factor  - </a:t>
            </a:r>
            <a:r>
              <a:rPr lang="en-US" i="1" dirty="0" smtClean="0"/>
              <a:t>See next page 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1970231"/>
              </p:ext>
            </p:extLst>
          </p:nvPr>
        </p:nvGraphicFramePr>
        <p:xfrm>
          <a:off x="8086725" y="2303710"/>
          <a:ext cx="3752851" cy="333552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238250"/>
                <a:gridCol w="1422000"/>
                <a:gridCol w="1092601"/>
              </a:tblGrid>
              <a:tr h="458226">
                <a:tc>
                  <a:txBody>
                    <a:bodyPr/>
                    <a:lstStyle/>
                    <a:p>
                      <a:pPr algn="ctr" fontAlgn="b"/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827147"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 smtClean="0">
                          <a:effectLst/>
                        </a:rPr>
                        <a:t>(Total </a:t>
                      </a:r>
                      <a:r>
                        <a:rPr lang="en-US" sz="1400" u="none" strike="noStrike" dirty="0">
                          <a:effectLst/>
                        </a:rPr>
                        <a:t>Member </a:t>
                      </a:r>
                      <a:r>
                        <a:rPr lang="en-US" sz="1400" u="none" strike="noStrike" dirty="0" smtClean="0">
                          <a:effectLst/>
                        </a:rPr>
                        <a:t>Losses/ Total </a:t>
                      </a:r>
                      <a:r>
                        <a:rPr lang="en-US" sz="1400" u="none" strike="noStrike" dirty="0">
                          <a:effectLst/>
                        </a:rPr>
                        <a:t>Member </a:t>
                      </a:r>
                      <a:r>
                        <a:rPr lang="en-US" sz="1400" u="none" strike="noStrike" dirty="0" smtClean="0">
                          <a:effectLst/>
                        </a:rPr>
                        <a:t>Payroll)</a:t>
                      </a:r>
                    </a:p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 100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Member LR</a:t>
                      </a:r>
                      <a:r>
                        <a:rPr lang="en-US" sz="1400" u="none" strike="noStrike" dirty="0" smtClean="0">
                          <a:effectLst/>
                        </a:rPr>
                        <a:t>/</a:t>
                      </a:r>
                    </a:p>
                    <a:p>
                      <a:pPr algn="ctr" fontAlgn="b"/>
                      <a:r>
                        <a:rPr lang="en-US" sz="1400" u="none" strike="noStrike" dirty="0" smtClean="0">
                          <a:effectLst/>
                        </a:rPr>
                        <a:t>Total </a:t>
                      </a:r>
                      <a:r>
                        <a:rPr lang="en-US" sz="1400" u="none" strike="noStrike" dirty="0">
                          <a:effectLst/>
                        </a:rPr>
                        <a:t>Pool LR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776351">
                <a:tc>
                  <a:txBody>
                    <a:bodyPr/>
                    <a:lstStyle/>
                    <a:p>
                      <a:pPr algn="ctr" fontAlgn="b"/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 smtClean="0">
                          <a:effectLst/>
                        </a:rPr>
                        <a:t>Member Loss </a:t>
                      </a:r>
                      <a:r>
                        <a:rPr lang="en-US" sz="1400" b="1" u="none" strike="noStrike" dirty="0">
                          <a:effectLst/>
                        </a:rPr>
                        <a:t>Rate </a:t>
                      </a:r>
                      <a:endParaRPr lang="en-US" sz="1400" b="1" u="none" strike="noStrike" dirty="0" smtClean="0">
                        <a:effectLst/>
                      </a:endParaRPr>
                    </a:p>
                    <a:p>
                      <a:pPr algn="ctr" fontAlgn="b"/>
                      <a:r>
                        <a:rPr lang="en-US" sz="1400" u="none" strike="noStrike" dirty="0" smtClean="0">
                          <a:effectLst/>
                        </a:rPr>
                        <a:t>Per </a:t>
                      </a:r>
                      <a:r>
                        <a:rPr lang="en-US" sz="1400" u="none" strike="noStrike" dirty="0">
                          <a:effectLst/>
                        </a:rPr>
                        <a:t>$100 </a:t>
                      </a:r>
                      <a:r>
                        <a:rPr lang="en-US" sz="1400" u="none" strike="noStrike" dirty="0" smtClean="0">
                          <a:effectLst/>
                        </a:rPr>
                        <a:t>Payroll (LR</a:t>
                      </a:r>
                      <a:r>
                        <a:rPr lang="en-US" sz="1400" u="none" strike="noStrike" dirty="0">
                          <a:effectLst/>
                        </a:rPr>
                        <a:t>)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 </a:t>
                      </a:r>
                      <a:r>
                        <a:rPr lang="en-US" sz="1400" b="1" u="none" strike="noStrike" dirty="0">
                          <a:effectLst/>
                        </a:rPr>
                        <a:t>Relative Loss Rate (RLR)  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27359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MEMBER ENTITY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 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 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27359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Biggs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$0.56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0.31</a:t>
                      </a:r>
                    </a:p>
                  </a:txBody>
                  <a:tcPr marL="0" marR="0" marT="0" marB="0" anchor="b"/>
                </a:tc>
              </a:tr>
              <a:tr h="27359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Colfax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$1.10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0.61</a:t>
                      </a:r>
                    </a:p>
                  </a:txBody>
                  <a:tcPr marL="0" marR="0" marT="0" marB="0" anchor="b"/>
                </a:tc>
              </a:tr>
              <a:tr h="41357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Grand Total  SCORE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$1.82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$1.00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</a:tbl>
          </a:graphicData>
        </a:graphic>
      </p:graphicFrame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4286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4424" y="136653"/>
            <a:ext cx="10058400" cy="1450757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000000">
                    <a:lumMod val="75000"/>
                    <a:lumOff val="25000"/>
                  </a:srgbClr>
                </a:solidFill>
              </a:rPr>
              <a:t>Liability Funding – </a:t>
            </a:r>
            <a:r>
              <a:rPr lang="en-US" dirty="0" smtClean="0">
                <a:solidFill>
                  <a:srgbClr val="000000">
                    <a:lumMod val="75000"/>
                    <a:lumOff val="25000"/>
                  </a:srgbClr>
                </a:solidFill>
              </a:rPr>
              <a:t>Credibility Factor</a:t>
            </a:r>
            <a:r>
              <a:rPr lang="en-US" dirty="0">
                <a:solidFill>
                  <a:srgbClr val="000000">
                    <a:lumMod val="75000"/>
                    <a:lumOff val="25000"/>
                  </a:srgbClr>
                </a:solidFill>
              </a:rPr>
              <a:t/>
            </a:r>
            <a:br>
              <a:rPr lang="en-US" dirty="0">
                <a:solidFill>
                  <a:srgbClr val="000000">
                    <a:lumMod val="75000"/>
                    <a:lumOff val="25000"/>
                  </a:srgbClr>
                </a:solidFill>
              </a:rPr>
            </a:br>
            <a:endParaRPr lang="en-US" sz="24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199811958"/>
              </p:ext>
            </p:extLst>
          </p:nvPr>
        </p:nvGraphicFramePr>
        <p:xfrm>
          <a:off x="6143624" y="2221020"/>
          <a:ext cx="5743574" cy="318591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340041"/>
                <a:gridCol w="1037229"/>
                <a:gridCol w="1132765"/>
                <a:gridCol w="1247381"/>
                <a:gridCol w="986158"/>
              </a:tblGrid>
              <a:tr h="230997">
                <a:tc>
                  <a:txBody>
                    <a:bodyPr/>
                    <a:lstStyle/>
                    <a:p>
                      <a:pPr algn="ctr" fontAlgn="b"/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u="none" strike="noStrike" dirty="0">
                          <a:effectLst/>
                        </a:rPr>
                        <a:t>R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u="none" strike="noStrike" dirty="0">
                          <a:effectLst/>
                        </a:rPr>
                        <a:t>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1337938"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Member LR/Total Pool 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LR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CY 2016 x 1.03 Inflation Factor</a:t>
                      </a:r>
                    </a:p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 smtClean="0">
                          <a:effectLst/>
                        </a:rPr>
                        <a:t>PP/PP +</a:t>
                      </a:r>
                    </a:p>
                    <a:p>
                      <a:pPr algn="ctr" fontAlgn="b"/>
                      <a:r>
                        <a:rPr lang="en-US" sz="1400" u="none" strike="noStrike" dirty="0" smtClean="0">
                          <a:effectLst/>
                        </a:rPr>
                        <a:t>Largest Member Projected Payroll)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Member RLR x Member Cred + </a:t>
                      </a:r>
                    </a:p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(1- Member 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Cred) </a:t>
                      </a:r>
                    </a:p>
                  </a:txBody>
                  <a:tcPr marL="0" marR="0" marT="0" marB="0" anchor="b"/>
                </a:tc>
              </a:tr>
              <a:tr h="69299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MEMBER ENTITY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Relative Loss Rate (RLR) 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 smtClean="0">
                          <a:effectLst/>
                        </a:rPr>
                        <a:t>Projected Payroll(PP) 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</a:rPr>
                        <a:t>Credibility Factor (Cred)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Ex Mod </a:t>
                      </a:r>
                    </a:p>
                  </a:txBody>
                  <a:tcPr marL="0" marR="0" marT="0" marB="0" anchor="b"/>
                </a:tc>
              </a:tr>
              <a:tr h="23099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Biggs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0.31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</a:rPr>
                        <a:t>$391,965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9.39%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0.93</a:t>
                      </a:r>
                    </a:p>
                  </a:txBody>
                  <a:tcPr marL="0" marR="0" marT="0" marB="0" anchor="b"/>
                </a:tc>
              </a:tr>
              <a:tr h="23099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Colfax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0.61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</a:rPr>
                        <a:t>$458,398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</a:rPr>
                        <a:t>10.80%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0.96</a:t>
                      </a:r>
                    </a:p>
                  </a:txBody>
                  <a:tcPr marL="0" marR="0" marT="0" marB="0" anchor="b"/>
                </a:tc>
              </a:tr>
              <a:tr h="23099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Susanville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0.57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$3,784,518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50.0%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0.78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23099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Grand Total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$1.00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$20,569,511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</a:tbl>
          </a:graphicData>
        </a:graphic>
      </p:graphicFrame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369568" y="2017185"/>
            <a:ext cx="5974081" cy="4023360"/>
          </a:xfrm>
        </p:spPr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 Multiply </a:t>
            </a:r>
            <a:r>
              <a:rPr lang="en-US" dirty="0"/>
              <a:t>the Relative Loss </a:t>
            </a:r>
            <a:r>
              <a:rPr lang="en-US" dirty="0" smtClean="0"/>
              <a:t>Rate by </a:t>
            </a:r>
            <a:r>
              <a:rPr lang="en-US" dirty="0"/>
              <a:t>a </a:t>
            </a:r>
            <a:endParaRPr lang="en-US" dirty="0" smtClean="0"/>
          </a:p>
          <a:p>
            <a:pPr marL="0" indent="0">
              <a:buNone/>
            </a:pPr>
            <a:r>
              <a:rPr lang="en-US" b="1" dirty="0" smtClean="0"/>
              <a:t>   Credibility Factor 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US" b="1" dirty="0" smtClean="0"/>
              <a:t> Credibility Factor = </a:t>
            </a:r>
            <a:r>
              <a:rPr lang="en-US" dirty="0" smtClean="0"/>
              <a:t>Member Payroll/ 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 smtClean="0"/>
              <a:t>   (Member Payroll + Largest member Payroll)</a:t>
            </a:r>
          </a:p>
          <a:p>
            <a:pPr lvl="1"/>
            <a:r>
              <a:rPr lang="en-US" dirty="0" smtClean="0"/>
              <a:t>Susanville at $3,784,518 payroll is largest</a:t>
            </a:r>
          </a:p>
          <a:p>
            <a:pPr marL="201168" lvl="1" indent="0">
              <a:buNone/>
            </a:pPr>
            <a:endParaRPr lang="en-US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b="1" dirty="0" smtClean="0"/>
              <a:t> Ex Mod </a:t>
            </a:r>
            <a:r>
              <a:rPr lang="en-US" dirty="0" smtClean="0"/>
              <a:t>= Member Relative Loss Rate x Member Credibility Factor + (One - Member Credibility Factor)  </a:t>
            </a:r>
            <a:endParaRPr lang="en-US" b="1" dirty="0" smtClean="0"/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z="2800" smtClean="0"/>
              <a:pPr/>
              <a:t>7</a:t>
            </a:fld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559002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Liability Funding- Banking Layer </a:t>
            </a:r>
            <a:r>
              <a:rPr lang="en-US" sz="2800" dirty="0" smtClean="0"/>
              <a:t>($0 to $25,000)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1998134"/>
            <a:ext cx="10058400" cy="4023360"/>
          </a:xfrm>
        </p:spPr>
        <p:txBody>
          <a:bodyPr>
            <a:normAutofit/>
          </a:bodyPr>
          <a:lstStyle/>
          <a:p>
            <a:r>
              <a:rPr lang="en-US" b="1" dirty="0" smtClean="0"/>
              <a:t>Banking Layer </a:t>
            </a:r>
            <a:r>
              <a:rPr lang="en-US" dirty="0" smtClean="0"/>
              <a:t>– we divide the </a:t>
            </a:r>
          </a:p>
          <a:p>
            <a:r>
              <a:rPr lang="en-US" b="1" dirty="0" smtClean="0"/>
              <a:t>Ex Mod Adjusted Payroll (</a:t>
            </a:r>
            <a:r>
              <a:rPr lang="en-US" b="1" dirty="0" err="1" smtClean="0"/>
              <a:t>ExP</a:t>
            </a:r>
            <a:r>
              <a:rPr lang="en-US" b="1" dirty="0" smtClean="0"/>
              <a:t>) by 100 </a:t>
            </a:r>
          </a:p>
          <a:p>
            <a:r>
              <a:rPr lang="en-US" b="1" dirty="0" smtClean="0"/>
              <a:t>and multiply x the Rate</a:t>
            </a:r>
            <a:r>
              <a:rPr lang="en-US" dirty="0" smtClean="0"/>
              <a:t> per $100 of payroll </a:t>
            </a:r>
          </a:p>
          <a:p>
            <a:r>
              <a:rPr lang="en-US" dirty="0" smtClean="0"/>
              <a:t>at the 70% Confidence Level (CL) as </a:t>
            </a:r>
          </a:p>
          <a:p>
            <a:r>
              <a:rPr lang="en-US" dirty="0" smtClean="0"/>
              <a:t>calculated by the actuary ($1.37 for FY 17/18).  </a:t>
            </a:r>
          </a:p>
          <a:p>
            <a:endParaRPr lang="en-US" dirty="0" smtClean="0"/>
          </a:p>
          <a:p>
            <a:r>
              <a:rPr lang="en-US" dirty="0" smtClean="0"/>
              <a:t>See </a:t>
            </a:r>
            <a:r>
              <a:rPr lang="en-US" u="sng" dirty="0" smtClean="0"/>
              <a:t>Column E</a:t>
            </a:r>
            <a:r>
              <a:rPr lang="en-US" dirty="0" smtClean="0"/>
              <a:t> in the Funding Spreadsheet – </a:t>
            </a:r>
          </a:p>
          <a:p>
            <a:r>
              <a:rPr lang="en-US" dirty="0" smtClean="0"/>
              <a:t>(</a:t>
            </a:r>
            <a:r>
              <a:rPr lang="en-US" dirty="0" err="1" smtClean="0"/>
              <a:t>ExP</a:t>
            </a:r>
            <a:r>
              <a:rPr lang="en-US" dirty="0" smtClean="0"/>
              <a:t>/$100) x Rate  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49438609"/>
              </p:ext>
            </p:extLst>
          </p:nvPr>
        </p:nvGraphicFramePr>
        <p:xfrm>
          <a:off x="6524625" y="2343151"/>
          <a:ext cx="5067300" cy="35423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452590"/>
                <a:gridCol w="855682"/>
                <a:gridCol w="919676"/>
                <a:gridCol w="919676"/>
                <a:gridCol w="919676"/>
              </a:tblGrid>
              <a:tr h="28145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B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C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D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105286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Formula/Allocation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CY 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2016 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Payroll x 3% Inflation Factor 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Relative Loss Rate x Credibility Factor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Projected Payroll x Ex Mod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(</a:t>
                      </a:r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ExP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/$100) x Rate </a:t>
                      </a:r>
                    </a:p>
                  </a:txBody>
                  <a:tcPr marL="0" marR="0" marT="0" marB="0" anchor="b"/>
                </a:tc>
              </a:tr>
              <a:tr h="700521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MEMBER ENTITY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Projected Payroll (PP)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Ex Mod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Ex-Mod Adjusted Payroll (</a:t>
                      </a:r>
                      <a:r>
                        <a:rPr lang="en-US" sz="14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ExP</a:t>
                      </a: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)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BANKING LAYER at 70% CL         $0 to $25,000 </a:t>
                      </a:r>
                    </a:p>
                  </a:txBody>
                  <a:tcPr marL="0" marR="0" marT="0" marB="0" anchor="b"/>
                </a:tc>
              </a:tr>
              <a:tr h="23350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Rate Per $100 or Amount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Calc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</a:t>
                      </a:r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1.37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23350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Biggs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$398,466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0.96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$384,101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$5,334 </a:t>
                      </a:r>
                    </a:p>
                  </a:txBody>
                  <a:tcPr marL="0" marR="0" marT="0" marB="0" anchor="b"/>
                </a:tc>
              </a:tr>
              <a:tr h="23350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Colfax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$664,432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0.89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$590,566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$8,202 </a:t>
                      </a:r>
                    </a:p>
                  </a:txBody>
                  <a:tcPr marL="0" marR="0" marT="0" marB="0" anchor="b"/>
                </a:tc>
              </a:tr>
              <a:tr h="23350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Dunsmuir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$655,259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1.57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$1,025,854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$14,247 </a:t>
                      </a:r>
                    </a:p>
                  </a:txBody>
                  <a:tcPr marL="0" marR="0" marT="0" marB="0" anchor="b"/>
                </a:tc>
              </a:tr>
            </a:tbl>
          </a:graphicData>
        </a:graphic>
      </p:graphicFrame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7838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Liability Funding – Shared Layer </a:t>
            </a:r>
            <a:r>
              <a:rPr lang="en-US" sz="2000" dirty="0" smtClean="0"/>
              <a:t>($25,001 to $500,000)</a:t>
            </a:r>
            <a:endParaRPr lang="en-US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Shared Layer </a:t>
            </a:r>
            <a:r>
              <a:rPr lang="en-US" dirty="0" smtClean="0"/>
              <a:t>– we multiply the </a:t>
            </a:r>
            <a:r>
              <a:rPr lang="en-US" b="1" dirty="0" smtClean="0"/>
              <a:t>Ex-Mod Adjusted</a:t>
            </a:r>
            <a:r>
              <a:rPr lang="en-US" dirty="0" smtClean="0"/>
              <a:t> </a:t>
            </a:r>
          </a:p>
          <a:p>
            <a:r>
              <a:rPr lang="en-US" b="1" dirty="0" smtClean="0"/>
              <a:t>Payroll (</a:t>
            </a:r>
            <a:r>
              <a:rPr lang="en-US" b="1" dirty="0" err="1" smtClean="0"/>
              <a:t>ExP</a:t>
            </a:r>
            <a:r>
              <a:rPr lang="en-US" b="1" dirty="0" smtClean="0"/>
              <a:t>)/100 times the Rate </a:t>
            </a:r>
          </a:p>
          <a:p>
            <a:r>
              <a:rPr lang="en-US" dirty="0" smtClean="0"/>
              <a:t>per $100 of payroll</a:t>
            </a:r>
          </a:p>
          <a:p>
            <a:r>
              <a:rPr lang="en-US" dirty="0" smtClean="0"/>
              <a:t>at the 70% Confidence Level (CL</a:t>
            </a:r>
            <a:r>
              <a:rPr lang="en-US" dirty="0"/>
              <a:t>) as </a:t>
            </a:r>
          </a:p>
          <a:p>
            <a:r>
              <a:rPr lang="en-US" dirty="0"/>
              <a:t>calculated by the actuary </a:t>
            </a:r>
            <a:r>
              <a:rPr lang="en-US" dirty="0" smtClean="0"/>
              <a:t>($2.12 </a:t>
            </a:r>
            <a:r>
              <a:rPr lang="en-US" dirty="0"/>
              <a:t>for FY </a:t>
            </a:r>
            <a:r>
              <a:rPr lang="en-US" dirty="0" smtClean="0"/>
              <a:t>17/18)  </a:t>
            </a:r>
            <a:endParaRPr lang="en-US" dirty="0"/>
          </a:p>
          <a:p>
            <a:r>
              <a:rPr lang="en-US" dirty="0" smtClean="0"/>
              <a:t>to obtain the </a:t>
            </a:r>
            <a:r>
              <a:rPr lang="en-US" b="1" dirty="0" smtClean="0"/>
              <a:t>Shared Layer Funding</a:t>
            </a:r>
            <a:r>
              <a:rPr lang="en-US" dirty="0" smtClean="0"/>
              <a:t>. </a:t>
            </a:r>
          </a:p>
          <a:p>
            <a:r>
              <a:rPr lang="en-US" u="sng" dirty="0" smtClean="0"/>
              <a:t>See columns D &amp; F</a:t>
            </a:r>
            <a:endParaRPr lang="en-US" u="sng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67366341"/>
              </p:ext>
            </p:extLst>
          </p:nvPr>
        </p:nvGraphicFramePr>
        <p:xfrm>
          <a:off x="6495681" y="2210647"/>
          <a:ext cx="3910887" cy="30099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480503"/>
                <a:gridCol w="1174790"/>
                <a:gridCol w="1255594"/>
              </a:tblGrid>
              <a:tr h="24193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D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F </a:t>
                      </a:r>
                    </a:p>
                  </a:txBody>
                  <a:tcPr marL="0" marR="0" marT="0" marB="0" anchor="b"/>
                </a:tc>
              </a:tr>
              <a:tr h="962025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Formula/Allocation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Projected Payroll x Ex Mod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(ExP/$100) x Rate </a:t>
                      </a:r>
                    </a:p>
                  </a:txBody>
                  <a:tcPr marL="0" marR="0" marT="0" marB="0" anchor="b"/>
                </a:tc>
              </a:tr>
              <a:tr h="952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MEMBER ENTITY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Ex-Mod Adjusted Payroll (ExP)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SHARED LAYER at 70% CL $25,000 to $500,000 </a:t>
                      </a:r>
                    </a:p>
                  </a:txBody>
                  <a:tcPr marL="0" marR="0" marT="0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Rate/Amount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</a:t>
                      </a:r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2.12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Biggs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$384,101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$8,211 </a:t>
                      </a:r>
                    </a:p>
                  </a:txBody>
                  <a:tcPr marL="0" marR="0" marT="0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Colfax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$590,566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$12,624 </a:t>
                      </a:r>
                    </a:p>
                  </a:txBody>
                  <a:tcPr marL="0" marR="0" marT="0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Dunsmuir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$1,025,854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$21,929 </a:t>
                      </a:r>
                    </a:p>
                  </a:txBody>
                  <a:tcPr marL="0" marR="0" marT="0" marB="0" anchor="b"/>
                </a:tc>
              </a:tr>
            </a:tbl>
          </a:graphicData>
        </a:graphic>
      </p:graphicFrame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9533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2E6DC3ED99DC443A20E49EB6B299606" ma:contentTypeVersion="2" ma:contentTypeDescription="Create a new document." ma:contentTypeScope="" ma:versionID="2fb7566b2811cb705bb11e2b9761e0dd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6f9746fe128b0ca74698fd9d7c13d39e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internalName="PublishingStartDate">
      <xsd:simpleType>
        <xsd:restriction base="dms:Unknown"/>
      </xsd:simpleType>
    </xsd:element>
    <xsd:element name="PublishingExpirationDate" ma:index="9" nillable="true" ma:displayName="Scheduling End Dat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5B0CDC1B-0E2C-4D79-805F-10DB8006306E}"/>
</file>

<file path=customXml/itemProps2.xml><?xml version="1.0" encoding="utf-8"?>
<ds:datastoreItem xmlns:ds="http://schemas.openxmlformats.org/officeDocument/2006/customXml" ds:itemID="{62557F54-B366-4654-BCDE-6EB52708ABA7}"/>
</file>

<file path=customXml/itemProps3.xml><?xml version="1.0" encoding="utf-8"?>
<ds:datastoreItem xmlns:ds="http://schemas.openxmlformats.org/officeDocument/2006/customXml" ds:itemID="{A75DBEC3-7C8F-40D4-B14D-44530116E713}"/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1221</TotalTime>
  <Words>2510</Words>
  <Application>Microsoft Office PowerPoint</Application>
  <PresentationFormat>Widescreen</PresentationFormat>
  <Paragraphs>745</Paragraphs>
  <Slides>25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9" baseType="lpstr">
      <vt:lpstr>Calibri</vt:lpstr>
      <vt:lpstr>Calibri Light</vt:lpstr>
      <vt:lpstr>Wingdings</vt:lpstr>
      <vt:lpstr>Retrospect</vt:lpstr>
      <vt:lpstr>SCORE  Funding Calculations</vt:lpstr>
      <vt:lpstr>Purpose </vt:lpstr>
      <vt:lpstr>Outline</vt:lpstr>
      <vt:lpstr>Exposure Base For BOTH Programs =   Projected Payroll</vt:lpstr>
      <vt:lpstr>BOTH Programs Use Experience Modification Factors  to Adjust Projected Payroll</vt:lpstr>
      <vt:lpstr>Liability Funding – Ex Mod Calculation  </vt:lpstr>
      <vt:lpstr>Liability Funding – Credibility Factor </vt:lpstr>
      <vt:lpstr>Liability Funding- Banking Layer ($0 to $25,000)</vt:lpstr>
      <vt:lpstr>Liability Funding – Shared Layer ($25,001 to $500,000)</vt:lpstr>
      <vt:lpstr>Liability Funding – Excess Layer ($500,001 to $40 million) CJPRMA Premium </vt:lpstr>
      <vt:lpstr>Pollution Coverage</vt:lpstr>
      <vt:lpstr>Liability Funding – Administrative Expenses</vt:lpstr>
      <vt:lpstr>Liability Funding – Total &amp; Comparison</vt:lpstr>
      <vt:lpstr>WC Funding – Mini-Cities Pool</vt:lpstr>
      <vt:lpstr>BOTH Programs Use Experience Modification Factors  to Adjust Projected Payroll</vt:lpstr>
      <vt:lpstr>WC Funding – Ex Mod Calculation </vt:lpstr>
      <vt:lpstr>WC Funding – Credibility Factor </vt:lpstr>
      <vt:lpstr>WC Funding- Banking Layer ($0 to $25,000)</vt:lpstr>
      <vt:lpstr>WC Funding – Shared Layer ($25,001 to $250,000)</vt:lpstr>
      <vt:lpstr>WC Funding – Excess Layer ($250,000 to Statutory Limit) LAWCX Premium </vt:lpstr>
      <vt:lpstr>WC Funding – Administrative Expenses</vt:lpstr>
      <vt:lpstr>WC Funding – Total &amp; Comparison</vt:lpstr>
      <vt:lpstr>Comments &amp; Questions?</vt:lpstr>
      <vt:lpstr>Liability Funding – Adjusted Shared Layer </vt:lpstr>
      <vt:lpstr>WC Funding – Adjusted Shared Layer </vt:lpstr>
    </vt:vector>
  </TitlesOfParts>
  <Company>Alliant Insurance Services, Inc.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3. SCORE Advanced Funding Presentation October 2017</dc:title>
  <dc:creator>Marcus Beverly</dc:creator>
  <cp:lastModifiedBy>Marcus Beverly</cp:lastModifiedBy>
  <cp:revision>81</cp:revision>
  <cp:lastPrinted>2017-10-24T01:17:46Z</cp:lastPrinted>
  <dcterms:created xsi:type="dcterms:W3CDTF">2016-03-28T23:10:26Z</dcterms:created>
  <dcterms:modified xsi:type="dcterms:W3CDTF">2017-10-24T23:34:44Z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0x01010062E6DC3ED99DC443A20E49EB6B299606</vt:lpwstr>
  </property>
</Properties>
</file>