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2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charts/style3.xml" ContentType="application/vnd.ms-office.chartstyle+xml"/>
  <Override PartName="/ppt/theme/theme1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charts/colors1.xml" ContentType="application/vnd.ms-office.chartcolorstyle+xml"/>
  <Override PartName="/ppt/charts/style1.xml" ContentType="application/vnd.ms-office.chartstyle+xml"/>
  <Override PartName="/ppt/theme/themeOverride1.xml" ContentType="application/vnd.openxmlformats-officedocument.themeOverride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4.xml" ContentType="application/vnd.openxmlformats-officedocument.drawingml.chart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8" r:id="rId2"/>
  </p:sldMasterIdLst>
  <p:notesMasterIdLst>
    <p:notesMasterId r:id="rId8"/>
  </p:notesMasterIdLst>
  <p:handoutMasterIdLst>
    <p:handoutMasterId r:id="rId9"/>
  </p:handoutMasterIdLst>
  <p:sldIdLst>
    <p:sldId id="361" r:id="rId3"/>
    <p:sldId id="515" r:id="rId4"/>
    <p:sldId id="519" r:id="rId5"/>
    <p:sldId id="521" r:id="rId6"/>
    <p:sldId id="405" r:id="rId7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FFFFFF"/>
    <a:srgbClr val="0000FF"/>
    <a:srgbClr val="0000CC"/>
    <a:srgbClr val="020202"/>
    <a:srgbClr val="989898"/>
    <a:srgbClr val="C5C5C5"/>
    <a:srgbClr val="FF5D5D"/>
    <a:srgbClr val="CCFF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1" autoAdjust="0"/>
    <p:restoredTop sz="94660"/>
  </p:normalViewPr>
  <p:slideViewPr>
    <p:cSldViewPr>
      <p:cViewPr varScale="1">
        <p:scale>
          <a:sx n="104" d="100"/>
          <a:sy n="104" d="100"/>
        </p:scale>
        <p:origin x="21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[2015.06.30 - AORMA Liab Claims.xlsx]Sheet2!PivotTable1</c:name>
    <c:fmtId val="20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AORMA Liability</a:t>
            </a:r>
          </a:p>
          <a:p>
            <a:pPr>
              <a:defRPr/>
            </a:pPr>
            <a:r>
              <a:rPr lang="en-US"/>
              <a:t>Top Five Cause of Loss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25400">
            <a:solidFill>
              <a:schemeClr val="bg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FFC000"/>
          </a:solidFill>
          <a:ln w="25400">
            <a:solidFill>
              <a:schemeClr val="bg1"/>
            </a:solidFill>
          </a:ln>
          <a:effectLst/>
        </c:spPr>
        <c:dLbl>
          <c:idx val="0"/>
          <c:layout>
            <c:manualLayout>
              <c:x val="8.2370485283849618E-2"/>
              <c:y val="-8.291475413501629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8.041937402532276E-2"/>
                  <c:h val="0.10449253073268623"/>
                </c:manualLayout>
              </c15:layout>
            </c:ext>
          </c:extLst>
        </c:dLbl>
      </c:pivotFmt>
      <c:pivotFmt>
        <c:idx val="2"/>
        <c:spPr>
          <a:solidFill>
            <a:srgbClr val="0000FF"/>
          </a:solidFill>
          <a:ln w="25400">
            <a:solidFill>
              <a:schemeClr val="bg1"/>
            </a:solidFill>
          </a:ln>
          <a:effectLst/>
        </c:spPr>
      </c:pivotFmt>
      <c:pivotFmt>
        <c:idx val="3"/>
        <c:spPr>
          <a:solidFill>
            <a:srgbClr val="FF0000"/>
          </a:solidFill>
          <a:ln w="25400">
            <a:solidFill>
              <a:schemeClr val="bg1"/>
            </a:solidFill>
          </a:ln>
          <a:effectLst/>
        </c:spPr>
      </c:pivotFmt>
      <c:pivotFmt>
        <c:idx val="4"/>
        <c:spPr>
          <a:solidFill>
            <a:srgbClr val="00B050"/>
          </a:solidFill>
          <a:ln w="25400">
            <a:solidFill>
              <a:schemeClr val="bg1"/>
            </a:solidFill>
          </a:ln>
          <a:effectLst/>
        </c:spPr>
      </c:pivotFmt>
      <c:pivotFmt>
        <c:idx val="5"/>
        <c:spPr>
          <a:solidFill>
            <a:srgbClr val="FFFF00"/>
          </a:solidFill>
          <a:ln w="25400">
            <a:solidFill>
              <a:schemeClr val="bg1"/>
            </a:solidFill>
          </a:ln>
          <a:effectLst/>
        </c:spPr>
        <c:dLbl>
          <c:idx val="0"/>
          <c:layout>
            <c:manualLayout>
              <c:x val="-8.6995810082561617E-2"/>
              <c:y val="0.10784189218177791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11609101447385137"/>
                  <c:h val="0.11336663100722434"/>
                </c:manualLayout>
              </c15:layout>
            </c:ext>
          </c:extLst>
        </c:dLbl>
      </c:pivotFmt>
      <c:pivotFmt>
        <c:idx val="6"/>
        <c:spPr>
          <a:solidFill>
            <a:schemeClr val="accent1"/>
          </a:solidFill>
          <a:ln w="25400">
            <a:solidFill>
              <a:schemeClr val="bg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rgbClr val="00B050"/>
          </a:solidFill>
          <a:ln w="25400">
            <a:solidFill>
              <a:schemeClr val="bg1"/>
            </a:solidFill>
          </a:ln>
          <a:effectLst/>
        </c:spPr>
      </c:pivotFmt>
      <c:pivotFmt>
        <c:idx val="8"/>
        <c:spPr>
          <a:solidFill>
            <a:srgbClr val="FFFF00"/>
          </a:solidFill>
          <a:ln w="25400">
            <a:solidFill>
              <a:schemeClr val="bg1"/>
            </a:solidFill>
          </a:ln>
          <a:effectLst/>
        </c:spPr>
        <c:dLbl>
          <c:idx val="0"/>
          <c:layout>
            <c:manualLayout>
              <c:x val="-8.6995810082561617E-2"/>
              <c:y val="0.10784189218177791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11609101447385137"/>
                  <c:h val="0.11336663100722434"/>
                </c:manualLayout>
              </c15:layout>
            </c:ext>
          </c:extLst>
        </c:dLbl>
      </c:pivotFmt>
      <c:pivotFmt>
        <c:idx val="9"/>
        <c:spPr>
          <a:solidFill>
            <a:srgbClr val="0000FF"/>
          </a:solidFill>
          <a:ln w="25400">
            <a:solidFill>
              <a:schemeClr val="bg1"/>
            </a:solidFill>
          </a:ln>
          <a:effectLst/>
        </c:spPr>
      </c:pivotFmt>
      <c:pivotFmt>
        <c:idx val="10"/>
        <c:spPr>
          <a:solidFill>
            <a:srgbClr val="FFC000"/>
          </a:solidFill>
          <a:ln w="25400">
            <a:solidFill>
              <a:schemeClr val="bg1"/>
            </a:solidFill>
          </a:ln>
          <a:effectLst/>
        </c:spPr>
        <c:dLbl>
          <c:idx val="0"/>
          <c:layout>
            <c:manualLayout>
              <c:x val="8.2370485283849618E-2"/>
              <c:y val="-8.291475413501629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8.041937402532276E-2"/>
                  <c:h val="0.10449253073268623"/>
                </c:manualLayout>
              </c15:layout>
            </c:ext>
          </c:extLst>
        </c:dLbl>
      </c:pivotFmt>
      <c:pivotFmt>
        <c:idx val="11"/>
        <c:spPr>
          <a:solidFill>
            <a:srgbClr val="FF0000"/>
          </a:solidFill>
          <a:ln w="25400">
            <a:solidFill>
              <a:schemeClr val="bg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25400">
            <a:solidFill>
              <a:schemeClr val="bg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rgbClr val="00B050"/>
          </a:solidFill>
          <a:ln w="25400">
            <a:solidFill>
              <a:schemeClr val="bg1"/>
            </a:solidFill>
          </a:ln>
          <a:effectLst/>
        </c:spPr>
      </c:pivotFmt>
      <c:pivotFmt>
        <c:idx val="14"/>
        <c:spPr>
          <a:solidFill>
            <a:srgbClr val="FFFF00"/>
          </a:solidFill>
          <a:ln w="25400">
            <a:solidFill>
              <a:schemeClr val="bg1"/>
            </a:solidFill>
          </a:ln>
          <a:effectLst/>
        </c:spPr>
        <c:dLbl>
          <c:idx val="0"/>
          <c:layout>
            <c:manualLayout>
              <c:x val="-8.6995810082561617E-2"/>
              <c:y val="0.10784189218177791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11609101447385137"/>
                  <c:h val="0.11336663100722434"/>
                </c:manualLayout>
              </c15:layout>
            </c:ext>
          </c:extLst>
        </c:dLbl>
      </c:pivotFmt>
      <c:pivotFmt>
        <c:idx val="15"/>
        <c:spPr>
          <a:solidFill>
            <a:srgbClr val="0000FF"/>
          </a:solidFill>
          <a:ln w="25400">
            <a:solidFill>
              <a:schemeClr val="bg1"/>
            </a:solidFill>
          </a:ln>
          <a:effectLst/>
        </c:spPr>
      </c:pivotFmt>
      <c:pivotFmt>
        <c:idx val="16"/>
        <c:spPr>
          <a:solidFill>
            <a:srgbClr val="FFC000"/>
          </a:solidFill>
          <a:ln w="25400">
            <a:solidFill>
              <a:schemeClr val="bg1"/>
            </a:solidFill>
          </a:ln>
          <a:effectLst/>
        </c:spPr>
        <c:dLbl>
          <c:idx val="0"/>
          <c:layout>
            <c:manualLayout>
              <c:x val="8.2370485283849618E-2"/>
              <c:y val="-8.291475413501629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8.041937402532276E-2"/>
                  <c:h val="0.10449253073268623"/>
                </c:manualLayout>
              </c15:layout>
            </c:ext>
          </c:extLst>
        </c:dLbl>
      </c:pivotFmt>
      <c:pivotFmt>
        <c:idx val="17"/>
        <c:spPr>
          <a:solidFill>
            <a:srgbClr val="FF0000"/>
          </a:solidFill>
          <a:ln w="25400">
            <a:solidFill>
              <a:schemeClr val="bg1"/>
            </a:solidFill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2.5227063954566968E-2"/>
          <c:y val="0.15319684221779839"/>
          <c:w val="0.64966938273909181"/>
          <c:h val="0.80749281512314386"/>
        </c:manualLayout>
      </c:layout>
      <c:pieChart>
        <c:varyColors val="1"/>
        <c:ser>
          <c:idx val="0"/>
          <c:order val="0"/>
          <c:tx>
            <c:strRef>
              <c:f>Sheet2!$B$3</c:f>
              <c:strCache>
                <c:ptCount val="1"/>
                <c:pt idx="0">
                  <c:v>Total</c:v>
                </c:pt>
              </c:strCache>
            </c:strRef>
          </c:tx>
          <c:spPr>
            <a:ln w="254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FF00"/>
              </a:solidFill>
              <a:ln w="25400">
                <a:solidFill>
                  <a:schemeClr val="bg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00FF"/>
              </a:solidFill>
              <a:ln w="25400">
                <a:solidFill>
                  <a:schemeClr val="bg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C000"/>
              </a:solidFill>
              <a:ln w="25400">
                <a:solidFill>
                  <a:schemeClr val="bg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FF0000"/>
              </a:solidFill>
              <a:ln w="25400">
                <a:solidFill>
                  <a:schemeClr val="bg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-8.6995810082561617E-2"/>
                  <c:y val="0.107841892181777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609101447385137"/>
                      <c:h val="0.11336663100722434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8.2370485283849618E-2"/>
                  <c:y val="-8.29147541350162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041937402532276E-2"/>
                      <c:h val="0.1044925307326862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Sheet2!$A$4:$A$9</c:f>
              <c:strCache>
                <c:ptCount val="5"/>
                <c:pt idx="0">
                  <c:v>Auto</c:v>
                </c:pt>
                <c:pt idx="1">
                  <c:v>Contract Dispute</c:v>
                </c:pt>
                <c:pt idx="2">
                  <c:v>Employment Practices Liability</c:v>
                </c:pt>
                <c:pt idx="3">
                  <c:v>Intramural Sports</c:v>
                </c:pt>
                <c:pt idx="4">
                  <c:v>Premises Liability</c:v>
                </c:pt>
              </c:strCache>
            </c:strRef>
          </c:cat>
          <c:val>
            <c:numRef>
              <c:f>Sheet2!$B$4:$B$9</c:f>
              <c:numCache>
                <c:formatCode>_("$"* #,##0_);_("$"* \(#,##0\);_("$"* "-"??_);_(@_)</c:formatCode>
                <c:ptCount val="5"/>
                <c:pt idx="0">
                  <c:v>730225.7699999999</c:v>
                </c:pt>
                <c:pt idx="1">
                  <c:v>590188.47000000009</c:v>
                </c:pt>
                <c:pt idx="2">
                  <c:v>5726133.6499999966</c:v>
                </c:pt>
                <c:pt idx="3">
                  <c:v>392651.23</c:v>
                </c:pt>
                <c:pt idx="4">
                  <c:v>3795695.1599999988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68218523336597714"/>
          <c:y val="0.38605899809311667"/>
          <c:w val="0.30175051186365587"/>
          <c:h val="0.285119775897524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[2015.06.30 - AORMA Liab Claims.xlsx]EPL Loss.Expense!PivotTable2</c:name>
    <c:fmtId val="4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Employment</a:t>
            </a:r>
            <a:r>
              <a:rPr lang="en-US" sz="2000" b="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Practices Liability</a:t>
            </a:r>
          </a:p>
        </c:rich>
      </c:tx>
      <c:layout>
        <c:manualLayout>
          <c:xMode val="edge"/>
          <c:yMode val="edge"/>
          <c:x val="9.4369068873940518E-2"/>
          <c:y val="9.60961552103284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rgbClr val="FF0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1" i="0" u="none" strike="noStrike" kern="1200" baseline="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rgbClr val="FF0000"/>
          </a:solidFill>
          <a:ln>
            <a:noFill/>
          </a:ln>
          <a:effectLst/>
        </c:spPr>
      </c:pivotFmt>
      <c:pivotFmt>
        <c:idx val="5"/>
        <c:spPr>
          <a:solidFill>
            <a:srgbClr val="0000FF"/>
          </a:solidFill>
          <a:ln>
            <a:noFill/>
          </a:ln>
          <a:effectLst/>
        </c:spPr>
      </c:pivotFmt>
      <c:pivotFmt>
        <c:idx val="6"/>
        <c:spPr>
          <a:solidFill>
            <a:srgbClr val="FF0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1" i="0" u="none" strike="noStrike" kern="1200" baseline="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rgbClr val="FF0000"/>
          </a:solidFill>
          <a:ln>
            <a:noFill/>
          </a:ln>
          <a:effectLst/>
        </c:spPr>
      </c:pivotFmt>
      <c:pivotFmt>
        <c:idx val="8"/>
        <c:spPr>
          <a:solidFill>
            <a:srgbClr val="0000FF"/>
          </a:solidFill>
          <a:ln>
            <a:noFill/>
          </a:ln>
          <a:effectLst/>
        </c:spPr>
      </c:pivotFmt>
      <c:pivotFmt>
        <c:idx val="9"/>
        <c:spPr>
          <a:solidFill>
            <a:srgbClr val="FF0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1" i="0" u="none" strike="noStrike" kern="1200" baseline="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rgbClr val="FF0000"/>
          </a:solidFill>
          <a:ln>
            <a:noFill/>
          </a:ln>
          <a:effectLst/>
        </c:spPr>
      </c:pivotFmt>
      <c:pivotFmt>
        <c:idx val="11"/>
        <c:spPr>
          <a:solidFill>
            <a:srgbClr val="0000FF"/>
          </a:solidFill>
          <a:ln>
            <a:noFill/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5.3863771365995732E-2"/>
          <c:y val="0.20395048591898984"/>
          <c:w val="0.7643384219941004"/>
          <c:h val="0.64168262750939919"/>
        </c:manualLayout>
      </c:layout>
      <c:pieChart>
        <c:varyColors val="1"/>
        <c:ser>
          <c:idx val="0"/>
          <c:order val="0"/>
          <c:tx>
            <c:strRef>
              <c:f>'EPL Loss.Expense'!$B$3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'EPL Loss.Expense'!$A$4:$A$5</c:f>
              <c:strCache>
                <c:ptCount val="2"/>
                <c:pt idx="0">
                  <c:v>Loss</c:v>
                </c:pt>
                <c:pt idx="1">
                  <c:v>Expense</c:v>
                </c:pt>
              </c:strCache>
            </c:strRef>
          </c:cat>
          <c:val>
            <c:numRef>
              <c:f>'EPL Loss.Expense'!$B$4:$B$5</c:f>
              <c:numCache>
                <c:formatCode>General</c:formatCode>
                <c:ptCount val="2"/>
                <c:pt idx="0">
                  <c:v>2125064.9</c:v>
                </c:pt>
                <c:pt idx="1">
                  <c:v>3713839.84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[2015.06.30 - AORMA Liab Claims.xlsx]Sheet4!PivotTable3</c:name>
    <c:fmtId val="10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800" dirty="0">
                <a:solidFill>
                  <a:schemeClr val="tx1"/>
                </a:solidFill>
              </a:rPr>
              <a:t>Premises Liability</a:t>
            </a:r>
          </a:p>
        </c:rich>
      </c:tx>
      <c:layout>
        <c:manualLayout>
          <c:xMode val="edge"/>
          <c:yMode val="edge"/>
          <c:x val="0.34780607061214125"/>
          <c:y val="7.03284435335993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rgbClr val="FF0000"/>
          </a:solidFill>
          <a:ln>
            <a:noFill/>
          </a:ln>
          <a:effectLst/>
        </c:spPr>
      </c:pivotFmt>
      <c:pivotFmt>
        <c:idx val="4"/>
        <c:spPr>
          <a:solidFill>
            <a:srgbClr val="0000FF"/>
          </a:solidFill>
          <a:ln>
            <a:noFill/>
          </a:ln>
          <a:effectLst/>
        </c:spP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rgbClr val="FF0000"/>
          </a:solidFill>
          <a:ln>
            <a:noFill/>
          </a:ln>
          <a:effectLst/>
        </c:spPr>
      </c:pivotFmt>
      <c:pivotFmt>
        <c:idx val="7"/>
        <c:spPr>
          <a:solidFill>
            <a:srgbClr val="0000FF"/>
          </a:solidFill>
          <a:ln>
            <a:noFill/>
          </a:ln>
          <a:effectLst/>
        </c:spP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rgbClr val="FF0000"/>
          </a:solidFill>
          <a:ln>
            <a:noFill/>
          </a:ln>
          <a:effectLst/>
        </c:spPr>
      </c:pivotFmt>
      <c:pivotFmt>
        <c:idx val="10"/>
        <c:spPr>
          <a:solidFill>
            <a:srgbClr val="0000FF"/>
          </a:solidFill>
          <a:ln>
            <a:noFill/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1623352792107883"/>
          <c:y val="0.17235896882752669"/>
          <c:w val="0.7806540513081025"/>
          <c:h val="0.66302124905619664"/>
        </c:manualLayout>
      </c:layout>
      <c:pieChart>
        <c:varyColors val="1"/>
        <c:ser>
          <c:idx val="0"/>
          <c:order val="0"/>
          <c:tx>
            <c:strRef>
              <c:f>Sheet4!$B$3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Sheet4!$A$4:$A$5</c:f>
              <c:strCache>
                <c:ptCount val="2"/>
                <c:pt idx="0">
                  <c:v>Loss</c:v>
                </c:pt>
                <c:pt idx="1">
                  <c:v>Expense</c:v>
                </c:pt>
              </c:strCache>
            </c:strRef>
          </c:cat>
          <c:val>
            <c:numRef>
              <c:f>Sheet4!$B$4:$B$5</c:f>
              <c:numCache>
                <c:formatCode>_("$"* #,##0_);_("$"* \(#,##0\);_("$"* "-"??_);_(@_)</c:formatCode>
                <c:ptCount val="2"/>
                <c:pt idx="0">
                  <c:v>4107852.3400000003</c:v>
                </c:pt>
                <c:pt idx="1">
                  <c:v>1465288.93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600" b="1" i="0" baseline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Workers' Compensation Losses – July 1, 2010 to June 30, 2015</a:t>
            </a:r>
            <a:endParaRPr lang="en-US" sz="160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6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1600" b="1" i="0" baseline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(Capped at Pooled Layer)</a:t>
            </a:r>
            <a:endParaRPr lang="en-US" sz="160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457054106768764E-2"/>
          <c:y val="0.14081911636045494"/>
          <c:w val="0.55988706686893497"/>
          <c:h val="0.84760680956547096"/>
        </c:manualLayout>
      </c:layout>
      <c:pieChart>
        <c:varyColors val="1"/>
        <c:ser>
          <c:idx val="0"/>
          <c:order val="0"/>
          <c:tx>
            <c:strRef>
              <c:f>'[Chart in Microsoft PowerPoint]Sheet2'!$B$1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204074261359532E-2"/>
                  <c:y val="7.4884259259259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'[Chart in Microsoft PowerPoint]Sheet2'!$A$2:$A$7</c:f>
              <c:strCache>
                <c:ptCount val="6"/>
                <c:pt idx="0">
                  <c:v>1001
Clerical</c:v>
                </c:pt>
                <c:pt idx="1">
                  <c:v>1002
Professional/Student Activity</c:v>
                </c:pt>
                <c:pt idx="2">
                  <c:v>1004
Retail</c:v>
                </c:pt>
                <c:pt idx="3">
                  <c:v>1005
Sports/Day Care</c:v>
                </c:pt>
                <c:pt idx="4">
                  <c:v>1006
Food Service</c:v>
                </c:pt>
                <c:pt idx="5">
                  <c:v>1007
Manual Labor</c:v>
                </c:pt>
              </c:strCache>
            </c:strRef>
          </c:cat>
          <c:val>
            <c:numRef>
              <c:f>'[Chart in Microsoft PowerPoint]Sheet2'!$B$2:$B$7</c:f>
              <c:numCache>
                <c:formatCode>0%</c:formatCode>
                <c:ptCount val="6"/>
                <c:pt idx="0">
                  <c:v>0.06</c:v>
                </c:pt>
                <c:pt idx="1">
                  <c:v>0.03</c:v>
                </c:pt>
                <c:pt idx="2">
                  <c:v>0.3</c:v>
                </c:pt>
                <c:pt idx="3">
                  <c:v>0.22</c:v>
                </c:pt>
                <c:pt idx="4">
                  <c:v>0.31</c:v>
                </c:pt>
                <c:pt idx="5">
                  <c:v>0.43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885983288786145"/>
          <c:y val="0.29298319480898222"/>
          <c:w val="0.28597197139348407"/>
          <c:h val="0.555653980752405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6"/>
            <a:ext cx="3043238" cy="465137"/>
          </a:xfrm>
          <a:prstGeom prst="rect">
            <a:avLst/>
          </a:prstGeom>
        </p:spPr>
        <p:txBody>
          <a:bodyPr vert="horz" lIns="91400" tIns="45702" rIns="91400" bIns="457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7" y="6"/>
            <a:ext cx="3043238" cy="465137"/>
          </a:xfrm>
          <a:prstGeom prst="rect">
            <a:avLst/>
          </a:prstGeom>
        </p:spPr>
        <p:txBody>
          <a:bodyPr vert="horz" lIns="91400" tIns="45702" rIns="91400" bIns="45702" rtlCol="0"/>
          <a:lstStyle>
            <a:lvl1pPr algn="r">
              <a:defRPr sz="1200"/>
            </a:lvl1pPr>
          </a:lstStyle>
          <a:p>
            <a:fld id="{7C94B9D9-AFBF-4510-A511-C939E6AF6765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842378"/>
            <a:ext cx="3043238" cy="465137"/>
          </a:xfrm>
          <a:prstGeom prst="rect">
            <a:avLst/>
          </a:prstGeom>
        </p:spPr>
        <p:txBody>
          <a:bodyPr vert="horz" lIns="91400" tIns="45702" rIns="91400" bIns="457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7" y="8842378"/>
            <a:ext cx="3043238" cy="465137"/>
          </a:xfrm>
          <a:prstGeom prst="rect">
            <a:avLst/>
          </a:prstGeom>
        </p:spPr>
        <p:txBody>
          <a:bodyPr vert="horz" lIns="91400" tIns="45702" rIns="91400" bIns="45702" rtlCol="0" anchor="b"/>
          <a:lstStyle>
            <a:lvl1pPr algn="r">
              <a:defRPr sz="1200"/>
            </a:lvl1pPr>
          </a:lstStyle>
          <a:p>
            <a:fld id="{F428C581-54B3-4FB3-8ECF-514680EA9C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18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7"/>
            <a:ext cx="3043344" cy="465455"/>
          </a:xfrm>
          <a:prstGeom prst="rect">
            <a:avLst/>
          </a:prstGeom>
        </p:spPr>
        <p:txBody>
          <a:bodyPr vert="horz" lIns="93285" tIns="46643" rIns="93285" bIns="4664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6" y="7"/>
            <a:ext cx="3043344" cy="465455"/>
          </a:xfrm>
          <a:prstGeom prst="rect">
            <a:avLst/>
          </a:prstGeom>
        </p:spPr>
        <p:txBody>
          <a:bodyPr vert="horz" lIns="93285" tIns="46643" rIns="93285" bIns="46643" rtlCol="0"/>
          <a:lstStyle>
            <a:lvl1pPr algn="r">
              <a:defRPr sz="1200"/>
            </a:lvl1pPr>
          </a:lstStyle>
          <a:p>
            <a:fld id="{A18F7B5A-0D52-4244-8EE7-DE952644C03F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5" tIns="46643" rIns="93285" bIns="4664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21829"/>
            <a:ext cx="5618480" cy="4189095"/>
          </a:xfrm>
          <a:prstGeom prst="rect">
            <a:avLst/>
          </a:prstGeom>
        </p:spPr>
        <p:txBody>
          <a:bodyPr vert="horz" lIns="93285" tIns="46643" rIns="93285" bIns="4664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42036"/>
            <a:ext cx="3043344" cy="465455"/>
          </a:xfrm>
          <a:prstGeom prst="rect">
            <a:avLst/>
          </a:prstGeom>
        </p:spPr>
        <p:txBody>
          <a:bodyPr vert="horz" lIns="93285" tIns="46643" rIns="93285" bIns="4664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6" y="8842036"/>
            <a:ext cx="3043344" cy="465455"/>
          </a:xfrm>
          <a:prstGeom prst="rect">
            <a:avLst/>
          </a:prstGeom>
        </p:spPr>
        <p:txBody>
          <a:bodyPr vert="horz" lIns="93285" tIns="46643" rIns="93285" bIns="46643" rtlCol="0" anchor="b"/>
          <a:lstStyle>
            <a:lvl1pPr algn="r">
              <a:defRPr sz="1200"/>
            </a:lvl1pPr>
          </a:lstStyle>
          <a:p>
            <a:fld id="{2A8F6422-9A90-4DFE-A1AF-06684510B7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96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F89685-551D-43F7-8182-D115725852B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956" y="4422467"/>
            <a:ext cx="5617208" cy="4188778"/>
          </a:xfrm>
          <a:noFill/>
          <a:ln/>
        </p:spPr>
        <p:txBody>
          <a:bodyPr/>
          <a:lstStyle/>
          <a:p>
            <a:pPr eaLnBrk="1" hangingPunct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565978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G:\Share\CLIENT\jpa\csu\AOA\AOA Annual Conference\AOA Conference 2016, Sacramento\What Drives Cost\2015.06.30 - AORMA WC Claims w payroll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F6422-9A90-4DFE-A1AF-06684510B78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39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68C0B4-A91D-4A5F-A797-E66489944FE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956" y="4425645"/>
            <a:ext cx="5617208" cy="4185599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182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3"/>
          <p:cNvSpPr>
            <a:spLocks noChangeArrowheads="1"/>
          </p:cNvSpPr>
          <p:nvPr userDrawn="1"/>
        </p:nvSpPr>
        <p:spPr bwMode="auto">
          <a:xfrm>
            <a:off x="0" y="4800600"/>
            <a:ext cx="9144000" cy="76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Picture 2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0" y="1981200"/>
            <a:ext cx="9144000" cy="76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31"/>
          <p:cNvGrpSpPr>
            <a:grpSpLocks/>
          </p:cNvGrpSpPr>
          <p:nvPr userDrawn="1"/>
        </p:nvGrpSpPr>
        <p:grpSpPr bwMode="auto">
          <a:xfrm>
            <a:off x="76200" y="5197475"/>
            <a:ext cx="1752600" cy="1660525"/>
            <a:chOff x="48" y="3226"/>
            <a:chExt cx="1104" cy="1046"/>
          </a:xfrm>
        </p:grpSpPr>
        <p:pic>
          <p:nvPicPr>
            <p:cNvPr id="8" name="Picture 32" descr="AOA lazuline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lum contrast="90000"/>
            </a:blip>
            <a:srcRect/>
            <a:stretch>
              <a:fillRect/>
            </a:stretch>
          </p:blipFill>
          <p:spPr bwMode="auto">
            <a:xfrm>
              <a:off x="48" y="3226"/>
              <a:ext cx="105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9" name="Object 33"/>
            <p:cNvGraphicFramePr>
              <a:graphicFrameLocks noChangeAspect="1"/>
            </p:cNvGraphicFramePr>
            <p:nvPr/>
          </p:nvGraphicFramePr>
          <p:xfrm>
            <a:off x="48" y="3801"/>
            <a:ext cx="1104" cy="4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5" name="Photo Editor Photo" r:id="rId5" imgW="2142857" imgH="914286" progId="">
                    <p:embed/>
                  </p:oleObj>
                </mc:Choice>
                <mc:Fallback>
                  <p:oleObj name="Photo Editor Photo" r:id="rId5" imgW="2142857" imgH="914286" progId="">
                    <p:embed/>
                    <p:pic>
                      <p:nvPicPr>
                        <p:cNvPr id="0" name="Picture 1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" y="3801"/>
                          <a:ext cx="1104" cy="4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2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60325" algn="ctr">
              <a:buFontTx/>
              <a:buNone/>
              <a:defRPr b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 b="0"/>
            </a:lvl1pPr>
          </a:lstStyle>
          <a:p>
            <a:pPr>
              <a:defRPr/>
            </a:pPr>
            <a:r>
              <a:rPr lang="en-US" smtClean="0"/>
              <a:t>‹#›</a:t>
            </a:r>
            <a:endParaRPr lang="en-US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B0CD6-72CB-46D2-A643-97258544F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" name="Picture 12" descr="csurma logo lg X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633855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40261-3F76-4785-9DFB-22BAAD56E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580ED-6E77-4E0B-B576-658E6261D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76200"/>
            <a:ext cx="22288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5341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6CB09-B340-4DAD-8BCB-8C8145E48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18330-BA73-4770-8786-B4CAA2C36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76200"/>
            <a:ext cx="6553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868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54C68-B585-47AE-BBCC-1813DD839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632A6-FC0E-4BF2-8CFE-2DAA2CACB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76200"/>
            <a:ext cx="6553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28600" y="1295400"/>
            <a:ext cx="86868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E9C37-867A-45E3-B957-5EFC8C2EF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A09E8-EED2-4666-BCC5-1234FCC30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1663"/>
            <a:ext cx="6788150" cy="846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652588"/>
            <a:ext cx="3771900" cy="42910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652588"/>
            <a:ext cx="3771900" cy="42910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3BAB7-873F-4517-B607-4EDB50E0A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6" name="Rectangle 4"/>
          <p:cNvSpPr>
            <a:spLocks noChangeArrowheads="1"/>
          </p:cNvSpPr>
          <p:nvPr userDrawn="1"/>
        </p:nvSpPr>
        <p:spPr bwMode="auto">
          <a:xfrm>
            <a:off x="0" y="4800600"/>
            <a:ext cx="9144000" cy="76200"/>
          </a:xfrm>
          <a:prstGeom prst="rect">
            <a:avLst/>
          </a:prstGeom>
          <a:solidFill>
            <a:srgbClr val="B3B3B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77168" name="Picture 1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9144000" cy="2743200"/>
          </a:xfrm>
          <a:prstGeom prst="rect">
            <a:avLst/>
          </a:prstGeom>
          <a:noFill/>
        </p:spPr>
      </p:pic>
      <p:sp>
        <p:nvSpPr>
          <p:cNvPr id="177170" name="Rectangle 18"/>
          <p:cNvSpPr>
            <a:spLocks noChangeArrowheads="1"/>
          </p:cNvSpPr>
          <p:nvPr userDrawn="1"/>
        </p:nvSpPr>
        <p:spPr bwMode="auto">
          <a:xfrm>
            <a:off x="0" y="1981200"/>
            <a:ext cx="9144000" cy="76200"/>
          </a:xfrm>
          <a:prstGeom prst="rect">
            <a:avLst/>
          </a:prstGeom>
          <a:solidFill>
            <a:srgbClr val="B3B3B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7" name="Picture 19" descr="csurma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70844"/>
            <a:ext cx="2070100" cy="64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/>
          <p:cNvPicPr>
            <a:picLocks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46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6441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8F13E-32E6-4BB6-B8E8-20AAC4A7AD21}" type="slidenum">
              <a:rPr lang="en-US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46050"/>
            <a:ext cx="6553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883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71601"/>
            <a:ext cx="7772400" cy="30353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BF8BD-BFA8-48A6-86CB-49C789587406}" type="slidenum">
              <a:rPr lang="en-US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26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7162800" cy="76200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4958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4958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0B7AC-4B5F-437B-B519-5979895FCB00}" type="slidenum">
              <a:rPr lang="en-US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31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7391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99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001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399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90EF0-8D4F-44FD-A0B1-32A30C5A7A62}" type="slidenum">
              <a:rPr lang="en-US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34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12309-59ED-4B86-B55F-198EDD613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8597D-625D-454D-9888-D0835A237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71628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B7AE1-DD20-410B-A124-D41745B9C9F3}" type="slidenum">
              <a:rPr lang="en-US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034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B5AE7-AA74-4BFB-956F-99C1686325FC}" type="slidenum">
              <a:rPr lang="en-US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150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57276-1E2C-47B4-A54C-3350BDB9CADB}" type="slidenum">
              <a:rPr lang="en-US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3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8CA79-F82E-4321-A7D0-569AD25DBD56}" type="slidenum">
              <a:rPr lang="en-US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764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71628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05BC3-E3BC-4A4A-93FA-649E61D09D1C}" type="slidenum">
              <a:rPr lang="en-US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059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990600"/>
            <a:ext cx="2114550" cy="48768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990600"/>
            <a:ext cx="619125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F9BDE-81AA-4593-B3E7-884D54274C0E}" type="slidenum">
              <a:rPr lang="en-US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575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76200"/>
            <a:ext cx="65532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28600" y="1295400"/>
            <a:ext cx="86868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E9C37-867A-45E3-B957-5EFC8C2EFD59}" type="slidenum">
              <a:rPr lang="en-US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A09E8-EED2-4666-BCC5-1234FCC301B8}" type="slidenum">
              <a:rPr lang="en-US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18454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1663"/>
            <a:ext cx="6788150" cy="8461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652588"/>
            <a:ext cx="3771900" cy="42910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652588"/>
            <a:ext cx="3771900" cy="42910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3BAB7-873F-4517-B607-4EDB50E0ADCF}" type="slidenum">
              <a:rPr lang="en-US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8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7862A-0B05-455E-BDEA-AE0B19932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8FF82-471C-4A5A-8510-4D7B80E9F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67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267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4D420-B341-43B8-92AE-B4D368E30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E1BDA-B5C5-4F9A-9DE8-DE4D66791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835DC-CEFC-46F2-A6D3-C51964D80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78A0D-F46A-435F-8BB8-698E500B1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2786D-9617-49A2-811A-B74E020D5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88652-5C99-499E-AE03-2B60962ED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14906-5444-491D-BA74-3BD5756FC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FAACA-B26B-4F9A-BA8E-21AC5E25D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9B5AF-8A6E-40F0-A10E-1580386F1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B5D9A-754A-4A3A-A81F-A56A216C7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A5822-4063-430D-BB70-54077BF7C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0A598-A49E-4166-80FF-6F31A8797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46050"/>
            <a:ext cx="65532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68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/>
            </a:lvl1pPr>
          </a:lstStyle>
          <a:p>
            <a:pPr>
              <a:defRPr/>
            </a:pPr>
            <a:fld id="{50EDAA55-06AD-4DE8-BD70-6F5E09511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1090" name="Line 1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9525">
            <a:solidFill>
              <a:srgbClr val="B3B3B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176" name="Picture 20"/>
          <p:cNvPicPr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9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29AC2B3-0EF0-4D0C-8407-5621554D5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 descr="csurma logo lg X"/>
          <p:cNvPicPr/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"/>
            <a:ext cx="1633855" cy="647700"/>
          </a:xfrm>
          <a:prstGeom prst="rect">
            <a:avLst/>
          </a:prstGeom>
          <a:noFill/>
          <a:ln>
            <a:noFill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Georgia" pitchFamily="18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Georgia" pitchFamily="18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Georgia" pitchFamily="18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Georgia" pitchFamily="18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Georgia" pitchFamily="18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Georgia" pitchFamily="18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Georgia" pitchFamily="18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Georgia" pitchFamily="18" charset="0"/>
        </a:defRPr>
      </a:lvl9pPr>
    </p:titleStyle>
    <p:bodyStyle>
      <a:lvl1pPr marL="342900" indent="-282575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458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EEECE1"/>
              </a:solidFill>
              <a:latin typeface="Calibri"/>
              <a:cs typeface="+mn-cs"/>
            </a:endParaRPr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EEECE1"/>
              </a:solidFill>
              <a:latin typeface="Calibri"/>
              <a:cs typeface="+mn-cs"/>
            </a:endParaRP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8D7FC05-D687-46E0-B584-088A39D759F1}" type="slidenum">
              <a:rPr lang="en-US">
                <a:solidFill>
                  <a:srgbClr val="EEECE1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EEECE1"/>
              </a:solidFill>
              <a:cs typeface="+mn-cs"/>
            </a:endParaRPr>
          </a:p>
        </p:txBody>
      </p:sp>
      <p:pic>
        <p:nvPicPr>
          <p:cNvPr id="176143" name="Picture 15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146050"/>
          </a:xfrm>
          <a:prstGeom prst="rect">
            <a:avLst/>
          </a:prstGeom>
          <a:noFill/>
        </p:spPr>
      </p:pic>
      <p:pic>
        <p:nvPicPr>
          <p:cNvPr id="11" name="Picture 19" descr="csurma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58000" y="270844"/>
            <a:ext cx="2070100" cy="64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46050"/>
            <a:ext cx="6553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9525">
            <a:solidFill>
              <a:srgbClr val="B3B3B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29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Georgia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9pPr>
    </p:titleStyle>
    <p:bodyStyle>
      <a:lvl1pPr marL="234950" indent="-2349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060450"/>
            <a:ext cx="86868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surma aorma address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019800"/>
            <a:ext cx="8839200" cy="67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236220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What Drives AORMA’s Claims Costs?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Tuesday, January 12, 2016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10:45 am – 12:00 pm</a:t>
            </a:r>
          </a:p>
          <a:p>
            <a:pPr algn="ctr"/>
            <a:endParaRPr lang="en-US" sz="1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algn="ctr"/>
            <a:endParaRPr lang="en-US" sz="1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algn="ctr"/>
            <a:endParaRPr lang="en-US" sz="1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Presented </a:t>
            </a: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by</a:t>
            </a:r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:</a:t>
            </a:r>
            <a:endParaRPr lang="en-US" sz="1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0" name="Picture 9" descr="csurma logo lg X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93037"/>
            <a:ext cx="3429000" cy="12357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52400" y="4807670"/>
            <a:ext cx="457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Cindy </a:t>
            </a:r>
            <a:r>
              <a:rPr lang="en-US" sz="14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Parker</a:t>
            </a:r>
          </a:p>
          <a:p>
            <a:pPr algn="ctr"/>
            <a:r>
              <a:rPr lang="en-US" sz="14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Vice President of Operation</a:t>
            </a:r>
          </a:p>
          <a:p>
            <a:pPr algn="ctr"/>
            <a:r>
              <a:rPr lang="en-US" sz="14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Sedgwick Claims Management Services, Inc</a:t>
            </a:r>
            <a:r>
              <a:rPr lang="en-US" sz="14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.</a:t>
            </a:r>
            <a:endParaRPr lang="en-US" sz="1400" b="1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4800600"/>
            <a:ext cx="457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Gregory </a:t>
            </a:r>
            <a:r>
              <a:rPr lang="en-US" sz="14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D. Brown</a:t>
            </a:r>
          </a:p>
          <a:p>
            <a:pPr algn="ctr"/>
            <a:r>
              <a:rPr lang="en-US" sz="14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Partner</a:t>
            </a:r>
          </a:p>
          <a:p>
            <a:pPr algn="ctr"/>
            <a:r>
              <a:rPr lang="en-US" sz="14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Burnham and </a:t>
            </a:r>
            <a:r>
              <a:rPr lang="en-US" sz="14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Brown</a:t>
            </a:r>
            <a:endParaRPr lang="en-US" sz="1400" b="1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1000" y="152400"/>
            <a:ext cx="65532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Georgia" pitchFamily="18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Georgia" pitchFamily="18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Georgia" pitchFamily="18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Georgia" pitchFamily="18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Georgia" pitchFamily="18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Georgia" pitchFamily="18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Georgia" pitchFamily="18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Georgia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kern="0" dirty="0" smtClean="0">
                <a:solidFill>
                  <a:srgbClr val="002060"/>
                </a:solidFill>
                <a:cs typeface="Times New Roman" pitchFamily="18" charset="0"/>
              </a:rPr>
              <a:t>AORMA Liability</a:t>
            </a:r>
          </a:p>
          <a:p>
            <a:pPr eaLnBrk="1" hangingPunct="1">
              <a:lnSpc>
                <a:spcPct val="80000"/>
              </a:lnSpc>
            </a:pPr>
            <a:r>
              <a:rPr lang="en-US" kern="0" dirty="0" smtClean="0">
                <a:solidFill>
                  <a:srgbClr val="002060"/>
                </a:solidFill>
                <a:cs typeface="Times New Roman" pitchFamily="18" charset="0"/>
              </a:rPr>
              <a:t>Claims by Cause of Loss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9395114"/>
              </p:ext>
            </p:extLst>
          </p:nvPr>
        </p:nvGraphicFramePr>
        <p:xfrm>
          <a:off x="914400" y="1031721"/>
          <a:ext cx="7115176" cy="5724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63426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1000" y="152400"/>
            <a:ext cx="65532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Georgia" pitchFamily="18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Georgia" pitchFamily="18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Georgia" pitchFamily="18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Georgia" pitchFamily="18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Georgia" pitchFamily="18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Georgia" pitchFamily="18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Georgia" pitchFamily="18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Georgia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kern="0" dirty="0" smtClean="0">
                <a:solidFill>
                  <a:srgbClr val="002060"/>
                </a:solidFill>
                <a:cs typeface="Times New Roman" pitchFamily="18" charset="0"/>
              </a:rPr>
              <a:t>AORMA Liability</a:t>
            </a:r>
          </a:p>
          <a:p>
            <a:pPr eaLnBrk="1" hangingPunct="1">
              <a:lnSpc>
                <a:spcPct val="80000"/>
              </a:lnSpc>
            </a:pPr>
            <a:r>
              <a:rPr lang="en-US" kern="0" dirty="0" smtClean="0">
                <a:solidFill>
                  <a:srgbClr val="002060"/>
                </a:solidFill>
                <a:cs typeface="Times New Roman" pitchFamily="18" charset="0"/>
              </a:rPr>
              <a:t>Claims by Cause of Loss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6386754"/>
              </p:ext>
            </p:extLst>
          </p:nvPr>
        </p:nvGraphicFramePr>
        <p:xfrm>
          <a:off x="152400" y="1066800"/>
          <a:ext cx="4733924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5640590"/>
              </p:ext>
            </p:extLst>
          </p:nvPr>
        </p:nvGraphicFramePr>
        <p:xfrm>
          <a:off x="4415161" y="1294660"/>
          <a:ext cx="47244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12011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1000" y="152400"/>
            <a:ext cx="65532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Georgia" pitchFamily="18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Georgia" pitchFamily="18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Georgia" pitchFamily="18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Georgia" pitchFamily="18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Georgia" pitchFamily="18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Georgia" pitchFamily="18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Georgia" pitchFamily="18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Georgia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dirty="0">
                <a:solidFill>
                  <a:srgbClr val="002060"/>
                </a:solidFill>
              </a:rPr>
              <a:t>AORMA Workers’ Compensation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Program Losses</a:t>
            </a:r>
            <a:endParaRPr lang="en-US" kern="0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6473370"/>
              </p:ext>
            </p:extLst>
          </p:nvPr>
        </p:nvGraphicFramePr>
        <p:xfrm>
          <a:off x="304800" y="1143000"/>
          <a:ext cx="8305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96698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>
                <a:solidFill>
                  <a:srgbClr val="002060"/>
                </a:solidFill>
              </a:rPr>
              <a:t>Conclusion and Questions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22098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b="0" dirty="0" smtClean="0">
                <a:latin typeface="+mj-lt"/>
              </a:rPr>
              <a:t>This presentation and much more can be downloaded at: </a:t>
            </a:r>
            <a:endParaRPr lang="en-US" sz="2800" b="0" dirty="0" smtClean="0">
              <a:solidFill>
                <a:srgbClr val="333300"/>
              </a:solidFill>
              <a:latin typeface="+mj-lt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2800" b="0" dirty="0" smtClean="0">
              <a:solidFill>
                <a:srgbClr val="333300"/>
              </a:solidFill>
              <a:latin typeface="+mj-lt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4800" u="sng" dirty="0" smtClean="0">
                <a:solidFill>
                  <a:srgbClr val="0D24FF"/>
                </a:solidFill>
                <a:latin typeface="+mj-lt"/>
              </a:rPr>
              <a:t>www.csurma.org</a:t>
            </a:r>
            <a:r>
              <a:rPr lang="en-US" sz="4800" dirty="0" smtClean="0">
                <a:latin typeface="+mj-lt"/>
              </a:rPr>
              <a:t>  </a:t>
            </a:r>
          </a:p>
          <a:p>
            <a:pPr marL="609600" indent="14288" algn="ctr" eaLnBrk="1" hangingPunct="1">
              <a:lnSpc>
                <a:spcPct val="80000"/>
              </a:lnSpc>
              <a:buFontTx/>
              <a:buNone/>
            </a:pPr>
            <a:endParaRPr lang="en-US" sz="4800" dirty="0" smtClean="0">
              <a:latin typeface="Arial Rounded MT Bold" pitchFamily="34" charset="0"/>
            </a:endParaRPr>
          </a:p>
        </p:txBody>
      </p:sp>
      <p:pic>
        <p:nvPicPr>
          <p:cNvPr id="153602" name="Picture 2" descr="http://resonatesocial.com/wp-content/uploads/2011/05/Audience_Clapp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352800"/>
            <a:ext cx="4048125" cy="26860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170">
  <a:themeElements>
    <a:clrScheme name="">
      <a:dk1>
        <a:srgbClr val="004080"/>
      </a:dk1>
      <a:lt1>
        <a:srgbClr val="B3B3B3"/>
      </a:lt1>
      <a:dk2>
        <a:srgbClr val="000000"/>
      </a:dk2>
      <a:lt2>
        <a:srgbClr val="FF6666"/>
      </a:lt2>
      <a:accent1>
        <a:srgbClr val="666666"/>
      </a:accent1>
      <a:accent2>
        <a:srgbClr val="0080FF"/>
      </a:accent2>
      <a:accent3>
        <a:srgbClr val="AAAAAA"/>
      </a:accent3>
      <a:accent4>
        <a:srgbClr val="989898"/>
      </a:accent4>
      <a:accent5>
        <a:srgbClr val="B8B8B8"/>
      </a:accent5>
      <a:accent6>
        <a:srgbClr val="0073E7"/>
      </a:accent6>
      <a:hlink>
        <a:srgbClr val="66CCFF"/>
      </a:hlink>
      <a:folHlink>
        <a:srgbClr val="B3B3B3"/>
      </a:folHlink>
    </a:clrScheme>
    <a:fontScheme name="00170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017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17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17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17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17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17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17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17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17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17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17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17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170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170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170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170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A375BE7928AF4B96EF8EB6FB57A64A" ma:contentTypeVersion="2" ma:contentTypeDescription="Create a new document." ma:contentTypeScope="" ma:versionID="483beba6f0848d9fa33d7f61f0d30c7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be8db7f94553974d0767d4c71b1083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F050EF1-3B1A-4EF4-861B-A5607C9D7F28}"/>
</file>

<file path=customXml/itemProps2.xml><?xml version="1.0" encoding="utf-8"?>
<ds:datastoreItem xmlns:ds="http://schemas.openxmlformats.org/officeDocument/2006/customXml" ds:itemID="{DA486C10-08EC-4F11-8B48-69A95577EDCC}"/>
</file>

<file path=customXml/itemProps3.xml><?xml version="1.0" encoding="utf-8"?>
<ds:datastoreItem xmlns:ds="http://schemas.openxmlformats.org/officeDocument/2006/customXml" ds:itemID="{EAD202BA-A540-437C-B562-EACB84C41D45}"/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10776</TotalTime>
  <Words>129</Words>
  <Application>Microsoft Office PowerPoint</Application>
  <PresentationFormat>On-screen Show (4:3)</PresentationFormat>
  <Paragraphs>36</Paragraphs>
  <Slides>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Arial Rounded MT Bold</vt:lpstr>
      <vt:lpstr>Calibri</vt:lpstr>
      <vt:lpstr>Garamond</vt:lpstr>
      <vt:lpstr>Georgia</vt:lpstr>
      <vt:lpstr>Times New Roman</vt:lpstr>
      <vt:lpstr>Verdana</vt:lpstr>
      <vt:lpstr>Wingdings</vt:lpstr>
      <vt:lpstr>00170</vt:lpstr>
      <vt:lpstr>Default Design</vt:lpstr>
      <vt:lpstr>Photo Editor Photo</vt:lpstr>
      <vt:lpstr>PowerPoint Presentation</vt:lpstr>
      <vt:lpstr>PowerPoint Presentation</vt:lpstr>
      <vt:lpstr>PowerPoint Presentation</vt:lpstr>
      <vt:lpstr>PowerPoint Presentation</vt:lpstr>
      <vt:lpstr>Conclusion and Questions</vt:lpstr>
    </vt:vector>
  </TitlesOfParts>
  <Company>Alliant Insurance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Employment Practices</dc:title>
  <dc:creator>mkelley</dc:creator>
  <cp:lastModifiedBy>Mimi Long</cp:lastModifiedBy>
  <cp:revision>630</cp:revision>
  <cp:lastPrinted>2016-01-04T17:45:44Z</cp:lastPrinted>
  <dcterms:created xsi:type="dcterms:W3CDTF">2013-01-11T19:05:37Z</dcterms:created>
  <dcterms:modified xsi:type="dcterms:W3CDTF">2016-01-08T23:12:53Z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0x01010009A375BE7928AF4B96EF8EB6FB57A64A</vt:lpwstr>
  </property>
</Properties>
</file>