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handoutMasterIdLst>
    <p:handoutMasterId r:id="rId44"/>
  </p:handoutMasterIdLst>
  <p:sldIdLst>
    <p:sldId id="306" r:id="rId2"/>
    <p:sldId id="387" r:id="rId3"/>
    <p:sldId id="390" r:id="rId4"/>
    <p:sldId id="548" r:id="rId5"/>
    <p:sldId id="391" r:id="rId6"/>
    <p:sldId id="393" r:id="rId7"/>
    <p:sldId id="392" r:id="rId8"/>
    <p:sldId id="394" r:id="rId9"/>
    <p:sldId id="395" r:id="rId10"/>
    <p:sldId id="397" r:id="rId11"/>
    <p:sldId id="396" r:id="rId12"/>
    <p:sldId id="398" r:id="rId13"/>
    <p:sldId id="399" r:id="rId14"/>
    <p:sldId id="543" r:id="rId15"/>
    <p:sldId id="542" r:id="rId16"/>
    <p:sldId id="401" r:id="rId17"/>
    <p:sldId id="405" r:id="rId18"/>
    <p:sldId id="519" r:id="rId19"/>
    <p:sldId id="520" r:id="rId20"/>
    <p:sldId id="521" r:id="rId21"/>
    <p:sldId id="522" r:id="rId22"/>
    <p:sldId id="400" r:id="rId23"/>
    <p:sldId id="526" r:id="rId24"/>
    <p:sldId id="527" r:id="rId25"/>
    <p:sldId id="528" r:id="rId26"/>
    <p:sldId id="529" r:id="rId27"/>
    <p:sldId id="530" r:id="rId28"/>
    <p:sldId id="531" r:id="rId29"/>
    <p:sldId id="532" r:id="rId30"/>
    <p:sldId id="533" r:id="rId31"/>
    <p:sldId id="403" r:id="rId32"/>
    <p:sldId id="540" r:id="rId33"/>
    <p:sldId id="539" r:id="rId34"/>
    <p:sldId id="538" r:id="rId35"/>
    <p:sldId id="537" r:id="rId36"/>
    <p:sldId id="536" r:id="rId37"/>
    <p:sldId id="535" r:id="rId38"/>
    <p:sldId id="534" r:id="rId39"/>
    <p:sldId id="549" r:id="rId40"/>
    <p:sldId id="547" r:id="rId41"/>
    <p:sldId id="541" r:id="rId42"/>
  </p:sldIdLst>
  <p:sldSz cx="9144000" cy="6858000" type="screen4x3"/>
  <p:notesSz cx="7023100" cy="9309100"/>
  <p:embeddedFontLst>
    <p:embeddedFont>
      <p:font typeface="ＭＳ Ｐゴシック" panose="020B0600070205080204" pitchFamily="34" charset="-128"/>
      <p:regular r:id="rId45"/>
    </p:embeddedFont>
    <p:embeddedFont>
      <p:font typeface="Century Gothic" panose="020B0502020202020204" pitchFamily="34" charset="0"/>
      <p:regular r:id="rId46"/>
      <p:bold r:id="rId47"/>
      <p:italic r:id="rId48"/>
      <p:boldItalic r:id="rId49"/>
    </p:embeddedFont>
    <p:embeddedFont>
      <p:font typeface="Raleway" panose="020B0503030101060003" pitchFamily="34" charset="0"/>
      <p:bold r:id="rId50"/>
      <p:italic r:id="rId51"/>
      <p:boldItalic r:id="rId52"/>
    </p:embeddedFont>
    <p:embeddedFont>
      <p:font typeface="Raleway Lining" panose="020B0503030101060003" pitchFamily="34" charset="0"/>
      <p:regular r:id="rId53"/>
      <p:bold r:id="rId54"/>
      <p:italic r:id="rId55"/>
      <p:boldItalic r:id="rId56"/>
    </p:embeddedFont>
    <p:embeddedFont>
      <p:font typeface="Raleway Lining Light" panose="020B0403030101060003" pitchFamily="34" charset="0"/>
      <p:regular r:id="rId57"/>
    </p:embeddedFont>
    <p:embeddedFont>
      <p:font typeface="Times New Roman Bold" panose="02020803070505020304" pitchFamily="18" charset="0"/>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iant Introductions" id="{E93CF213-F504-44CE-9742-82512CDAEC65}">
          <p14:sldIdLst>
            <p14:sldId id="306"/>
            <p14:sldId id="387"/>
            <p14:sldId id="390"/>
            <p14:sldId id="548"/>
            <p14:sldId id="391"/>
            <p14:sldId id="393"/>
            <p14:sldId id="392"/>
            <p14:sldId id="394"/>
            <p14:sldId id="395"/>
            <p14:sldId id="397"/>
            <p14:sldId id="396"/>
            <p14:sldId id="398"/>
            <p14:sldId id="399"/>
            <p14:sldId id="543"/>
            <p14:sldId id="542"/>
            <p14:sldId id="401"/>
            <p14:sldId id="405"/>
            <p14:sldId id="519"/>
            <p14:sldId id="520"/>
            <p14:sldId id="521"/>
            <p14:sldId id="522"/>
            <p14:sldId id="400"/>
            <p14:sldId id="526"/>
            <p14:sldId id="527"/>
            <p14:sldId id="528"/>
            <p14:sldId id="529"/>
            <p14:sldId id="530"/>
            <p14:sldId id="531"/>
            <p14:sldId id="532"/>
            <p14:sldId id="533"/>
            <p14:sldId id="403"/>
            <p14:sldId id="540"/>
            <p14:sldId id="539"/>
            <p14:sldId id="538"/>
            <p14:sldId id="537"/>
            <p14:sldId id="536"/>
            <p14:sldId id="535"/>
            <p14:sldId id="534"/>
            <p14:sldId id="549"/>
            <p14:sldId id="547"/>
            <p14:sldId id="541"/>
          </p14:sldIdLst>
        </p14:section>
      </p14:sectionLst>
    </p:ext>
    <p:ext uri="{EFAFB233-063F-42B5-8137-9DF3F51BA10A}">
      <p15:sldGuideLst xmlns:p15="http://schemas.microsoft.com/office/powerpoint/2012/main">
        <p15:guide id="1" pos="2880" userDrawn="1">
          <p15:clr>
            <a:srgbClr val="A4A3A4"/>
          </p15:clr>
        </p15:guide>
        <p15:guide id="2" orient="horz" pos="3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341"/>
    <a:srgbClr val="253B93"/>
    <a:srgbClr val="002E42"/>
    <a:srgbClr val="05A305"/>
    <a:srgbClr val="1C62AF"/>
    <a:srgbClr val="F96E10"/>
    <a:srgbClr val="FEC410"/>
    <a:srgbClr val="0E83B0"/>
    <a:srgbClr val="FF0000"/>
    <a:srgbClr val="90A1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875" autoAdjust="0"/>
  </p:normalViewPr>
  <p:slideViewPr>
    <p:cSldViewPr snapToGrid="0">
      <p:cViewPr varScale="1">
        <p:scale>
          <a:sx n="114" d="100"/>
          <a:sy n="114" d="100"/>
        </p:scale>
        <p:origin x="1482" y="102"/>
      </p:cViewPr>
      <p:guideLst>
        <p:guide pos="2880"/>
        <p:guide orient="horz" pos="3336"/>
      </p:guideLst>
    </p:cSldViewPr>
  </p:slideViewPr>
  <p:notesTextViewPr>
    <p:cViewPr>
      <p:scale>
        <a:sx n="3" d="2"/>
        <a:sy n="3" d="2"/>
      </p:scale>
      <p:origin x="0" y="0"/>
    </p:cViewPr>
  </p:notesTextViewPr>
  <p:sorterViewPr>
    <p:cViewPr>
      <p:scale>
        <a:sx n="100" d="100"/>
        <a:sy n="100" d="100"/>
      </p:scale>
      <p:origin x="0" y="-1812"/>
    </p:cViewPr>
  </p:sorterViewPr>
  <p:notesViewPr>
    <p:cSldViewPr snapToGrid="0" showGuides="1">
      <p:cViewPr varScale="1">
        <p:scale>
          <a:sx n="83" d="100"/>
          <a:sy n="83" d="100"/>
        </p:scale>
        <p:origin x="381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43343" cy="467069"/>
          </a:xfrm>
          <a:prstGeom prst="rect">
            <a:avLst/>
          </a:prstGeom>
        </p:spPr>
        <p:txBody>
          <a:bodyPr vert="horz" lIns="93259" tIns="46630" rIns="93259" bIns="46630" rtlCol="0"/>
          <a:lstStyle>
            <a:lvl1pPr algn="l">
              <a:defRPr sz="1200"/>
            </a:lvl1pPr>
          </a:lstStyle>
          <a:p>
            <a:endParaRPr lang="en-US"/>
          </a:p>
        </p:txBody>
      </p:sp>
      <p:sp>
        <p:nvSpPr>
          <p:cNvPr id="3" name="Date Placeholder 2"/>
          <p:cNvSpPr>
            <a:spLocks noGrp="1"/>
          </p:cNvSpPr>
          <p:nvPr>
            <p:ph type="dt" sz="quarter" idx="1"/>
          </p:nvPr>
        </p:nvSpPr>
        <p:spPr>
          <a:xfrm>
            <a:off x="3978133" y="4"/>
            <a:ext cx="3043343" cy="467069"/>
          </a:xfrm>
          <a:prstGeom prst="rect">
            <a:avLst/>
          </a:prstGeom>
        </p:spPr>
        <p:txBody>
          <a:bodyPr vert="horz" lIns="93259" tIns="46630" rIns="93259" bIns="46630" rtlCol="0"/>
          <a:lstStyle>
            <a:lvl1pPr algn="r">
              <a:defRPr sz="1200"/>
            </a:lvl1pPr>
          </a:lstStyle>
          <a:p>
            <a:fld id="{9FB0F035-316A-490D-B02C-059DACF56F4F}" type="datetimeFigureOut">
              <a:rPr lang="en-US" smtClean="0"/>
              <a:t>8/28/2024</a:t>
            </a:fld>
            <a:endParaRPr lang="en-US"/>
          </a:p>
        </p:txBody>
      </p:sp>
      <p:sp>
        <p:nvSpPr>
          <p:cNvPr id="4" name="Footer Placeholder 3"/>
          <p:cNvSpPr>
            <a:spLocks noGrp="1"/>
          </p:cNvSpPr>
          <p:nvPr>
            <p:ph type="ftr" sz="quarter" idx="2"/>
          </p:nvPr>
        </p:nvSpPr>
        <p:spPr>
          <a:xfrm>
            <a:off x="0" y="8842033"/>
            <a:ext cx="3043343" cy="467068"/>
          </a:xfrm>
          <a:prstGeom prst="rect">
            <a:avLst/>
          </a:prstGeom>
        </p:spPr>
        <p:txBody>
          <a:bodyPr vert="horz" lIns="93259" tIns="46630" rIns="93259" bIns="46630"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3"/>
            <a:ext cx="3043343" cy="467068"/>
          </a:xfrm>
          <a:prstGeom prst="rect">
            <a:avLst/>
          </a:prstGeom>
        </p:spPr>
        <p:txBody>
          <a:bodyPr vert="horz" lIns="93259" tIns="46630" rIns="93259" bIns="46630" rtlCol="0" anchor="b"/>
          <a:lstStyle>
            <a:lvl1pPr algn="r">
              <a:defRPr sz="1200"/>
            </a:lvl1pPr>
          </a:lstStyle>
          <a:p>
            <a:fld id="{D6C7F268-6C5C-458E-8EC0-43BA7EC788BD}" type="slidenum">
              <a:rPr lang="en-US" smtClean="0"/>
              <a:t>‹#›</a:t>
            </a:fld>
            <a:endParaRPr lang="en-US"/>
          </a:p>
        </p:txBody>
      </p:sp>
    </p:spTree>
    <p:extLst>
      <p:ext uri="{BB962C8B-B14F-4D97-AF65-F5344CB8AC3E}">
        <p14:creationId xmlns:p14="http://schemas.microsoft.com/office/powerpoint/2010/main" val="3542661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43343" cy="467069"/>
          </a:xfrm>
          <a:prstGeom prst="rect">
            <a:avLst/>
          </a:prstGeom>
        </p:spPr>
        <p:txBody>
          <a:bodyPr vert="horz" lIns="93259" tIns="46630" rIns="93259" bIns="46630" rtlCol="0"/>
          <a:lstStyle>
            <a:lvl1pPr algn="l">
              <a:defRPr sz="1200"/>
            </a:lvl1pPr>
          </a:lstStyle>
          <a:p>
            <a:endParaRPr lang="en-US"/>
          </a:p>
        </p:txBody>
      </p:sp>
      <p:sp>
        <p:nvSpPr>
          <p:cNvPr id="3" name="Date Placeholder 2"/>
          <p:cNvSpPr>
            <a:spLocks noGrp="1"/>
          </p:cNvSpPr>
          <p:nvPr>
            <p:ph type="dt" idx="1"/>
          </p:nvPr>
        </p:nvSpPr>
        <p:spPr>
          <a:xfrm>
            <a:off x="3978133" y="4"/>
            <a:ext cx="3043343" cy="467069"/>
          </a:xfrm>
          <a:prstGeom prst="rect">
            <a:avLst/>
          </a:prstGeom>
        </p:spPr>
        <p:txBody>
          <a:bodyPr vert="horz" lIns="93259" tIns="46630" rIns="93259" bIns="46630" rtlCol="0"/>
          <a:lstStyle>
            <a:lvl1pPr algn="r">
              <a:defRPr sz="1200"/>
            </a:lvl1pPr>
          </a:lstStyle>
          <a:p>
            <a:fld id="{BD15B5AD-EE6D-4C84-A47A-6FE217E4DB8E}" type="datetimeFigureOut">
              <a:rPr lang="en-US" smtClean="0"/>
              <a:t>8/28/2024</a:t>
            </a:fld>
            <a:endParaRPr lang="en-US"/>
          </a:p>
        </p:txBody>
      </p:sp>
      <p:sp>
        <p:nvSpPr>
          <p:cNvPr id="4" name="Slide Image Placeholder 3"/>
          <p:cNvSpPr>
            <a:spLocks noGrp="1" noRot="1" noChangeAspect="1"/>
          </p:cNvSpPr>
          <p:nvPr>
            <p:ph type="sldImg" idx="2"/>
          </p:nvPr>
        </p:nvSpPr>
        <p:spPr>
          <a:xfrm>
            <a:off x="1419225" y="1163638"/>
            <a:ext cx="4184650" cy="3138487"/>
          </a:xfrm>
          <a:prstGeom prst="rect">
            <a:avLst/>
          </a:prstGeom>
          <a:noFill/>
          <a:ln w="12700">
            <a:solidFill>
              <a:prstClr val="black"/>
            </a:solidFill>
          </a:ln>
        </p:spPr>
        <p:txBody>
          <a:bodyPr vert="horz" lIns="93259" tIns="46630" rIns="93259" bIns="46630" rtlCol="0" anchor="ctr"/>
          <a:lstStyle/>
          <a:p>
            <a:endParaRPr lang="en-US"/>
          </a:p>
        </p:txBody>
      </p:sp>
      <p:sp>
        <p:nvSpPr>
          <p:cNvPr id="5" name="Notes Placeholder 4"/>
          <p:cNvSpPr>
            <a:spLocks noGrp="1"/>
          </p:cNvSpPr>
          <p:nvPr>
            <p:ph type="body" sz="quarter" idx="3"/>
          </p:nvPr>
        </p:nvSpPr>
        <p:spPr>
          <a:xfrm>
            <a:off x="702310" y="4480005"/>
            <a:ext cx="5618480" cy="3665461"/>
          </a:xfrm>
          <a:prstGeom prst="rect">
            <a:avLst/>
          </a:prstGeom>
        </p:spPr>
        <p:txBody>
          <a:bodyPr vert="horz" lIns="93259" tIns="46630" rIns="93259" bIns="466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3"/>
            <a:ext cx="3043343" cy="467068"/>
          </a:xfrm>
          <a:prstGeom prst="rect">
            <a:avLst/>
          </a:prstGeom>
        </p:spPr>
        <p:txBody>
          <a:bodyPr vert="horz" lIns="93259" tIns="46630" rIns="93259" bIns="46630"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3"/>
            <a:ext cx="3043343" cy="467068"/>
          </a:xfrm>
          <a:prstGeom prst="rect">
            <a:avLst/>
          </a:prstGeom>
        </p:spPr>
        <p:txBody>
          <a:bodyPr vert="horz" lIns="93259" tIns="46630" rIns="93259" bIns="46630" rtlCol="0" anchor="b"/>
          <a:lstStyle>
            <a:lvl1pPr algn="r">
              <a:defRPr sz="1200"/>
            </a:lvl1pPr>
          </a:lstStyle>
          <a:p>
            <a:fld id="{E86CA12A-00F9-4088-BC6E-89B2A73CB016}" type="slidenum">
              <a:rPr lang="en-US" smtClean="0"/>
              <a:t>‹#›</a:t>
            </a:fld>
            <a:endParaRPr lang="en-US"/>
          </a:p>
        </p:txBody>
      </p:sp>
    </p:spTree>
    <p:extLst>
      <p:ext uri="{BB962C8B-B14F-4D97-AF65-F5344CB8AC3E}">
        <p14:creationId xmlns:p14="http://schemas.microsoft.com/office/powerpoint/2010/main" val="22248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6CA12A-00F9-4088-BC6E-89B2A73CB016}" type="slidenum">
              <a:rPr lang="en-US" smtClean="0"/>
              <a:t>1</a:t>
            </a:fld>
            <a:endParaRPr lang="en-US"/>
          </a:p>
        </p:txBody>
      </p:sp>
    </p:spTree>
    <p:extLst>
      <p:ext uri="{BB962C8B-B14F-4D97-AF65-F5344CB8AC3E}">
        <p14:creationId xmlns:p14="http://schemas.microsoft.com/office/powerpoint/2010/main" val="321335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6CA12A-00F9-4088-BC6E-89B2A73CB016}" type="slidenum">
              <a:rPr lang="en-US" smtClean="0"/>
              <a:t>2</a:t>
            </a:fld>
            <a:endParaRPr lang="en-US"/>
          </a:p>
        </p:txBody>
      </p:sp>
    </p:spTree>
    <p:extLst>
      <p:ext uri="{BB962C8B-B14F-4D97-AF65-F5344CB8AC3E}">
        <p14:creationId xmlns:p14="http://schemas.microsoft.com/office/powerpoint/2010/main" val="279641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Real Estate">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D6A0F81-5A91-4236-9CBB-EF711E8CC49D}"/>
              </a:ext>
            </a:extLst>
          </p:cNvPr>
          <p:cNvSpPr>
            <a:spLocks noGrp="1"/>
          </p:cNvSpPr>
          <p:nvPr>
            <p:ph type="ctrTitle" hasCustomPrompt="1"/>
          </p:nvPr>
        </p:nvSpPr>
        <p:spPr>
          <a:xfrm>
            <a:off x="488214" y="3512770"/>
            <a:ext cx="4010103" cy="1494259"/>
          </a:xfrm>
        </p:spPr>
        <p:txBody>
          <a:bodyPr anchor="t">
            <a:noAutofit/>
          </a:bodyPr>
          <a:lstStyle>
            <a:lvl1pPr algn="l">
              <a:defRPr sz="3200" b="0">
                <a:solidFill>
                  <a:schemeClr val="bg1"/>
                </a:solidFill>
                <a:latin typeface="Raleway Lining" panose="020B0503030101060003"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F9582784-5DD5-4D79-AD0F-CF820824BD68}"/>
              </a:ext>
            </a:extLst>
          </p:cNvPr>
          <p:cNvSpPr>
            <a:spLocks noGrp="1"/>
          </p:cNvSpPr>
          <p:nvPr>
            <p:ph type="subTitle" idx="1"/>
          </p:nvPr>
        </p:nvSpPr>
        <p:spPr>
          <a:xfrm>
            <a:off x="488212" y="5243402"/>
            <a:ext cx="4010105" cy="554325"/>
          </a:xfrm>
          <a:prstGeom prst="rect">
            <a:avLst/>
          </a:prstGeom>
        </p:spPr>
        <p:txBody>
          <a:bodyPr>
            <a:normAutofit/>
          </a:bodyPr>
          <a:lstStyle>
            <a:lvl1pPr marL="0" indent="0" algn="l">
              <a:buNone/>
              <a:defRPr sz="1800">
                <a:solidFill>
                  <a:schemeClr val="accent1"/>
                </a:solidFill>
                <a:latin typeface="Raleway Lining"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Rectangle 16">
            <a:extLst>
              <a:ext uri="{FF2B5EF4-FFF2-40B4-BE49-F238E27FC236}">
                <a16:creationId xmlns:a16="http://schemas.microsoft.com/office/drawing/2014/main" id="{1C9E505F-648F-4A8B-B4A3-9DCC4CAA31CB}"/>
              </a:ext>
            </a:extLst>
          </p:cNvPr>
          <p:cNvSpPr/>
          <p:nvPr userDrawn="1"/>
        </p:nvSpPr>
        <p:spPr>
          <a:xfrm flipV="1">
            <a:off x="488210" y="3241456"/>
            <a:ext cx="1063257" cy="76302"/>
          </a:xfrm>
          <a:prstGeom prst="rect">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C698CF8-E789-4656-A191-7C684E529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212" y="1262828"/>
            <a:ext cx="1492988" cy="325472"/>
          </a:xfrm>
          <a:prstGeom prst="rect">
            <a:avLst/>
          </a:prstGeom>
        </p:spPr>
      </p:pic>
      <p:sp>
        <p:nvSpPr>
          <p:cNvPr id="22" name="Picture Placeholder 10">
            <a:extLst>
              <a:ext uri="{FF2B5EF4-FFF2-40B4-BE49-F238E27FC236}">
                <a16:creationId xmlns:a16="http://schemas.microsoft.com/office/drawing/2014/main" id="{C19F657D-7656-40F6-9DC8-8C106486EC6F}"/>
              </a:ext>
            </a:extLst>
          </p:cNvPr>
          <p:cNvSpPr>
            <a:spLocks noGrp="1"/>
          </p:cNvSpPr>
          <p:nvPr>
            <p:ph type="pic" sz="quarter" idx="10"/>
          </p:nvPr>
        </p:nvSpPr>
        <p:spPr>
          <a:xfrm flipH="1">
            <a:off x="3754876" y="0"/>
            <a:ext cx="5389122" cy="6858000"/>
          </a:xfrm>
          <a:custGeom>
            <a:avLst/>
            <a:gdLst>
              <a:gd name="connsiteX0" fmla="*/ 0 w 7364819"/>
              <a:gd name="connsiteY0" fmla="*/ 0 h 6858000"/>
              <a:gd name="connsiteX1" fmla="*/ 7364819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10633 h 6868633"/>
              <a:gd name="connsiteX1" fmla="*/ 5621080 w 7364819"/>
              <a:gd name="connsiteY1" fmla="*/ 0 h 6868633"/>
              <a:gd name="connsiteX2" fmla="*/ 7364819 w 7364819"/>
              <a:gd name="connsiteY2" fmla="*/ 6868633 h 6868633"/>
              <a:gd name="connsiteX3" fmla="*/ 0 w 7364819"/>
              <a:gd name="connsiteY3" fmla="*/ 6868633 h 6868633"/>
              <a:gd name="connsiteX4" fmla="*/ 0 w 7364819"/>
              <a:gd name="connsiteY4" fmla="*/ 10633 h 6868633"/>
              <a:gd name="connsiteX0" fmla="*/ 0 w 7364819"/>
              <a:gd name="connsiteY0" fmla="*/ 0 h 6858000"/>
              <a:gd name="connsiteX1" fmla="*/ 5557285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0 h 6858000"/>
              <a:gd name="connsiteX1" fmla="*/ 7320771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20771"/>
              <a:gd name="connsiteY0" fmla="*/ 0 h 6858000"/>
              <a:gd name="connsiteX1" fmla="*/ 7320771 w 7320771"/>
              <a:gd name="connsiteY1" fmla="*/ 0 h 6858000"/>
              <a:gd name="connsiteX2" fmla="*/ 5329190 w 7320771"/>
              <a:gd name="connsiteY2" fmla="*/ 6847114 h 6858000"/>
              <a:gd name="connsiteX3" fmla="*/ 0 w 7320771"/>
              <a:gd name="connsiteY3" fmla="*/ 6858000 h 6858000"/>
              <a:gd name="connsiteX4" fmla="*/ 0 w 73207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771" h="6858000">
                <a:moveTo>
                  <a:pt x="0" y="0"/>
                </a:moveTo>
                <a:lnTo>
                  <a:pt x="7320771" y="0"/>
                </a:lnTo>
                <a:lnTo>
                  <a:pt x="5329190" y="6847114"/>
                </a:lnTo>
                <a:lnTo>
                  <a:pt x="0" y="6858000"/>
                </a:lnTo>
                <a:lnTo>
                  <a:pt x="0" y="0"/>
                </a:lnTo>
                <a:close/>
              </a:path>
            </a:pathLst>
          </a:custGeom>
        </p:spPr>
        <p:txBody>
          <a:bodyPr/>
          <a:lstStyle>
            <a:lvl1pPr>
              <a:defRPr baseline="-25000"/>
            </a:lvl1pPr>
          </a:lstStyle>
          <a:p>
            <a:endParaRPr lang="en-US"/>
          </a:p>
        </p:txBody>
      </p:sp>
    </p:spTree>
    <p:extLst>
      <p:ext uri="{BB962C8B-B14F-4D97-AF65-F5344CB8AC3E}">
        <p14:creationId xmlns:p14="http://schemas.microsoft.com/office/powerpoint/2010/main" val="354919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ark green stripe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a:p>
        </p:txBody>
      </p:sp>
      <p:sp>
        <p:nvSpPr>
          <p:cNvPr id="12" name="Text Placeholder 2"/>
          <p:cNvSpPr>
            <a:spLocks noGrp="1"/>
          </p:cNvSpPr>
          <p:nvPr>
            <p:ph type="body" sz="quarter" idx="13" hasCustomPrompt="1"/>
          </p:nvPr>
        </p:nvSpPr>
        <p:spPr>
          <a:xfrm>
            <a:off x="501926" y="2996435"/>
            <a:ext cx="8164278" cy="914083"/>
          </a:xfrm>
        </p:spPr>
        <p:txBody>
          <a:bodyPr>
            <a:normAutofit/>
          </a:bodyPr>
          <a:lstStyle>
            <a:lvl1pPr algn="ctr">
              <a:defRPr sz="2800" b="0" baseline="0">
                <a:solidFill>
                  <a:schemeClr val="tx2"/>
                </a:solidFill>
                <a:latin typeface="Raleway Lining" panose="020B0503030101060003" pitchFamily="34" charset="0"/>
              </a:defRPr>
            </a:lvl1pPr>
          </a:lstStyle>
          <a:p>
            <a:pPr lvl="0"/>
            <a:r>
              <a:rPr lang="en-US" dirty="0"/>
              <a:t>Click to edit Master title style </a:t>
            </a:r>
          </a:p>
        </p:txBody>
      </p:sp>
      <p:pic>
        <p:nvPicPr>
          <p:cNvPr id="7" name="Picture 6">
            <a:extLst>
              <a:ext uri="{FF2B5EF4-FFF2-40B4-BE49-F238E27FC236}">
                <a16:creationId xmlns:a16="http://schemas.microsoft.com/office/drawing/2014/main" id="{A8E13A94-241A-4344-8766-75A27BE199D4}"/>
              </a:ext>
            </a:extLst>
          </p:cNvPr>
          <p:cNvPicPr>
            <a:picLocks noChangeAspect="1"/>
          </p:cNvPicPr>
          <p:nvPr userDrawn="1"/>
        </p:nvPicPr>
        <p:blipFill rotWithShape="1">
          <a:blip r:embed="rId2"/>
          <a:srcRect r="67615"/>
          <a:stretch/>
        </p:blipFill>
        <p:spPr>
          <a:xfrm>
            <a:off x="3752234" y="4839044"/>
            <a:ext cx="1196340" cy="914082"/>
          </a:xfrm>
          <a:prstGeom prst="rect">
            <a:avLst/>
          </a:prstGeom>
        </p:spPr>
      </p:pic>
      <p:sp>
        <p:nvSpPr>
          <p:cNvPr id="8" name="Rectangle 7">
            <a:extLst>
              <a:ext uri="{FF2B5EF4-FFF2-40B4-BE49-F238E27FC236}">
                <a16:creationId xmlns:a16="http://schemas.microsoft.com/office/drawing/2014/main" id="{12E899F0-E1FD-400D-97C0-B454783C2A35}"/>
              </a:ext>
            </a:extLst>
          </p:cNvPr>
          <p:cNvSpPr/>
          <p:nvPr userDrawn="1"/>
        </p:nvSpPr>
        <p:spPr>
          <a:xfrm>
            <a:off x="501926" y="6302477"/>
            <a:ext cx="316656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88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924130" y="1192764"/>
            <a:ext cx="7818602" cy="606401"/>
          </a:xfrm>
        </p:spPr>
        <p:txBody>
          <a:bodyPr anchor="ct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cxnSp>
        <p:nvCxnSpPr>
          <p:cNvPr id="4" name="Straight Connector 3">
            <a:extLst>
              <a:ext uri="{FF2B5EF4-FFF2-40B4-BE49-F238E27FC236}">
                <a16:creationId xmlns:a16="http://schemas.microsoft.com/office/drawing/2014/main" id="{E1CBA90B-B34B-4848-8D2A-B37D6E01B538}"/>
              </a:ext>
            </a:extLst>
          </p:cNvPr>
          <p:cNvCxnSpPr>
            <a:cxnSpLocks/>
          </p:cNvCxnSpPr>
          <p:nvPr userDrawn="1"/>
        </p:nvCxnSpPr>
        <p:spPr>
          <a:xfrm flipV="1">
            <a:off x="800103" y="1056452"/>
            <a:ext cx="0" cy="879027"/>
          </a:xfrm>
          <a:prstGeom prst="line">
            <a:avLst/>
          </a:prstGeom>
          <a:noFill/>
          <a:ln w="76200" cap="flat" cmpd="sng" algn="ctr">
            <a:solidFill>
              <a:srgbClr val="82C341"/>
            </a:solidFill>
            <a:prstDash val="solid"/>
            <a:miter lim="800000"/>
          </a:ln>
          <a:effectLst/>
        </p:spPr>
      </p:cxnSp>
      <p:sp>
        <p:nvSpPr>
          <p:cNvPr id="7" name="Text Placeholder 7">
            <a:extLst>
              <a:ext uri="{FF2B5EF4-FFF2-40B4-BE49-F238E27FC236}">
                <a16:creationId xmlns:a16="http://schemas.microsoft.com/office/drawing/2014/main" id="{EED22EAD-54AE-41E5-9EEB-7076450B8CC4}"/>
              </a:ext>
            </a:extLst>
          </p:cNvPr>
          <p:cNvSpPr>
            <a:spLocks noGrp="1"/>
          </p:cNvSpPr>
          <p:nvPr>
            <p:ph type="body" sz="quarter" idx="14"/>
          </p:nvPr>
        </p:nvSpPr>
        <p:spPr>
          <a:xfrm>
            <a:off x="853441" y="2569030"/>
            <a:ext cx="3543461" cy="2792680"/>
          </a:xfrm>
        </p:spPr>
        <p:txBody>
          <a:bodyPr/>
          <a:lstStyle>
            <a:lvl1pPr>
              <a:defRPr>
                <a:solidFill>
                  <a:schemeClr val="bg1"/>
                </a:solidFill>
                <a:latin typeface="+mn-lt"/>
              </a:defRPr>
            </a:lvl1pPr>
            <a:lvl2pPr marL="742950" indent="-285750">
              <a:buClr>
                <a:schemeClr val="accent1"/>
              </a:buClr>
              <a:buFont typeface="Raleway Lining" panose="020B0503030101060003" pitchFamily="34" charset="0"/>
              <a:buChar char="›"/>
              <a:defRPr>
                <a:solidFill>
                  <a:schemeClr val="bg1"/>
                </a:solidFill>
                <a:latin typeface="+mn-lt"/>
              </a:defRPr>
            </a:lvl2pPr>
            <a:lvl3pPr marL="1200150" indent="-285750">
              <a:buClr>
                <a:schemeClr val="accent1"/>
              </a:buClr>
              <a:buFont typeface="Raleway Lining" panose="020B0503030101060003" pitchFamily="34" charset="0"/>
              <a:buChar cha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585F6EC-060D-4D3B-8E08-499748ABCC09}"/>
              </a:ext>
            </a:extLst>
          </p:cNvPr>
          <p:cNvSpPr>
            <a:spLocks noGrp="1"/>
          </p:cNvSpPr>
          <p:nvPr>
            <p:ph type="body" sz="quarter" idx="15"/>
          </p:nvPr>
        </p:nvSpPr>
        <p:spPr>
          <a:xfrm>
            <a:off x="5126477" y="2569030"/>
            <a:ext cx="3616255" cy="2792680"/>
          </a:xfrm>
        </p:spPr>
        <p:txBody>
          <a:bodyPr/>
          <a:lstStyle>
            <a:lvl1pPr>
              <a:defRPr>
                <a:solidFill>
                  <a:schemeClr val="bg1"/>
                </a:solidFill>
                <a:latin typeface="+mn-lt"/>
              </a:defRPr>
            </a:lvl1pPr>
            <a:lvl2pPr marL="742950" indent="-285750">
              <a:buClr>
                <a:schemeClr val="accent1"/>
              </a:buClr>
              <a:buFont typeface="Raleway Lining" panose="020B0503030101060003" pitchFamily="34" charset="0"/>
              <a:buChar char="›"/>
              <a:defRPr>
                <a:solidFill>
                  <a:schemeClr val="bg1"/>
                </a:solidFill>
                <a:latin typeface="+mn-lt"/>
              </a:defRPr>
            </a:lvl2pPr>
            <a:lvl3pPr marL="1200150" indent="-285750">
              <a:buClr>
                <a:schemeClr val="accent1"/>
              </a:buClr>
              <a:buFont typeface="Raleway Lining" panose="020B0503030101060003" pitchFamily="34" charset="0"/>
              <a:buChar cha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80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924130" y="1192764"/>
            <a:ext cx="7818602" cy="606401"/>
          </a:xfrm>
        </p:spPr>
        <p:txBody>
          <a:bodyPr anchor="ct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cxnSp>
        <p:nvCxnSpPr>
          <p:cNvPr id="4" name="Straight Connector 3">
            <a:extLst>
              <a:ext uri="{FF2B5EF4-FFF2-40B4-BE49-F238E27FC236}">
                <a16:creationId xmlns:a16="http://schemas.microsoft.com/office/drawing/2014/main" id="{E1CBA90B-B34B-4848-8D2A-B37D6E01B538}"/>
              </a:ext>
            </a:extLst>
          </p:cNvPr>
          <p:cNvCxnSpPr>
            <a:cxnSpLocks/>
          </p:cNvCxnSpPr>
          <p:nvPr userDrawn="1"/>
        </p:nvCxnSpPr>
        <p:spPr>
          <a:xfrm flipV="1">
            <a:off x="800103" y="1056452"/>
            <a:ext cx="0" cy="879027"/>
          </a:xfrm>
          <a:prstGeom prst="line">
            <a:avLst/>
          </a:prstGeom>
          <a:noFill/>
          <a:ln w="76200" cap="flat" cmpd="sng" algn="ctr">
            <a:solidFill>
              <a:srgbClr val="82C341"/>
            </a:solidFill>
            <a:prstDash val="solid"/>
            <a:miter lim="800000"/>
          </a:ln>
          <a:effectLst/>
        </p:spPr>
      </p:cxnSp>
      <p:sp>
        <p:nvSpPr>
          <p:cNvPr id="7" name="Text Placeholder 7">
            <a:extLst>
              <a:ext uri="{FF2B5EF4-FFF2-40B4-BE49-F238E27FC236}">
                <a16:creationId xmlns:a16="http://schemas.microsoft.com/office/drawing/2014/main" id="{EED22EAD-54AE-41E5-9EEB-7076450B8CC4}"/>
              </a:ext>
            </a:extLst>
          </p:cNvPr>
          <p:cNvSpPr>
            <a:spLocks noGrp="1"/>
          </p:cNvSpPr>
          <p:nvPr>
            <p:ph type="body" sz="quarter" idx="14"/>
          </p:nvPr>
        </p:nvSpPr>
        <p:spPr>
          <a:xfrm>
            <a:off x="853441" y="2569030"/>
            <a:ext cx="3543461" cy="2792680"/>
          </a:xfrm>
        </p:spPr>
        <p:txBody>
          <a:bodyPr/>
          <a:lstStyle>
            <a:lvl1pPr>
              <a:defRPr>
                <a:solidFill>
                  <a:schemeClr val="bg1"/>
                </a:solidFill>
                <a:latin typeface="+mn-lt"/>
              </a:defRPr>
            </a:lvl1pPr>
            <a:lvl2pPr marL="742950" indent="-285750">
              <a:buClr>
                <a:schemeClr val="accent1"/>
              </a:buClr>
              <a:buFont typeface="Raleway Lining" panose="020B0503030101060003" pitchFamily="34" charset="0"/>
              <a:buChar char="›"/>
              <a:defRPr>
                <a:solidFill>
                  <a:schemeClr val="bg1"/>
                </a:solidFill>
                <a:latin typeface="+mn-lt"/>
              </a:defRPr>
            </a:lvl2pPr>
            <a:lvl3pPr marL="1200150" indent="-285750">
              <a:buClr>
                <a:schemeClr val="accent1"/>
              </a:buClr>
              <a:buFont typeface="Raleway Lining" panose="020B0503030101060003" pitchFamily="34" charset="0"/>
              <a:buChar cha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585F6EC-060D-4D3B-8E08-499748ABCC09}"/>
              </a:ext>
            </a:extLst>
          </p:cNvPr>
          <p:cNvSpPr>
            <a:spLocks noGrp="1"/>
          </p:cNvSpPr>
          <p:nvPr>
            <p:ph type="body" sz="quarter" idx="15"/>
          </p:nvPr>
        </p:nvSpPr>
        <p:spPr>
          <a:xfrm>
            <a:off x="5126477" y="2569030"/>
            <a:ext cx="3616255" cy="2792680"/>
          </a:xfrm>
        </p:spPr>
        <p:txBody>
          <a:bodyPr/>
          <a:lstStyle>
            <a:lvl1pPr>
              <a:defRPr>
                <a:solidFill>
                  <a:schemeClr val="bg1"/>
                </a:solidFill>
                <a:latin typeface="+mn-lt"/>
              </a:defRPr>
            </a:lvl1pPr>
            <a:lvl2pPr marL="742950" indent="-285750">
              <a:buClr>
                <a:schemeClr val="accent1"/>
              </a:buClr>
              <a:buFont typeface="Raleway Lining" panose="020B0503030101060003" pitchFamily="34" charset="0"/>
              <a:buChar char="›"/>
              <a:defRPr>
                <a:solidFill>
                  <a:schemeClr val="bg1"/>
                </a:solidFill>
                <a:latin typeface="+mn-lt"/>
              </a:defRPr>
            </a:lvl2pPr>
            <a:lvl3pPr marL="1200150" indent="-285750">
              <a:buClr>
                <a:schemeClr val="accent1"/>
              </a:buClr>
              <a:buFont typeface="Raleway Lining" panose="020B0503030101060003" pitchFamily="34" charset="0"/>
              <a:buChar cha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969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ark green stripes">
    <p:bg>
      <p:bgPr>
        <a:solidFill>
          <a:srgbClr val="002E4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a:p>
        </p:txBody>
      </p:sp>
      <p:cxnSp>
        <p:nvCxnSpPr>
          <p:cNvPr id="10" name="Straight Connector 9"/>
          <p:cNvCxnSpPr/>
          <p:nvPr/>
        </p:nvCxnSpPr>
        <p:spPr>
          <a:xfrm>
            <a:off x="3949547" y="665018"/>
            <a:ext cx="1145771" cy="0"/>
          </a:xfrm>
          <a:prstGeom prst="line">
            <a:avLst/>
          </a:prstGeom>
          <a:noFill/>
          <a:ln w="76200" cap="flat" cmpd="sng" algn="ctr">
            <a:solidFill>
              <a:srgbClr val="82C341"/>
            </a:solidFill>
            <a:prstDash val="solid"/>
            <a:miter lim="800000"/>
          </a:ln>
          <a:effectLst/>
        </p:spPr>
      </p:cxnSp>
      <p:sp>
        <p:nvSpPr>
          <p:cNvPr id="8" name="Text Placeholder 2"/>
          <p:cNvSpPr>
            <a:spLocks noGrp="1"/>
          </p:cNvSpPr>
          <p:nvPr>
            <p:ph type="body" sz="quarter" idx="13" hasCustomPrompt="1"/>
          </p:nvPr>
        </p:nvSpPr>
        <p:spPr>
          <a:xfrm>
            <a:off x="838200" y="873443"/>
            <a:ext cx="7828004" cy="914081"/>
          </a:xfrm>
        </p:spPr>
        <p:txBody>
          <a:bodyPr>
            <a:normAutofit/>
          </a:bodyPr>
          <a:lstStyle>
            <a:lvl1pPr algn="ctr">
              <a:defRPr sz="2800" b="1" baseline="0">
                <a:solidFill>
                  <a:schemeClr val="bg1"/>
                </a:solidFill>
                <a:latin typeface="+mj-lt"/>
              </a:defRPr>
            </a:lvl1pPr>
          </a:lstStyle>
          <a:p>
            <a:pPr lvl="0"/>
            <a:r>
              <a:rPr lang="en-US" dirty="0"/>
              <a:t>Click to edit Master title style </a:t>
            </a:r>
          </a:p>
        </p:txBody>
      </p:sp>
      <p:sp>
        <p:nvSpPr>
          <p:cNvPr id="9" name="Text Placeholder 12"/>
          <p:cNvSpPr>
            <a:spLocks noGrp="1"/>
          </p:cNvSpPr>
          <p:nvPr>
            <p:ph type="body" sz="quarter" idx="14"/>
          </p:nvPr>
        </p:nvSpPr>
        <p:spPr>
          <a:xfrm>
            <a:off x="838200" y="2231794"/>
            <a:ext cx="7828004" cy="2570394"/>
          </a:xfrm>
        </p:spPr>
        <p:txBody>
          <a:bodyPr>
            <a:normAutofit/>
          </a:bodyPr>
          <a:lstStyle>
            <a:lvl1pPr algn="ctr">
              <a:defRPr sz="24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40363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6245-C003-4561-A066-FDE12C26ADB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D8F5720-703A-4FDE-A5A0-37A56655A8B4}"/>
              </a:ext>
            </a:extLst>
          </p:cNvPr>
          <p:cNvSpPr>
            <a:spLocks noGrp="1"/>
          </p:cNvSpPr>
          <p:nvPr>
            <p:ph type="sldNum" sz="quarter" idx="10"/>
          </p:nvPr>
        </p:nvSpPr>
        <p:spPr/>
        <p:txBody>
          <a:bodyPr/>
          <a:lstStyle/>
          <a:p>
            <a:fld id="{856525B1-14D3-4043-96C3-3E66F944D188}" type="slidenum">
              <a:rPr lang="en-US" smtClean="0"/>
              <a:pPr/>
              <a:t>‹#›</a:t>
            </a:fld>
            <a:endParaRPr lang="en-US"/>
          </a:p>
        </p:txBody>
      </p:sp>
    </p:spTree>
    <p:extLst>
      <p:ext uri="{BB962C8B-B14F-4D97-AF65-F5344CB8AC3E}">
        <p14:creationId xmlns:p14="http://schemas.microsoft.com/office/powerpoint/2010/main" val="349195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lant growing">
    <p:bg>
      <p:bgPr>
        <a:solidFill>
          <a:srgbClr val="002E4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D0B4A6-B7D2-417A-8767-9B62556D38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533" y="2561212"/>
            <a:ext cx="2862610" cy="624049"/>
          </a:xfrm>
          <a:prstGeom prst="rect">
            <a:avLst/>
          </a:prstGeom>
        </p:spPr>
      </p:pic>
      <p:sp>
        <p:nvSpPr>
          <p:cNvPr id="7" name="TextBox 6">
            <a:extLst>
              <a:ext uri="{FF2B5EF4-FFF2-40B4-BE49-F238E27FC236}">
                <a16:creationId xmlns:a16="http://schemas.microsoft.com/office/drawing/2014/main" id="{C30C0171-FD0A-4939-BF2D-C54D2955863F}"/>
              </a:ext>
            </a:extLst>
          </p:cNvPr>
          <p:cNvSpPr txBox="1"/>
          <p:nvPr userDrawn="1"/>
        </p:nvSpPr>
        <p:spPr>
          <a:xfrm>
            <a:off x="3089946" y="5711435"/>
            <a:ext cx="2252540" cy="430887"/>
          </a:xfrm>
          <a:prstGeom prst="rect">
            <a:avLst/>
          </a:prstGeom>
          <a:noFill/>
        </p:spPr>
        <p:txBody>
          <a:bodyPr wrap="none" rtlCol="0">
            <a:spAutoFit/>
          </a:bodyPr>
          <a:lstStyle/>
          <a:p>
            <a:pPr algn="ctr"/>
            <a:r>
              <a:rPr lang="en-US" sz="1100" dirty="0">
                <a:solidFill>
                  <a:schemeClr val="bg1">
                    <a:lumMod val="65000"/>
                  </a:schemeClr>
                </a:solidFill>
                <a:latin typeface="Century Gothic" panose="020B0502020202020204" pitchFamily="34" charset="0"/>
              </a:rPr>
              <a:t>www.alliant.com/construction</a:t>
            </a:r>
          </a:p>
          <a:p>
            <a:pPr algn="ctr"/>
            <a:r>
              <a:rPr lang="en-US" sz="1100" dirty="0">
                <a:solidFill>
                  <a:schemeClr val="bg1">
                    <a:lumMod val="65000"/>
                  </a:schemeClr>
                </a:solidFill>
                <a:latin typeface="Century Gothic" panose="020B0502020202020204" pitchFamily="34" charset="0"/>
              </a:rPr>
              <a:t>Construction@alliant.com</a:t>
            </a:r>
            <a:endParaRPr lang="en-US" sz="1000" dirty="0">
              <a:solidFill>
                <a:schemeClr val="bg1">
                  <a:lumMod val="65000"/>
                </a:schemeClr>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277655B6-A5AA-410E-B2C7-C7A52D736D1C}"/>
              </a:ext>
            </a:extLst>
          </p:cNvPr>
          <p:cNvCxnSpPr>
            <a:cxnSpLocks/>
          </p:cNvCxnSpPr>
          <p:nvPr userDrawn="1"/>
        </p:nvCxnSpPr>
        <p:spPr>
          <a:xfrm flipV="1">
            <a:off x="4226853" y="2485905"/>
            <a:ext cx="0" cy="77466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D03A63E-EC7E-4545-8C1F-1E58A04F3A68}"/>
              </a:ext>
            </a:extLst>
          </p:cNvPr>
          <p:cNvPicPr>
            <a:picLocks noChangeAspect="1"/>
          </p:cNvPicPr>
          <p:nvPr userDrawn="1"/>
        </p:nvPicPr>
        <p:blipFill>
          <a:blip r:embed="rId3"/>
          <a:stretch>
            <a:fillRect/>
          </a:stretch>
        </p:blipFill>
        <p:spPr>
          <a:xfrm>
            <a:off x="4399733" y="2332846"/>
            <a:ext cx="4056027" cy="1194684"/>
          </a:xfrm>
          <a:prstGeom prst="rect">
            <a:avLst/>
          </a:prstGeom>
        </p:spPr>
      </p:pic>
      <p:sp>
        <p:nvSpPr>
          <p:cNvPr id="11" name="Text Placeholder 7">
            <a:extLst>
              <a:ext uri="{FF2B5EF4-FFF2-40B4-BE49-F238E27FC236}">
                <a16:creationId xmlns:a16="http://schemas.microsoft.com/office/drawing/2014/main" id="{067B2DB8-A16C-452B-A1D1-4F4023F59013}"/>
              </a:ext>
            </a:extLst>
          </p:cNvPr>
          <p:cNvSpPr>
            <a:spLocks noGrp="1"/>
          </p:cNvSpPr>
          <p:nvPr>
            <p:ph type="body" sz="quarter" idx="14" hasCustomPrompt="1"/>
          </p:nvPr>
        </p:nvSpPr>
        <p:spPr>
          <a:xfrm>
            <a:off x="883919" y="4100911"/>
            <a:ext cx="3342933" cy="1259543"/>
          </a:xfrm>
        </p:spPr>
        <p:txBody>
          <a:bodyPr/>
          <a:lstStyle>
            <a:lvl1pPr>
              <a:defRPr>
                <a:solidFill>
                  <a:schemeClr val="bg1"/>
                </a:solidFill>
              </a:defRPr>
            </a:lvl1pPr>
            <a:lvl2pPr marL="742950" indent="-285750">
              <a:buClr>
                <a:schemeClr val="accent1"/>
              </a:buClr>
              <a:buFont typeface="Raleway Lining" panose="020B0503030101060003" pitchFamily="34" charset="0"/>
              <a:buChar char="›"/>
              <a:defRPr>
                <a:solidFill>
                  <a:schemeClr val="bg1"/>
                </a:solidFill>
              </a:defRPr>
            </a:lvl2pPr>
            <a:lvl3pPr marL="1200150" indent="-285750">
              <a:buClr>
                <a:schemeClr val="accent1"/>
              </a:buClr>
              <a:buFont typeface="Raleway Lining" panose="020B0503030101060003"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Insert Contact Info Here</a:t>
            </a:r>
          </a:p>
        </p:txBody>
      </p:sp>
      <p:sp>
        <p:nvSpPr>
          <p:cNvPr id="14" name="Text Placeholder 7">
            <a:extLst>
              <a:ext uri="{FF2B5EF4-FFF2-40B4-BE49-F238E27FC236}">
                <a16:creationId xmlns:a16="http://schemas.microsoft.com/office/drawing/2014/main" id="{4C17AEED-CF58-465A-99E1-8F84FC6C8DB6}"/>
              </a:ext>
            </a:extLst>
          </p:cNvPr>
          <p:cNvSpPr>
            <a:spLocks noGrp="1"/>
          </p:cNvSpPr>
          <p:nvPr>
            <p:ph type="body" sz="quarter" idx="15" hasCustomPrompt="1"/>
          </p:nvPr>
        </p:nvSpPr>
        <p:spPr>
          <a:xfrm>
            <a:off x="4451321" y="4100910"/>
            <a:ext cx="4056030" cy="1259543"/>
          </a:xfrm>
        </p:spPr>
        <p:txBody>
          <a:bodyPr/>
          <a:lstStyle>
            <a:lvl1pPr>
              <a:defRPr>
                <a:solidFill>
                  <a:schemeClr val="bg1"/>
                </a:solidFill>
              </a:defRPr>
            </a:lvl1pPr>
            <a:lvl2pPr marL="742950" indent="-285750">
              <a:buClr>
                <a:schemeClr val="accent1"/>
              </a:buClr>
              <a:buFont typeface="Raleway Lining" panose="020B0503030101060003" pitchFamily="34" charset="0"/>
              <a:buChar char="›"/>
              <a:defRPr>
                <a:solidFill>
                  <a:schemeClr val="bg1"/>
                </a:solidFill>
              </a:defRPr>
            </a:lvl2pPr>
            <a:lvl3pPr marL="1200150" indent="-285750">
              <a:buClr>
                <a:schemeClr val="accent1"/>
              </a:buClr>
              <a:buFont typeface="Raleway Lining" panose="020B0503030101060003"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Insert Contact Info Here</a:t>
            </a:r>
          </a:p>
        </p:txBody>
      </p:sp>
      <p:sp>
        <p:nvSpPr>
          <p:cNvPr id="15" name="Rectangle 14">
            <a:extLst>
              <a:ext uri="{FF2B5EF4-FFF2-40B4-BE49-F238E27FC236}">
                <a16:creationId xmlns:a16="http://schemas.microsoft.com/office/drawing/2014/main" id="{075FA894-D7B8-4087-8577-4A8F391483EB}"/>
              </a:ext>
            </a:extLst>
          </p:cNvPr>
          <p:cNvSpPr/>
          <p:nvPr userDrawn="1"/>
        </p:nvSpPr>
        <p:spPr>
          <a:xfrm>
            <a:off x="612949" y="6444343"/>
            <a:ext cx="3120851" cy="2813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83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792783-09AC-4EA2-9C05-C625F1C5739D}"/>
              </a:ext>
            </a:extLst>
          </p:cNvPr>
          <p:cNvPicPr>
            <a:picLocks noChangeAspect="1"/>
          </p:cNvPicPr>
          <p:nvPr userDrawn="1"/>
        </p:nvPicPr>
        <p:blipFill rotWithShape="1">
          <a:blip r:embed="rId2"/>
          <a:srcRect r="27404" b="3205"/>
          <a:stretch/>
        </p:blipFill>
        <p:spPr>
          <a:xfrm>
            <a:off x="0" y="0"/>
            <a:ext cx="9144000" cy="6858000"/>
          </a:xfrm>
          <a:prstGeom prst="rect">
            <a:avLst/>
          </a:prstGeom>
        </p:spPr>
      </p:pic>
      <p:sp>
        <p:nvSpPr>
          <p:cNvPr id="2" name="Title 1">
            <a:extLst>
              <a:ext uri="{FF2B5EF4-FFF2-40B4-BE49-F238E27FC236}">
                <a16:creationId xmlns:a16="http://schemas.microsoft.com/office/drawing/2014/main" id="{82B4129D-2A3C-4A94-BE69-7FFE74AE787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8525660-3D3D-4534-AACE-ED70135CC3CD}"/>
              </a:ext>
            </a:extLst>
          </p:cNvPr>
          <p:cNvSpPr>
            <a:spLocks noGrp="1"/>
          </p:cNvSpPr>
          <p:nvPr>
            <p:ph type="sldNum" sz="quarter" idx="10"/>
          </p:nvPr>
        </p:nvSpPr>
        <p:spPr/>
        <p:txBody>
          <a:bodyPr/>
          <a:lstStyle/>
          <a:p>
            <a:fld id="{856525B1-14D3-4043-96C3-3E66F944D188}" type="slidenum">
              <a:rPr lang="en-US" smtClean="0"/>
              <a:pPr/>
              <a:t>‹#›</a:t>
            </a:fld>
            <a:endParaRPr lang="en-US"/>
          </a:p>
        </p:txBody>
      </p:sp>
    </p:spTree>
    <p:extLst>
      <p:ext uri="{BB962C8B-B14F-4D97-AF65-F5344CB8AC3E}">
        <p14:creationId xmlns:p14="http://schemas.microsoft.com/office/powerpoint/2010/main" val="3558386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and turq">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a:p>
        </p:txBody>
      </p:sp>
      <p:sp>
        <p:nvSpPr>
          <p:cNvPr id="3" name="Text Placeholder 2"/>
          <p:cNvSpPr>
            <a:spLocks noGrp="1"/>
          </p:cNvSpPr>
          <p:nvPr>
            <p:ph type="body" sz="quarter" idx="13" hasCustomPrompt="1"/>
          </p:nvPr>
        </p:nvSpPr>
        <p:spPr>
          <a:xfrm>
            <a:off x="838200" y="873443"/>
            <a:ext cx="3626708" cy="914081"/>
          </a:xfrm>
        </p:spPr>
        <p:txBody>
          <a:bodyPr>
            <a:normAutofit/>
          </a:bodyPr>
          <a:lstStyle>
            <a:lvl1pPr algn="l">
              <a:defRPr sz="2800" b="1" baseline="0">
                <a:solidFill>
                  <a:schemeClr val="tx2"/>
                </a:solidFill>
                <a:latin typeface="+mj-lt"/>
              </a:defRPr>
            </a:lvl1pPr>
          </a:lstStyle>
          <a:p>
            <a:pPr lvl="0"/>
            <a:r>
              <a:rPr lang="en-US" dirty="0"/>
              <a:t>Click to edit Master title style </a:t>
            </a:r>
          </a:p>
        </p:txBody>
      </p:sp>
      <p:sp>
        <p:nvSpPr>
          <p:cNvPr id="4" name="Text Placeholder 12"/>
          <p:cNvSpPr>
            <a:spLocks noGrp="1"/>
          </p:cNvSpPr>
          <p:nvPr>
            <p:ph type="body" sz="quarter" idx="14"/>
          </p:nvPr>
        </p:nvSpPr>
        <p:spPr>
          <a:xfrm>
            <a:off x="4629664" y="873443"/>
            <a:ext cx="4036539" cy="3928745"/>
          </a:xfrm>
        </p:spPr>
        <p:txBody>
          <a:bodyPr>
            <a:normAutofit/>
          </a:bodyPr>
          <a:lstStyle>
            <a:lvl1pPr algn="ctr">
              <a:defRPr sz="240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94216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9C8E268-9E1D-4256-B5AA-7DC0216A0609}"/>
              </a:ext>
            </a:extLst>
          </p:cNvPr>
          <p:cNvSpPr>
            <a:spLocks noGrp="1" noChangeAspect="1"/>
          </p:cNvSpPr>
          <p:nvPr>
            <p:ph type="pic" idx="14" hasCustomPrompt="1"/>
          </p:nvPr>
        </p:nvSpPr>
        <p:spPr>
          <a:xfrm>
            <a:off x="0" y="0"/>
            <a:ext cx="4649820" cy="6858000"/>
          </a:xfrm>
          <a:prstGeom prst="rect">
            <a:avLst/>
          </a:prstGeom>
          <a:noFill/>
        </p:spPr>
        <p:txBody>
          <a:bodyPr anchor="t"/>
          <a:lstStyle>
            <a:lvl1pPr marL="0" indent="0" algn="ctr">
              <a:buNone/>
              <a:defRPr sz="30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photo.</a:t>
            </a:r>
          </a:p>
        </p:txBody>
      </p:sp>
      <p:sp>
        <p:nvSpPr>
          <p:cNvPr id="6" name="Rectangle 5">
            <a:extLst>
              <a:ext uri="{FF2B5EF4-FFF2-40B4-BE49-F238E27FC236}">
                <a16:creationId xmlns:a16="http://schemas.microsoft.com/office/drawing/2014/main" id="{E92DC4C5-244D-445B-8638-8ECA153F456E}"/>
              </a:ext>
            </a:extLst>
          </p:cNvPr>
          <p:cNvSpPr/>
          <p:nvPr userDrawn="1"/>
        </p:nvSpPr>
        <p:spPr>
          <a:xfrm>
            <a:off x="4649820" y="0"/>
            <a:ext cx="4494179" cy="12670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E1B60-AEFF-4EE6-9C50-3BF860174537}"/>
              </a:ext>
            </a:extLst>
          </p:cNvPr>
          <p:cNvSpPr>
            <a:spLocks noGrp="1"/>
          </p:cNvSpPr>
          <p:nvPr>
            <p:ph type="title" hasCustomPrompt="1"/>
          </p:nvPr>
        </p:nvSpPr>
        <p:spPr>
          <a:xfrm>
            <a:off x="5085132" y="557251"/>
            <a:ext cx="3745147" cy="605206"/>
          </a:xfrm>
        </p:spPr>
        <p:txBody>
          <a:bodyPr anchor="b"/>
          <a:lstStyle>
            <a:lvl1pPr>
              <a:defRPr>
                <a:solidFill>
                  <a:schemeClr val="bg1"/>
                </a:solidFill>
              </a:defRPr>
            </a:lvl1pPr>
          </a:lstStyle>
          <a:p>
            <a:r>
              <a:rPr lang="en-US" dirty="0"/>
              <a:t>Agenda</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5085132" y="1759017"/>
            <a:ext cx="3745147" cy="3708538"/>
          </a:xfrm>
        </p:spPr>
        <p:txBody>
          <a:bodyPr/>
          <a:lstStyle>
            <a:lvl1pPr marL="342900" indent="-342900">
              <a:buClr>
                <a:schemeClr val="bg2">
                  <a:lumMod val="75000"/>
                  <a:lumOff val="25000"/>
                </a:schemeClr>
              </a:buClr>
              <a:buFont typeface="Calibri" panose="020F0502020204030204" pitchFamily="34" charset="0"/>
              <a:buChar cha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dirty="0"/>
              <a:t>Edit Master text styles</a:t>
            </a:r>
          </a:p>
        </p:txBody>
      </p:sp>
      <p:cxnSp>
        <p:nvCxnSpPr>
          <p:cNvPr id="10" name="Straight Connector 9">
            <a:extLst>
              <a:ext uri="{FF2B5EF4-FFF2-40B4-BE49-F238E27FC236}">
                <a16:creationId xmlns:a16="http://schemas.microsoft.com/office/drawing/2014/main" id="{51B3F1A1-9D58-4DC5-88AE-E249CC534F5C}"/>
              </a:ext>
            </a:extLst>
          </p:cNvPr>
          <p:cNvCxnSpPr>
            <a:cxnSpLocks/>
          </p:cNvCxnSpPr>
          <p:nvPr userDrawn="1"/>
        </p:nvCxnSpPr>
        <p:spPr>
          <a:xfrm>
            <a:off x="5085132" y="65313"/>
            <a:ext cx="1346262" cy="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p:txBody>
          <a:bodyPr anchor="t"/>
          <a:lstStyle/>
          <a:p>
            <a:r>
              <a:rPr lang="en-US"/>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cxnSp>
        <p:nvCxnSpPr>
          <p:cNvPr id="4" name="Straight Connector 3">
            <a:extLst>
              <a:ext uri="{FF2B5EF4-FFF2-40B4-BE49-F238E27FC236}">
                <a16:creationId xmlns:a16="http://schemas.microsoft.com/office/drawing/2014/main" id="{E1CBA90B-B34B-4848-8D2A-B37D6E01B538}"/>
              </a:ext>
            </a:extLst>
          </p:cNvPr>
          <p:cNvCxnSpPr/>
          <p:nvPr userDrawn="1"/>
        </p:nvCxnSpPr>
        <p:spPr>
          <a:xfrm>
            <a:off x="401268" y="470465"/>
            <a:ext cx="1145771" cy="0"/>
          </a:xfrm>
          <a:prstGeom prst="line">
            <a:avLst/>
          </a:prstGeom>
          <a:noFill/>
          <a:ln w="76200" cap="flat" cmpd="sng" algn="ctr">
            <a:solidFill>
              <a:srgbClr val="82C341"/>
            </a:solidFill>
            <a:prstDash val="solid"/>
            <a:miter lim="800000"/>
          </a:ln>
          <a:effectLst/>
        </p:spPr>
      </p:cxnSp>
      <p:sp>
        <p:nvSpPr>
          <p:cNvPr id="6" name="Text Placeholder 5">
            <a:extLst>
              <a:ext uri="{FF2B5EF4-FFF2-40B4-BE49-F238E27FC236}">
                <a16:creationId xmlns:a16="http://schemas.microsoft.com/office/drawing/2014/main" id="{F28E89B7-6844-4C1E-AE07-696FB3C34D1D}"/>
              </a:ext>
            </a:extLst>
          </p:cNvPr>
          <p:cNvSpPr>
            <a:spLocks noGrp="1"/>
          </p:cNvSpPr>
          <p:nvPr>
            <p:ph type="body" sz="quarter" idx="11"/>
          </p:nvPr>
        </p:nvSpPr>
        <p:spPr>
          <a:xfrm>
            <a:off x="401638" y="2538142"/>
            <a:ext cx="8340725" cy="2754312"/>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08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401268" y="666107"/>
            <a:ext cx="8343898" cy="606401"/>
          </a:xfrm>
        </p:spPr>
        <p:txBody>
          <a:bodyPr anchor="t"/>
          <a:lstStyle>
            <a:lvl1pPr algn="ct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cxnSp>
        <p:nvCxnSpPr>
          <p:cNvPr id="4" name="Straight Connector 3">
            <a:extLst>
              <a:ext uri="{FF2B5EF4-FFF2-40B4-BE49-F238E27FC236}">
                <a16:creationId xmlns:a16="http://schemas.microsoft.com/office/drawing/2014/main" id="{E1CBA90B-B34B-4848-8D2A-B37D6E01B538}"/>
              </a:ext>
            </a:extLst>
          </p:cNvPr>
          <p:cNvCxnSpPr/>
          <p:nvPr userDrawn="1"/>
        </p:nvCxnSpPr>
        <p:spPr>
          <a:xfrm>
            <a:off x="3999114" y="470465"/>
            <a:ext cx="1145771" cy="0"/>
          </a:xfrm>
          <a:prstGeom prst="line">
            <a:avLst/>
          </a:prstGeom>
          <a:noFill/>
          <a:ln w="76200" cap="flat" cmpd="sng" algn="ctr">
            <a:solidFill>
              <a:srgbClr val="82C341"/>
            </a:solidFill>
            <a:prstDash val="solid"/>
            <a:miter lim="800000"/>
          </a:ln>
          <a:effectLst/>
        </p:spPr>
      </p:cxnSp>
      <p:sp>
        <p:nvSpPr>
          <p:cNvPr id="6" name="Text Placeholder 5">
            <a:extLst>
              <a:ext uri="{FF2B5EF4-FFF2-40B4-BE49-F238E27FC236}">
                <a16:creationId xmlns:a16="http://schemas.microsoft.com/office/drawing/2014/main" id="{F28E89B7-6844-4C1E-AE07-696FB3C34D1D}"/>
              </a:ext>
            </a:extLst>
          </p:cNvPr>
          <p:cNvSpPr>
            <a:spLocks noGrp="1"/>
          </p:cNvSpPr>
          <p:nvPr>
            <p:ph type="body" sz="quarter" idx="11"/>
          </p:nvPr>
        </p:nvSpPr>
        <p:spPr>
          <a:xfrm>
            <a:off x="401638" y="2100397"/>
            <a:ext cx="8340725" cy="3648650"/>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43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2DC4C5-244D-445B-8638-8ECA153F456E}"/>
              </a:ext>
            </a:extLst>
          </p:cNvPr>
          <p:cNvSpPr/>
          <p:nvPr userDrawn="1"/>
        </p:nvSpPr>
        <p:spPr>
          <a:xfrm>
            <a:off x="0" y="0"/>
            <a:ext cx="3628417" cy="6383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401267" y="2149817"/>
            <a:ext cx="3090963" cy="1029940"/>
          </a:xfrm>
        </p:spPr>
        <p:txBody>
          <a:bodyPr anchor="ct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4029685" y="1663431"/>
            <a:ext cx="4712678" cy="3142641"/>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11884CB-9A43-48DA-B4D8-5AD620ADE4D3}"/>
              </a:ext>
            </a:extLst>
          </p:cNvPr>
          <p:cNvCxnSpPr>
            <a:cxnSpLocks/>
          </p:cNvCxnSpPr>
          <p:nvPr userDrawn="1"/>
        </p:nvCxnSpPr>
        <p:spPr>
          <a:xfrm>
            <a:off x="317509" y="48640"/>
            <a:ext cx="1346262" cy="0"/>
          </a:xfrm>
          <a:prstGeom prst="line">
            <a:avLst/>
          </a:prstGeom>
          <a:ln w="127000">
            <a:solidFill>
              <a:srgbClr val="82C34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EF37F839-837E-455D-AABE-7412D18455DE}"/>
              </a:ext>
            </a:extLst>
          </p:cNvPr>
          <p:cNvSpPr>
            <a:spLocks noGrp="1"/>
          </p:cNvSpPr>
          <p:nvPr>
            <p:ph type="body" sz="quarter" idx="13"/>
          </p:nvPr>
        </p:nvSpPr>
        <p:spPr>
          <a:xfrm>
            <a:off x="401267" y="3179762"/>
            <a:ext cx="2640013" cy="498475"/>
          </a:xfrm>
        </p:spPr>
        <p:txBody>
          <a:bodyPr>
            <a:noAutofit/>
          </a:bodyPr>
          <a:lstStyle>
            <a:lvl1pPr>
              <a:defRPr sz="2000">
                <a:solidFill>
                  <a:schemeClr val="accent1"/>
                </a:solidFill>
                <a:latin typeface="Raleway Lining" panose="020B0503030101060003" pitchFamily="34" charset="0"/>
              </a:defRPr>
            </a:lvl1pPr>
          </a:lstStyle>
          <a:p>
            <a:pPr lvl="0"/>
            <a:r>
              <a:rPr lang="en-US" dirty="0"/>
              <a:t>Edit Master text styles</a:t>
            </a:r>
          </a:p>
        </p:txBody>
      </p:sp>
    </p:spTree>
    <p:extLst>
      <p:ext uri="{BB962C8B-B14F-4D97-AF65-F5344CB8AC3E}">
        <p14:creationId xmlns:p14="http://schemas.microsoft.com/office/powerpoint/2010/main" val="42158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2DC4C5-244D-445B-8638-8ECA153F456E}"/>
              </a:ext>
            </a:extLst>
          </p:cNvPr>
          <p:cNvSpPr/>
          <p:nvPr userDrawn="1"/>
        </p:nvSpPr>
        <p:spPr>
          <a:xfrm>
            <a:off x="0" y="0"/>
            <a:ext cx="3628417" cy="6383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401267" y="2149817"/>
            <a:ext cx="3090963" cy="1029940"/>
          </a:xfrm>
        </p:spPr>
        <p:txBody>
          <a:bodyPr anchor="ct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4030054" y="2324913"/>
            <a:ext cx="4712678" cy="3142641"/>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11884CB-9A43-48DA-B4D8-5AD620ADE4D3}"/>
              </a:ext>
            </a:extLst>
          </p:cNvPr>
          <p:cNvCxnSpPr>
            <a:cxnSpLocks/>
          </p:cNvCxnSpPr>
          <p:nvPr userDrawn="1"/>
        </p:nvCxnSpPr>
        <p:spPr>
          <a:xfrm>
            <a:off x="317509" y="48640"/>
            <a:ext cx="1346262" cy="0"/>
          </a:xfrm>
          <a:prstGeom prst="line">
            <a:avLst/>
          </a:prstGeom>
          <a:ln w="127000">
            <a:solidFill>
              <a:srgbClr val="82C34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EF37F839-837E-455D-AABE-7412D18455DE}"/>
              </a:ext>
            </a:extLst>
          </p:cNvPr>
          <p:cNvSpPr>
            <a:spLocks noGrp="1"/>
          </p:cNvSpPr>
          <p:nvPr>
            <p:ph type="body" sz="quarter" idx="13"/>
          </p:nvPr>
        </p:nvSpPr>
        <p:spPr>
          <a:xfrm>
            <a:off x="4029684" y="1209276"/>
            <a:ext cx="3431430" cy="735624"/>
          </a:xfrm>
        </p:spPr>
        <p:txBody>
          <a:bodyPr>
            <a:noAutofit/>
          </a:bodyPr>
          <a:lstStyle>
            <a:lvl1pPr>
              <a:defRPr sz="2000">
                <a:solidFill>
                  <a:schemeClr val="accent1"/>
                </a:solidFill>
                <a:latin typeface="Raleway Lining" panose="020B0503030101060003" pitchFamily="34" charset="0"/>
              </a:defRPr>
            </a:lvl1pPr>
          </a:lstStyle>
          <a:p>
            <a:pPr lvl="0"/>
            <a:r>
              <a:rPr lang="en-US" dirty="0"/>
              <a:t>Edit Master text styles</a:t>
            </a:r>
          </a:p>
        </p:txBody>
      </p:sp>
    </p:spTree>
    <p:extLst>
      <p:ext uri="{BB962C8B-B14F-4D97-AF65-F5344CB8AC3E}">
        <p14:creationId xmlns:p14="http://schemas.microsoft.com/office/powerpoint/2010/main" val="225290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9C8E268-9E1D-4256-B5AA-7DC0216A0609}"/>
              </a:ext>
            </a:extLst>
          </p:cNvPr>
          <p:cNvSpPr>
            <a:spLocks noGrp="1" noChangeAspect="1"/>
          </p:cNvSpPr>
          <p:nvPr>
            <p:ph type="pic" idx="14" hasCustomPrompt="1"/>
          </p:nvPr>
        </p:nvSpPr>
        <p:spPr>
          <a:xfrm>
            <a:off x="0" y="0"/>
            <a:ext cx="4029684" cy="6858000"/>
          </a:xfrm>
          <a:prstGeom prst="rect">
            <a:avLst/>
          </a:prstGeom>
          <a:noFill/>
        </p:spPr>
        <p:txBody>
          <a:bodyPr anchor="t"/>
          <a:lstStyle>
            <a:lvl1pPr marL="0" indent="0" algn="ctr">
              <a:buNone/>
              <a:defRPr sz="30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photo.</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4430950" y="2324913"/>
            <a:ext cx="4399329" cy="3142641"/>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EF37F839-837E-455D-AABE-7412D18455DE}"/>
              </a:ext>
            </a:extLst>
          </p:cNvPr>
          <p:cNvSpPr>
            <a:spLocks noGrp="1"/>
          </p:cNvSpPr>
          <p:nvPr>
            <p:ph type="body" sz="quarter" idx="13"/>
          </p:nvPr>
        </p:nvSpPr>
        <p:spPr>
          <a:xfrm>
            <a:off x="4430950" y="1175547"/>
            <a:ext cx="3431430" cy="735624"/>
          </a:xfrm>
        </p:spPr>
        <p:txBody>
          <a:bodyPr>
            <a:noAutofit/>
          </a:bodyPr>
          <a:lstStyle>
            <a:lvl1pPr>
              <a:defRPr sz="2000">
                <a:solidFill>
                  <a:schemeClr val="accent1"/>
                </a:solidFill>
                <a:latin typeface="Raleway Lining" panose="020B0503030101060003" pitchFamily="34" charset="0"/>
              </a:defRPr>
            </a:lvl1pPr>
          </a:lstStyle>
          <a:p>
            <a:pPr lvl="0"/>
            <a:r>
              <a:rPr lang="en-US" dirty="0"/>
              <a:t>Edit Master text styles</a:t>
            </a:r>
          </a:p>
        </p:txBody>
      </p:sp>
      <p:sp>
        <p:nvSpPr>
          <p:cNvPr id="12" name="Title 1">
            <a:extLst>
              <a:ext uri="{FF2B5EF4-FFF2-40B4-BE49-F238E27FC236}">
                <a16:creationId xmlns:a16="http://schemas.microsoft.com/office/drawing/2014/main" id="{19702E2D-F0E1-448D-89C5-E767586D2045}"/>
              </a:ext>
            </a:extLst>
          </p:cNvPr>
          <p:cNvSpPr>
            <a:spLocks noGrp="1"/>
          </p:cNvSpPr>
          <p:nvPr>
            <p:ph type="title"/>
          </p:nvPr>
        </p:nvSpPr>
        <p:spPr>
          <a:xfrm>
            <a:off x="0" y="4793792"/>
            <a:ext cx="4029684" cy="1256487"/>
          </a:xfrm>
          <a:solidFill>
            <a:schemeClr val="tx2"/>
          </a:solidFill>
        </p:spPr>
        <p:txBody>
          <a:bodyPr lIns="457200" rIns="9144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402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99C8E268-9E1D-4256-B5AA-7DC0216A0609}"/>
              </a:ext>
            </a:extLst>
          </p:cNvPr>
          <p:cNvSpPr>
            <a:spLocks noGrp="1" noChangeAspect="1"/>
          </p:cNvSpPr>
          <p:nvPr>
            <p:ph type="pic" idx="14" hasCustomPrompt="1"/>
          </p:nvPr>
        </p:nvSpPr>
        <p:spPr>
          <a:xfrm>
            <a:off x="0" y="0"/>
            <a:ext cx="4029684" cy="6858000"/>
          </a:xfrm>
          <a:prstGeom prst="rect">
            <a:avLst/>
          </a:prstGeom>
          <a:noFill/>
        </p:spPr>
        <p:txBody>
          <a:bodyPr anchor="t"/>
          <a:lstStyle>
            <a:lvl1pPr marL="0" indent="0" algn="ctr">
              <a:buNone/>
              <a:defRPr sz="30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photo.</a:t>
            </a:r>
          </a:p>
        </p:txBody>
      </p:sp>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4430950" y="799933"/>
            <a:ext cx="3905654" cy="1029940"/>
          </a:xfrm>
        </p:spPr>
        <p:txBody>
          <a:bodyPr anchor="b"/>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4430950" y="2324913"/>
            <a:ext cx="4399329" cy="3142641"/>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0DC2165-2308-4F68-96D1-38E1ED8AD7B7}"/>
              </a:ext>
            </a:extLst>
          </p:cNvPr>
          <p:cNvCxnSpPr/>
          <p:nvPr userDrawn="1"/>
        </p:nvCxnSpPr>
        <p:spPr>
          <a:xfrm>
            <a:off x="4430950" y="192257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02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B60-AEFF-4EE6-9C50-3BF860174537}"/>
              </a:ext>
            </a:extLst>
          </p:cNvPr>
          <p:cNvSpPr>
            <a:spLocks noGrp="1"/>
          </p:cNvSpPr>
          <p:nvPr>
            <p:ph type="title"/>
          </p:nvPr>
        </p:nvSpPr>
        <p:spPr>
          <a:xfrm>
            <a:off x="401267" y="2164407"/>
            <a:ext cx="3090963" cy="1029940"/>
          </a:xfrm>
        </p:spPr>
        <p:txBody>
          <a:bodyPr anchor="b"/>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99FC660-2846-44BF-AF8A-3974A8C9EABE}"/>
              </a:ext>
            </a:extLst>
          </p:cNvPr>
          <p:cNvSpPr>
            <a:spLocks noGrp="1"/>
          </p:cNvSpPr>
          <p:nvPr>
            <p:ph type="sldNum" sz="quarter" idx="10"/>
          </p:nvPr>
        </p:nvSpPr>
        <p:spPr/>
        <p:txBody>
          <a:bodyPr/>
          <a:lstStyle/>
          <a:p>
            <a:fld id="{856525B1-14D3-4043-96C3-3E66F944D188}" type="slidenum">
              <a:rPr lang="en-US" smtClean="0"/>
              <a:pPr/>
              <a:t>‹#›</a:t>
            </a:fld>
            <a:endParaRPr lang="en-US"/>
          </a:p>
        </p:txBody>
      </p:sp>
      <p:sp>
        <p:nvSpPr>
          <p:cNvPr id="5" name="Text Placeholder 5">
            <a:extLst>
              <a:ext uri="{FF2B5EF4-FFF2-40B4-BE49-F238E27FC236}">
                <a16:creationId xmlns:a16="http://schemas.microsoft.com/office/drawing/2014/main" id="{DE4091F7-25AD-47EE-B1E9-73BB160AE73D}"/>
              </a:ext>
            </a:extLst>
          </p:cNvPr>
          <p:cNvSpPr>
            <a:spLocks noGrp="1"/>
          </p:cNvSpPr>
          <p:nvPr>
            <p:ph type="body" sz="quarter" idx="11"/>
          </p:nvPr>
        </p:nvSpPr>
        <p:spPr>
          <a:xfrm>
            <a:off x="4118449" y="1576199"/>
            <a:ext cx="4399329" cy="3142641"/>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EF37F839-837E-455D-AABE-7412D18455DE}"/>
              </a:ext>
            </a:extLst>
          </p:cNvPr>
          <p:cNvSpPr>
            <a:spLocks noGrp="1"/>
          </p:cNvSpPr>
          <p:nvPr>
            <p:ph type="body" sz="quarter" idx="13"/>
          </p:nvPr>
        </p:nvSpPr>
        <p:spPr>
          <a:xfrm>
            <a:off x="401267" y="3540869"/>
            <a:ext cx="3090961" cy="415205"/>
          </a:xfrm>
        </p:spPr>
        <p:txBody>
          <a:bodyPr>
            <a:noAutofit/>
          </a:bodyPr>
          <a:lstStyle>
            <a:lvl1pPr>
              <a:defRPr sz="2000">
                <a:solidFill>
                  <a:schemeClr val="accent1"/>
                </a:solidFill>
                <a:latin typeface="Raleway Lining" panose="020B0503030101060003" pitchFamily="34" charset="0"/>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A234C2B0-10C2-4648-8F4C-C5124495C41D}"/>
              </a:ext>
            </a:extLst>
          </p:cNvPr>
          <p:cNvCxnSpPr>
            <a:cxnSpLocks/>
          </p:cNvCxnSpPr>
          <p:nvPr userDrawn="1"/>
        </p:nvCxnSpPr>
        <p:spPr>
          <a:xfrm>
            <a:off x="503136" y="3354853"/>
            <a:ext cx="813904"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3895C4-C946-4EAE-9327-665232BE834B}"/>
              </a:ext>
            </a:extLst>
          </p:cNvPr>
          <p:cNvCxnSpPr/>
          <p:nvPr userDrawn="1"/>
        </p:nvCxnSpPr>
        <p:spPr>
          <a:xfrm>
            <a:off x="3767322" y="636172"/>
            <a:ext cx="0" cy="574765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268" y="666107"/>
            <a:ext cx="8343898" cy="6064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01269" y="2120630"/>
            <a:ext cx="8343896" cy="4056333"/>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685332" y="6295039"/>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6525B1-14D3-4043-96C3-3E66F944D188}" type="slidenum">
              <a:rPr lang="en-US" smtClean="0"/>
              <a:pPr/>
              <a:t>‹#›</a:t>
            </a:fld>
            <a:endParaRPr lang="en-US"/>
          </a:p>
        </p:txBody>
      </p:sp>
      <p:sp>
        <p:nvSpPr>
          <p:cNvPr id="7" name="TextBox 6">
            <a:extLst>
              <a:ext uri="{FF2B5EF4-FFF2-40B4-BE49-F238E27FC236}">
                <a16:creationId xmlns:a16="http://schemas.microsoft.com/office/drawing/2014/main" id="{2AF08A09-21BF-4978-9C99-D5A7856A7B49}"/>
              </a:ext>
            </a:extLst>
          </p:cNvPr>
          <p:cNvSpPr txBox="1"/>
          <p:nvPr userDrawn="1"/>
        </p:nvSpPr>
        <p:spPr>
          <a:xfrm>
            <a:off x="401268" y="6477601"/>
            <a:ext cx="3785645" cy="323850"/>
          </a:xfrm>
          <a:prstGeom prst="rect">
            <a:avLst/>
          </a:prstGeom>
          <a:noFill/>
        </p:spPr>
        <p:txBody>
          <a:bodyPr wrap="square" lIns="0" tIns="0" rIns="0" bIns="0" rtlCol="0">
            <a:noAutofit/>
          </a:bodyPr>
          <a:lstStyle/>
          <a:p>
            <a:pPr marL="119063" indent="0" defTabSz="457200">
              <a:buSzPct val="60000"/>
            </a:pPr>
            <a:r>
              <a:rPr lang="en-US" sz="900" dirty="0">
                <a:solidFill>
                  <a:schemeClr val="tx1">
                    <a:lumMod val="75000"/>
                    <a:lumOff val="25000"/>
                  </a:schemeClr>
                </a:solidFill>
                <a:latin typeface="Raleway Lining Light" panose="020B0403030101060003" pitchFamily="34" charset="0"/>
              </a:rPr>
              <a:t>Alliant Insurance Services |   Proprietary &amp; Confidential</a:t>
            </a:r>
          </a:p>
        </p:txBody>
      </p:sp>
    </p:spTree>
    <p:extLst>
      <p:ext uri="{BB962C8B-B14F-4D97-AF65-F5344CB8AC3E}">
        <p14:creationId xmlns:p14="http://schemas.microsoft.com/office/powerpoint/2010/main" val="2417929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2800" b="0" kern="1200">
          <a:solidFill>
            <a:schemeClr val="tx2"/>
          </a:solidFill>
          <a:latin typeface="Raleway Lining" panose="020B05030301010600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cboughey@allian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_Exhibit_A:_"/><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ambest.com/"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mailto:cboughey@alliant.com" TargetMode="External"/><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530" r="20530"/>
          <a:stretch>
            <a:fillRect/>
          </a:stretch>
        </p:blipFill>
        <p:spPr/>
      </p:pic>
      <p:sp>
        <p:nvSpPr>
          <p:cNvPr id="9" name="Subtitle 2">
            <a:extLst>
              <a:ext uri="{FF2B5EF4-FFF2-40B4-BE49-F238E27FC236}">
                <a16:creationId xmlns:a16="http://schemas.microsoft.com/office/drawing/2014/main" id="{62BA5B87-2354-4B0E-AE6D-6155D2621C93}"/>
              </a:ext>
            </a:extLst>
          </p:cNvPr>
          <p:cNvSpPr>
            <a:spLocks noGrp="1"/>
          </p:cNvSpPr>
          <p:nvPr>
            <p:ph type="subTitle" idx="1"/>
          </p:nvPr>
        </p:nvSpPr>
        <p:spPr>
          <a:xfrm>
            <a:off x="488212" y="5243402"/>
            <a:ext cx="4410959" cy="1006396"/>
          </a:xfrm>
        </p:spPr>
        <p:txBody>
          <a:bodyPr>
            <a:normAutofit fontScale="62500" lnSpcReduction="20000"/>
          </a:bodyPr>
          <a:lstStyle/>
          <a:p>
            <a:r>
              <a:rPr lang="en-US" b="1" dirty="0"/>
              <a:t>Conor Boughey</a:t>
            </a:r>
            <a:r>
              <a:rPr lang="en-US" dirty="0"/>
              <a:t>, ARM</a:t>
            </a:r>
          </a:p>
          <a:p>
            <a:r>
              <a:rPr lang="en-US" dirty="0"/>
              <a:t>SVP, Alliant</a:t>
            </a:r>
          </a:p>
          <a:p>
            <a:r>
              <a:rPr lang="en-US" dirty="0"/>
              <a:t>415-744-4889 </a:t>
            </a:r>
            <a:r>
              <a:rPr lang="en-US" dirty="0">
                <a:hlinkClick r:id="rId4"/>
              </a:rPr>
              <a:t>cboughey@alliant.com</a:t>
            </a:r>
            <a:r>
              <a:rPr lang="en-US" dirty="0"/>
              <a:t> </a:t>
            </a:r>
          </a:p>
          <a:p>
            <a:r>
              <a:rPr lang="en-US" dirty="0"/>
              <a:t>September 2024</a:t>
            </a:r>
          </a:p>
          <a:p>
            <a:endParaRPr lang="en-US" dirty="0"/>
          </a:p>
        </p:txBody>
      </p:sp>
      <p:sp>
        <p:nvSpPr>
          <p:cNvPr id="10" name="Title 5">
            <a:extLst>
              <a:ext uri="{FF2B5EF4-FFF2-40B4-BE49-F238E27FC236}">
                <a16:creationId xmlns:a16="http://schemas.microsoft.com/office/drawing/2014/main" id="{0E09AF59-A6D6-4DC6-97D9-31059E408DEB}"/>
              </a:ext>
            </a:extLst>
          </p:cNvPr>
          <p:cNvSpPr>
            <a:spLocks noGrp="1"/>
          </p:cNvSpPr>
          <p:nvPr>
            <p:ph type="ctrTitle"/>
          </p:nvPr>
        </p:nvSpPr>
        <p:spPr>
          <a:xfrm>
            <a:off x="488212" y="1934741"/>
            <a:ext cx="4410959" cy="1494259"/>
          </a:xfrm>
        </p:spPr>
        <p:txBody>
          <a:bodyPr/>
          <a:lstStyle/>
          <a:p>
            <a:r>
              <a:rPr lang="en-US" sz="3000" b="1" dirty="0"/>
              <a:t>Insurance Requirements in Contracts</a:t>
            </a:r>
            <a:br>
              <a:rPr lang="en-US" sz="3000" b="1" dirty="0"/>
            </a:br>
            <a:br>
              <a:rPr lang="en-US" sz="3000" b="1" dirty="0"/>
            </a:br>
            <a:br>
              <a:rPr lang="en-US" sz="3000" b="1" dirty="0"/>
            </a:br>
            <a:r>
              <a:rPr lang="en-US" sz="3000" b="1" dirty="0"/>
              <a:t>Parks and Recreation </a:t>
            </a:r>
          </a:p>
        </p:txBody>
      </p:sp>
    </p:spTree>
    <p:extLst>
      <p:ext uri="{BB962C8B-B14F-4D97-AF65-F5344CB8AC3E}">
        <p14:creationId xmlns:p14="http://schemas.microsoft.com/office/powerpoint/2010/main" val="15062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AC8F0-1910-85B6-C636-A62C7B1E49EC}"/>
              </a:ext>
            </a:extLst>
          </p:cNvPr>
          <p:cNvSpPr>
            <a:spLocks noGrp="1"/>
          </p:cNvSpPr>
          <p:nvPr>
            <p:ph type="sldNum" sz="quarter" idx="12"/>
          </p:nvPr>
        </p:nvSpPr>
        <p:spPr/>
        <p:txBody>
          <a:bodyPr/>
          <a:lstStyle/>
          <a:p>
            <a:fld id="{856525B1-14D3-4043-96C3-3E66F944D188}" type="slidenum">
              <a:rPr lang="en-US" smtClean="0"/>
              <a:t>10</a:t>
            </a:fld>
            <a:endParaRPr lang="en-US"/>
          </a:p>
        </p:txBody>
      </p:sp>
      <p:sp>
        <p:nvSpPr>
          <p:cNvPr id="3" name="Text Placeholder 2">
            <a:extLst>
              <a:ext uri="{FF2B5EF4-FFF2-40B4-BE49-F238E27FC236}">
                <a16:creationId xmlns:a16="http://schemas.microsoft.com/office/drawing/2014/main" id="{B946B946-C347-3D14-09F5-572A192EF0C5}"/>
              </a:ext>
            </a:extLst>
          </p:cNvPr>
          <p:cNvSpPr>
            <a:spLocks noGrp="1"/>
          </p:cNvSpPr>
          <p:nvPr>
            <p:ph type="body" sz="quarter" idx="13"/>
          </p:nvPr>
        </p:nvSpPr>
        <p:spPr>
          <a:xfrm>
            <a:off x="657998" y="2971959"/>
            <a:ext cx="7828004" cy="914081"/>
          </a:xfrm>
        </p:spPr>
        <p:txBody>
          <a:bodyPr/>
          <a:lstStyle/>
          <a:p>
            <a:r>
              <a:rPr lang="en-US" dirty="0"/>
              <a:t>Common Scenarios</a:t>
            </a:r>
          </a:p>
        </p:txBody>
      </p:sp>
    </p:spTree>
    <p:extLst>
      <p:ext uri="{BB962C8B-B14F-4D97-AF65-F5344CB8AC3E}">
        <p14:creationId xmlns:p14="http://schemas.microsoft.com/office/powerpoint/2010/main" val="240841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7E68-CE63-7692-030D-AAF3422175D7}"/>
              </a:ext>
            </a:extLst>
          </p:cNvPr>
          <p:cNvSpPr>
            <a:spLocks noGrp="1"/>
          </p:cNvSpPr>
          <p:nvPr>
            <p:ph type="title"/>
          </p:nvPr>
        </p:nvSpPr>
        <p:spPr/>
        <p:txBody>
          <a:bodyPr/>
          <a:lstStyle/>
          <a:p>
            <a:r>
              <a:rPr lang="en-US" dirty="0"/>
              <a:t>Parks and Recreation Exposures</a:t>
            </a:r>
          </a:p>
        </p:txBody>
      </p:sp>
      <p:sp>
        <p:nvSpPr>
          <p:cNvPr id="3" name="Slide Number Placeholder 2">
            <a:extLst>
              <a:ext uri="{FF2B5EF4-FFF2-40B4-BE49-F238E27FC236}">
                <a16:creationId xmlns:a16="http://schemas.microsoft.com/office/drawing/2014/main" id="{4CBEBD63-C2DD-D313-2941-D987F9AE8321}"/>
              </a:ext>
            </a:extLst>
          </p:cNvPr>
          <p:cNvSpPr>
            <a:spLocks noGrp="1"/>
          </p:cNvSpPr>
          <p:nvPr>
            <p:ph type="sldNum" sz="quarter" idx="10"/>
          </p:nvPr>
        </p:nvSpPr>
        <p:spPr/>
        <p:txBody>
          <a:bodyPr/>
          <a:lstStyle/>
          <a:p>
            <a:fld id="{856525B1-14D3-4043-96C3-3E66F944D188}" type="slidenum">
              <a:rPr lang="en-US" smtClean="0"/>
              <a:pPr/>
              <a:t>11</a:t>
            </a:fld>
            <a:endParaRPr lang="en-US"/>
          </a:p>
        </p:txBody>
      </p:sp>
      <p:sp>
        <p:nvSpPr>
          <p:cNvPr id="4" name="Text Placeholder 3">
            <a:extLst>
              <a:ext uri="{FF2B5EF4-FFF2-40B4-BE49-F238E27FC236}">
                <a16:creationId xmlns:a16="http://schemas.microsoft.com/office/drawing/2014/main" id="{BE9F38CE-CD91-2C8F-F852-86FE070ED103}"/>
              </a:ext>
            </a:extLst>
          </p:cNvPr>
          <p:cNvSpPr>
            <a:spLocks noGrp="1"/>
          </p:cNvSpPr>
          <p:nvPr>
            <p:ph type="body" sz="quarter" idx="11"/>
          </p:nvPr>
        </p:nvSpPr>
        <p:spPr>
          <a:xfrm>
            <a:off x="401638" y="1988191"/>
            <a:ext cx="8666861" cy="3984770"/>
          </a:xfrm>
        </p:spPr>
        <p:txBody>
          <a:bodyPr>
            <a:normAutofit fontScale="92500" lnSpcReduction="20000"/>
          </a:bodyPr>
          <a:lstStyle/>
          <a:p>
            <a:r>
              <a:rPr lang="en-US" b="1" dirty="0"/>
              <a:t>Long Term Lease Agreements: </a:t>
            </a:r>
            <a:r>
              <a:rPr lang="en-US" dirty="0"/>
              <a:t>A City pool with an operator agreement</a:t>
            </a:r>
          </a:p>
          <a:p>
            <a:endParaRPr lang="en-US" dirty="0"/>
          </a:p>
          <a:p>
            <a:r>
              <a:rPr lang="en-US" b="1" dirty="0"/>
              <a:t>Short Term Facility Use Agreements: </a:t>
            </a:r>
            <a:r>
              <a:rPr lang="en-US" dirty="0"/>
              <a:t>A community room used for birthday parties, pottery classes, etc.</a:t>
            </a:r>
          </a:p>
          <a:p>
            <a:endParaRPr lang="en-US" dirty="0"/>
          </a:p>
          <a:p>
            <a:r>
              <a:rPr lang="en-US" b="1" dirty="0"/>
              <a:t>Recreational Programing: </a:t>
            </a:r>
            <a:r>
              <a:rPr lang="en-US" dirty="0"/>
              <a:t>Third party service providers who oversee children, or other at-risk populations</a:t>
            </a:r>
          </a:p>
          <a:p>
            <a:endParaRPr lang="en-US" dirty="0"/>
          </a:p>
          <a:p>
            <a:r>
              <a:rPr lang="en-US" b="1" dirty="0"/>
              <a:t>Instructors: </a:t>
            </a:r>
            <a:r>
              <a:rPr lang="en-US" dirty="0"/>
              <a:t>Music classes, sports coaching, pottery, photography, etc. </a:t>
            </a:r>
          </a:p>
          <a:p>
            <a:r>
              <a:rPr lang="en-US" dirty="0"/>
              <a:t>	</a:t>
            </a:r>
            <a:r>
              <a:rPr lang="en-US" i="1" dirty="0"/>
              <a:t>- Vetting process?</a:t>
            </a:r>
          </a:p>
          <a:p>
            <a:endParaRPr lang="en-US" b="1" dirty="0"/>
          </a:p>
          <a:p>
            <a:r>
              <a:rPr lang="en-US" b="1" dirty="0"/>
              <a:t>Events: </a:t>
            </a:r>
            <a:r>
              <a:rPr lang="en-US" dirty="0"/>
              <a:t>Public property </a:t>
            </a:r>
            <a:r>
              <a:rPr lang="en-US" i="1" dirty="0"/>
              <a:t>(e.g., park, road, parking lot)</a:t>
            </a:r>
            <a:r>
              <a:rPr lang="en-US" dirty="0"/>
              <a:t>, over 100 participants, etc. </a:t>
            </a:r>
          </a:p>
        </p:txBody>
      </p:sp>
      <p:sp>
        <p:nvSpPr>
          <p:cNvPr id="6" name="TextBox 5">
            <a:extLst>
              <a:ext uri="{FF2B5EF4-FFF2-40B4-BE49-F238E27FC236}">
                <a16:creationId xmlns:a16="http://schemas.microsoft.com/office/drawing/2014/main" id="{3278E76B-1F8E-D270-877E-8B7AA6E9D6FD}"/>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13532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7E68-CE63-7692-030D-AAF3422175D7}"/>
              </a:ext>
            </a:extLst>
          </p:cNvPr>
          <p:cNvSpPr>
            <a:spLocks noGrp="1"/>
          </p:cNvSpPr>
          <p:nvPr>
            <p:ph type="title"/>
          </p:nvPr>
        </p:nvSpPr>
        <p:spPr/>
        <p:txBody>
          <a:bodyPr/>
          <a:lstStyle/>
          <a:p>
            <a:r>
              <a:rPr lang="en-US" dirty="0"/>
              <a:t>Parks and Recreation Exposures</a:t>
            </a:r>
          </a:p>
        </p:txBody>
      </p:sp>
      <p:sp>
        <p:nvSpPr>
          <p:cNvPr id="3" name="Slide Number Placeholder 2">
            <a:extLst>
              <a:ext uri="{FF2B5EF4-FFF2-40B4-BE49-F238E27FC236}">
                <a16:creationId xmlns:a16="http://schemas.microsoft.com/office/drawing/2014/main" id="{4CBEBD63-C2DD-D313-2941-D987F9AE8321}"/>
              </a:ext>
            </a:extLst>
          </p:cNvPr>
          <p:cNvSpPr>
            <a:spLocks noGrp="1"/>
          </p:cNvSpPr>
          <p:nvPr>
            <p:ph type="sldNum" sz="quarter" idx="10"/>
          </p:nvPr>
        </p:nvSpPr>
        <p:spPr/>
        <p:txBody>
          <a:bodyPr/>
          <a:lstStyle/>
          <a:p>
            <a:fld id="{856525B1-14D3-4043-96C3-3E66F944D188}" type="slidenum">
              <a:rPr lang="en-US" smtClean="0"/>
              <a:pPr/>
              <a:t>12</a:t>
            </a:fld>
            <a:endParaRPr lang="en-US"/>
          </a:p>
        </p:txBody>
      </p:sp>
      <p:sp>
        <p:nvSpPr>
          <p:cNvPr id="4" name="Text Placeholder 3">
            <a:extLst>
              <a:ext uri="{FF2B5EF4-FFF2-40B4-BE49-F238E27FC236}">
                <a16:creationId xmlns:a16="http://schemas.microsoft.com/office/drawing/2014/main" id="{BE9F38CE-CD91-2C8F-F852-86FE070ED103}"/>
              </a:ext>
            </a:extLst>
          </p:cNvPr>
          <p:cNvSpPr>
            <a:spLocks noGrp="1"/>
          </p:cNvSpPr>
          <p:nvPr>
            <p:ph type="body" sz="quarter" idx="11"/>
          </p:nvPr>
        </p:nvSpPr>
        <p:spPr>
          <a:xfrm>
            <a:off x="636529" y="2248250"/>
            <a:ext cx="8340725" cy="3632433"/>
          </a:xfrm>
        </p:spPr>
        <p:txBody>
          <a:bodyPr>
            <a:normAutofit lnSpcReduction="10000"/>
          </a:bodyPr>
          <a:lstStyle/>
          <a:p>
            <a:pPr marL="342900" indent="-342900">
              <a:buFont typeface="Arial" panose="020B0604020202020204" pitchFamily="34" charset="0"/>
              <a:buChar char="•"/>
            </a:pPr>
            <a:r>
              <a:rPr lang="en-US" dirty="0"/>
              <a:t>For all these situations a contract between the parties should exist</a:t>
            </a:r>
          </a:p>
          <a:p>
            <a:pPr marL="800100" lvl="1" indent="-342900">
              <a:buFont typeface="Arial" panose="020B0604020202020204" pitchFamily="34" charset="0"/>
              <a:buChar char="•"/>
            </a:pPr>
            <a:r>
              <a:rPr lang="en-US" dirty="0"/>
              <a:t>New Contracts</a:t>
            </a:r>
          </a:p>
          <a:p>
            <a:pPr marL="800100" lvl="1" indent="-342900">
              <a:buFont typeface="Arial" panose="020B0604020202020204" pitchFamily="34" charset="0"/>
              <a:buChar char="•"/>
            </a:pPr>
            <a:r>
              <a:rPr lang="en-US" dirty="0"/>
              <a:t>Renewing Contracts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Critical components of the contract are:</a:t>
            </a:r>
          </a:p>
          <a:p>
            <a:pPr marL="800100" lvl="1" indent="-342900">
              <a:buFont typeface="Arial" panose="020B0604020202020204" pitchFamily="34" charset="0"/>
              <a:buChar char="•"/>
            </a:pPr>
            <a:r>
              <a:rPr lang="en-US" dirty="0"/>
              <a:t>Scope of Work </a:t>
            </a:r>
            <a:r>
              <a:rPr lang="en-US" i="1" dirty="0"/>
              <a:t>(who is responsible for safety of participants)</a:t>
            </a:r>
          </a:p>
          <a:p>
            <a:pPr marL="800100" lvl="1" indent="-342900">
              <a:buFont typeface="Arial" panose="020B0604020202020204" pitchFamily="34" charset="0"/>
              <a:buChar char="•"/>
            </a:pPr>
            <a:r>
              <a:rPr lang="en-US" dirty="0"/>
              <a:t>Indemnification Agreement</a:t>
            </a:r>
          </a:p>
          <a:p>
            <a:pPr marL="800100" lvl="1" indent="-342900">
              <a:buFont typeface="Arial" panose="020B0604020202020204" pitchFamily="34" charset="0"/>
              <a:buChar char="•"/>
            </a:pPr>
            <a:r>
              <a:rPr lang="en-US" dirty="0"/>
              <a:t>Required Insurance Coverages</a:t>
            </a:r>
          </a:p>
          <a:p>
            <a:endParaRPr lang="en-US" dirty="0"/>
          </a:p>
          <a:p>
            <a:pPr marL="342900" indent="-342900">
              <a:buFont typeface="Arial" panose="020B0604020202020204" pitchFamily="34" charset="0"/>
              <a:buChar char="•"/>
            </a:pPr>
            <a:r>
              <a:rPr lang="en-US" dirty="0"/>
              <a:t>Insurance responds when contractually obligated</a:t>
            </a:r>
          </a:p>
          <a:p>
            <a:pPr marL="342900"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5B95351E-B10C-BDD3-C77D-2616560185C0}"/>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14342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7DAF-3B32-B90C-903D-B5F89559D90C}"/>
              </a:ext>
            </a:extLst>
          </p:cNvPr>
          <p:cNvSpPr>
            <a:spLocks noGrp="1"/>
          </p:cNvSpPr>
          <p:nvPr>
            <p:ph type="title"/>
          </p:nvPr>
        </p:nvSpPr>
        <p:spPr/>
        <p:txBody>
          <a:bodyPr/>
          <a:lstStyle/>
          <a:p>
            <a:r>
              <a:rPr lang="en-US" dirty="0"/>
              <a:t>Parks and Recreation Exposures</a:t>
            </a:r>
          </a:p>
        </p:txBody>
      </p:sp>
      <p:sp>
        <p:nvSpPr>
          <p:cNvPr id="3" name="Slide Number Placeholder 2">
            <a:extLst>
              <a:ext uri="{FF2B5EF4-FFF2-40B4-BE49-F238E27FC236}">
                <a16:creationId xmlns:a16="http://schemas.microsoft.com/office/drawing/2014/main" id="{08D6BA69-9052-360A-E19B-3A8CB8AE1F04}"/>
              </a:ext>
            </a:extLst>
          </p:cNvPr>
          <p:cNvSpPr>
            <a:spLocks noGrp="1"/>
          </p:cNvSpPr>
          <p:nvPr>
            <p:ph type="sldNum" sz="quarter" idx="10"/>
          </p:nvPr>
        </p:nvSpPr>
        <p:spPr/>
        <p:txBody>
          <a:bodyPr/>
          <a:lstStyle/>
          <a:p>
            <a:fld id="{856525B1-14D3-4043-96C3-3E66F944D188}" type="slidenum">
              <a:rPr lang="en-US" smtClean="0"/>
              <a:pPr/>
              <a:t>13</a:t>
            </a:fld>
            <a:endParaRPr lang="en-US" dirty="0"/>
          </a:p>
        </p:txBody>
      </p:sp>
      <p:sp>
        <p:nvSpPr>
          <p:cNvPr id="4" name="Text Placeholder 3">
            <a:extLst>
              <a:ext uri="{FF2B5EF4-FFF2-40B4-BE49-F238E27FC236}">
                <a16:creationId xmlns:a16="http://schemas.microsoft.com/office/drawing/2014/main" id="{479F1B01-6F5E-5F8E-8A01-AD8D49023B61}"/>
              </a:ext>
            </a:extLst>
          </p:cNvPr>
          <p:cNvSpPr>
            <a:spLocks noGrp="1"/>
          </p:cNvSpPr>
          <p:nvPr>
            <p:ph type="body" sz="quarter" idx="11"/>
          </p:nvPr>
        </p:nvSpPr>
        <p:spPr>
          <a:xfrm>
            <a:off x="401638" y="1954635"/>
            <a:ext cx="8624916" cy="4237258"/>
          </a:xfrm>
        </p:spPr>
        <p:txBody>
          <a:bodyPr>
            <a:normAutofit fontScale="85000" lnSpcReduction="20000"/>
          </a:bodyPr>
          <a:lstStyle/>
          <a:p>
            <a:r>
              <a:rPr lang="en-US" b="1" u="sng" dirty="0"/>
              <a:t>Service Providers Insurance Options:</a:t>
            </a:r>
          </a:p>
          <a:p>
            <a:r>
              <a:rPr lang="en-US" b="1" dirty="0"/>
              <a:t>Large Vendors:</a:t>
            </a:r>
            <a:r>
              <a:rPr lang="en-US" dirty="0"/>
              <a:t> Larger vendors will have comprehensive insurance programs, internal policies and procedures, background checks, and should be able to comply with insurance requirements without significant issue. </a:t>
            </a:r>
          </a:p>
          <a:p>
            <a:endParaRPr lang="en-US" dirty="0"/>
          </a:p>
          <a:p>
            <a:r>
              <a:rPr lang="en-US" b="1" dirty="0"/>
              <a:t>Medium Vendors: </a:t>
            </a:r>
            <a:r>
              <a:rPr lang="en-US" dirty="0"/>
              <a:t>Like large vendors, these firms should have a business  license, insurance coverage and may need to purchase or amend some placements to comply with the City’s requests. </a:t>
            </a:r>
            <a:endParaRPr lang="en-US" b="1" dirty="0"/>
          </a:p>
          <a:p>
            <a:endParaRPr lang="en-US" dirty="0"/>
          </a:p>
          <a:p>
            <a:r>
              <a:rPr lang="en-US" b="1" dirty="0"/>
              <a:t>Small Vendors: </a:t>
            </a:r>
            <a:r>
              <a:rPr lang="en-US" dirty="0"/>
              <a:t>Most insurance issues arise when working with small vendors and individuals. These parties may not have coverage in place that complies with city requirements. Likely minimal safety controls in place. Homeowners insurance does not cover business exposures. For these situations there are options that include:</a:t>
            </a:r>
          </a:p>
          <a:p>
            <a:r>
              <a:rPr lang="en-US" b="1" dirty="0"/>
              <a:t>	</a:t>
            </a:r>
            <a:r>
              <a:rPr lang="en-US" dirty="0"/>
              <a:t>1. Special Event Insurance</a:t>
            </a:r>
          </a:p>
          <a:p>
            <a:r>
              <a:rPr lang="en-US" dirty="0"/>
              <a:t>	2. Vendor/Contractor Insurance Program</a:t>
            </a:r>
          </a:p>
          <a:p>
            <a:r>
              <a:rPr lang="en-US" dirty="0"/>
              <a:t>	3. Process for waiving requirements: If the city chooses to waive insurance 	requirements, there should be a process of review and sign off. </a:t>
            </a:r>
          </a:p>
        </p:txBody>
      </p:sp>
      <p:sp>
        <p:nvSpPr>
          <p:cNvPr id="6" name="TextBox 5">
            <a:extLst>
              <a:ext uri="{FF2B5EF4-FFF2-40B4-BE49-F238E27FC236}">
                <a16:creationId xmlns:a16="http://schemas.microsoft.com/office/drawing/2014/main" id="{30B1A717-8861-F7C5-41F5-5163921A4533}"/>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969825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2CBD-B69E-CAE8-0004-E3209E89134B}"/>
              </a:ext>
            </a:extLst>
          </p:cNvPr>
          <p:cNvSpPr>
            <a:spLocks noGrp="1"/>
          </p:cNvSpPr>
          <p:nvPr>
            <p:ph type="title"/>
          </p:nvPr>
        </p:nvSpPr>
        <p:spPr/>
        <p:txBody>
          <a:bodyPr/>
          <a:lstStyle/>
          <a:p>
            <a:r>
              <a:rPr lang="en-US" dirty="0"/>
              <a:t>Evaluating Risk</a:t>
            </a:r>
          </a:p>
        </p:txBody>
      </p:sp>
      <p:sp>
        <p:nvSpPr>
          <p:cNvPr id="3" name="Slide Number Placeholder 2">
            <a:extLst>
              <a:ext uri="{FF2B5EF4-FFF2-40B4-BE49-F238E27FC236}">
                <a16:creationId xmlns:a16="http://schemas.microsoft.com/office/drawing/2014/main" id="{31E694E2-7C15-136F-AD39-B500155422E4}"/>
              </a:ext>
            </a:extLst>
          </p:cNvPr>
          <p:cNvSpPr>
            <a:spLocks noGrp="1"/>
          </p:cNvSpPr>
          <p:nvPr>
            <p:ph type="sldNum" sz="quarter" idx="10"/>
          </p:nvPr>
        </p:nvSpPr>
        <p:spPr/>
        <p:txBody>
          <a:bodyPr/>
          <a:lstStyle/>
          <a:p>
            <a:fld id="{856525B1-14D3-4043-96C3-3E66F944D188}" type="slidenum">
              <a:rPr lang="en-US" smtClean="0"/>
              <a:pPr/>
              <a:t>14</a:t>
            </a:fld>
            <a:endParaRPr lang="en-US" dirty="0"/>
          </a:p>
        </p:txBody>
      </p:sp>
      <p:sp>
        <p:nvSpPr>
          <p:cNvPr id="4" name="Text Placeholder 3">
            <a:extLst>
              <a:ext uri="{FF2B5EF4-FFF2-40B4-BE49-F238E27FC236}">
                <a16:creationId xmlns:a16="http://schemas.microsoft.com/office/drawing/2014/main" id="{8A988F59-EA18-F3CD-9A4B-07E948374C21}"/>
              </a:ext>
            </a:extLst>
          </p:cNvPr>
          <p:cNvSpPr>
            <a:spLocks noGrp="1"/>
          </p:cNvSpPr>
          <p:nvPr>
            <p:ph type="body" sz="quarter" idx="11"/>
          </p:nvPr>
        </p:nvSpPr>
        <p:spPr>
          <a:xfrm>
            <a:off x="3565320" y="1589679"/>
            <a:ext cx="5578680" cy="4388189"/>
          </a:xfrm>
        </p:spPr>
        <p:txBody>
          <a:bodyPr>
            <a:normAutofit fontScale="85000" lnSpcReduction="10000"/>
          </a:bodyPr>
          <a:lstStyle/>
          <a:p>
            <a:r>
              <a:rPr lang="en-US" dirty="0"/>
              <a:t>The IRIC Manual contains a Risk Assessment in the Appendix</a:t>
            </a:r>
          </a:p>
          <a:p>
            <a:endParaRPr lang="en-US" dirty="0"/>
          </a:p>
          <a:p>
            <a:r>
              <a:rPr lang="en-US" dirty="0"/>
              <a:t>Many special events programs are rating on activity type </a:t>
            </a:r>
          </a:p>
          <a:p>
            <a:endParaRPr lang="en-US" u="sng" dirty="0"/>
          </a:p>
          <a:p>
            <a:r>
              <a:rPr lang="en-US" u="sng" dirty="0"/>
              <a:t>Things to consider:</a:t>
            </a:r>
          </a:p>
          <a:p>
            <a:pPr marL="457200" indent="-457200">
              <a:buFont typeface="+mj-lt"/>
              <a:buAutoNum type="arabicPeriod"/>
            </a:pPr>
            <a:r>
              <a:rPr lang="en-US" dirty="0"/>
              <a:t>Number of participants</a:t>
            </a:r>
          </a:p>
          <a:p>
            <a:pPr marL="457200" indent="-457200">
              <a:buFont typeface="+mj-lt"/>
              <a:buAutoNum type="arabicPeriod"/>
            </a:pPr>
            <a:r>
              <a:rPr lang="en-US" dirty="0"/>
              <a:t>Supervision </a:t>
            </a:r>
            <a:r>
              <a:rPr lang="en-US" i="1" dirty="0"/>
              <a:t>(e.g., parent attendance, number of supervisors, experience)</a:t>
            </a:r>
          </a:p>
          <a:p>
            <a:pPr marL="457200" indent="-457200">
              <a:buFont typeface="+mj-lt"/>
              <a:buAutoNum type="arabicPeriod"/>
            </a:pPr>
            <a:r>
              <a:rPr lang="en-US" dirty="0"/>
              <a:t>Age/Type of participants</a:t>
            </a:r>
          </a:p>
          <a:p>
            <a:pPr marL="457200" indent="-457200">
              <a:buFont typeface="+mj-lt"/>
              <a:buAutoNum type="arabicPeriod"/>
            </a:pPr>
            <a:r>
              <a:rPr lang="en-US" dirty="0"/>
              <a:t>Location of activities</a:t>
            </a:r>
          </a:p>
          <a:p>
            <a:pPr marL="457200" indent="-457200">
              <a:buFont typeface="+mj-lt"/>
              <a:buAutoNum type="arabicPeriod"/>
            </a:pPr>
            <a:r>
              <a:rPr lang="en-US" dirty="0"/>
              <a:t>Location details (e.g., locker rooms, private areas)</a:t>
            </a:r>
          </a:p>
          <a:p>
            <a:pPr marL="457200" indent="-457200">
              <a:buFont typeface="+mj-lt"/>
              <a:buAutoNum type="arabicPeriod"/>
            </a:pPr>
            <a:r>
              <a:rPr lang="en-US" dirty="0"/>
              <a:t>Type of activities</a:t>
            </a:r>
          </a:p>
          <a:p>
            <a:pPr marL="457200" indent="-457200">
              <a:buFont typeface="+mj-lt"/>
              <a:buAutoNum type="arabicPeriod"/>
            </a:pPr>
            <a:r>
              <a:rPr lang="en-US" dirty="0"/>
              <a:t>Food, wine, music, etc.</a:t>
            </a:r>
          </a:p>
        </p:txBody>
      </p:sp>
      <p:pic>
        <p:nvPicPr>
          <p:cNvPr id="1026" name="Picture 2" descr="Everything you need to know about Risk Assessments">
            <a:extLst>
              <a:ext uri="{FF2B5EF4-FFF2-40B4-BE49-F238E27FC236}">
                <a16:creationId xmlns:a16="http://schemas.microsoft.com/office/drawing/2014/main" id="{9DDA91E6-1134-82A4-0D04-2CE766DB4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42" t="14400" r="14242" b="10422"/>
          <a:stretch/>
        </p:blipFill>
        <p:spPr bwMode="auto">
          <a:xfrm>
            <a:off x="0" y="2441197"/>
            <a:ext cx="3405930" cy="2298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6D5708-90E6-00D7-4AC9-668CEFA71C9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403612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B59C-FE01-0867-6F12-51152F45609F}"/>
              </a:ext>
            </a:extLst>
          </p:cNvPr>
          <p:cNvSpPr>
            <a:spLocks noGrp="1"/>
          </p:cNvSpPr>
          <p:nvPr>
            <p:ph type="title"/>
          </p:nvPr>
        </p:nvSpPr>
        <p:spPr/>
        <p:txBody>
          <a:bodyPr>
            <a:normAutofit/>
          </a:bodyPr>
          <a:lstStyle/>
          <a:p>
            <a:r>
              <a:rPr lang="en-US" dirty="0"/>
              <a:t>A note about SAM: Sexual Abuse and Molestation</a:t>
            </a:r>
          </a:p>
        </p:txBody>
      </p:sp>
      <p:sp>
        <p:nvSpPr>
          <p:cNvPr id="3" name="Slide Number Placeholder 2">
            <a:extLst>
              <a:ext uri="{FF2B5EF4-FFF2-40B4-BE49-F238E27FC236}">
                <a16:creationId xmlns:a16="http://schemas.microsoft.com/office/drawing/2014/main" id="{382BAFA1-15A2-06A9-2F0C-A8049A782F7D}"/>
              </a:ext>
            </a:extLst>
          </p:cNvPr>
          <p:cNvSpPr>
            <a:spLocks noGrp="1"/>
          </p:cNvSpPr>
          <p:nvPr>
            <p:ph type="sldNum" sz="quarter" idx="10"/>
          </p:nvPr>
        </p:nvSpPr>
        <p:spPr/>
        <p:txBody>
          <a:bodyPr/>
          <a:lstStyle/>
          <a:p>
            <a:fld id="{856525B1-14D3-4043-96C3-3E66F944D188}" type="slidenum">
              <a:rPr lang="en-US" smtClean="0"/>
              <a:pPr/>
              <a:t>15</a:t>
            </a:fld>
            <a:endParaRPr lang="en-US"/>
          </a:p>
        </p:txBody>
      </p:sp>
      <p:sp>
        <p:nvSpPr>
          <p:cNvPr id="4" name="Text Placeholder 3">
            <a:extLst>
              <a:ext uri="{FF2B5EF4-FFF2-40B4-BE49-F238E27FC236}">
                <a16:creationId xmlns:a16="http://schemas.microsoft.com/office/drawing/2014/main" id="{4FFE08D9-CCAB-3B40-F487-0D6D468FED2A}"/>
              </a:ext>
            </a:extLst>
          </p:cNvPr>
          <p:cNvSpPr>
            <a:spLocks noGrp="1"/>
          </p:cNvSpPr>
          <p:nvPr>
            <p:ph type="body" sz="quarter" idx="11"/>
          </p:nvPr>
        </p:nvSpPr>
        <p:spPr>
          <a:xfrm>
            <a:off x="183524" y="2527548"/>
            <a:ext cx="8340725" cy="2754312"/>
          </a:xfrm>
        </p:spPr>
        <p:txBody>
          <a:bodyPr>
            <a:normAutofit fontScale="85000" lnSpcReduction="20000"/>
          </a:bodyPr>
          <a:lstStyle/>
          <a:p>
            <a:r>
              <a:rPr lang="en-US" u="sng" dirty="0"/>
              <a:t>A few Examples:</a:t>
            </a:r>
          </a:p>
          <a:p>
            <a:r>
              <a:rPr lang="en-US" dirty="0"/>
              <a:t>Camp Woodward: 		$8M</a:t>
            </a:r>
          </a:p>
          <a:p>
            <a:r>
              <a:rPr lang="en-US" dirty="0"/>
              <a:t>US Twirling Association: 	$4.2M</a:t>
            </a:r>
          </a:p>
          <a:p>
            <a:r>
              <a:rPr lang="en-US" dirty="0"/>
              <a:t>Archdiocese of Baltimore: 	$1B</a:t>
            </a:r>
          </a:p>
          <a:p>
            <a:r>
              <a:rPr lang="en-US" dirty="0"/>
              <a:t>River Way Ranch Camp: 	$1M</a:t>
            </a:r>
          </a:p>
          <a:p>
            <a:r>
              <a:rPr lang="en-US" dirty="0"/>
              <a:t>Bay Area Martial Arts Teacher: 	$1M</a:t>
            </a:r>
          </a:p>
          <a:p>
            <a:r>
              <a:rPr lang="en-US" dirty="0"/>
              <a:t>Police Athletic League:	$200M</a:t>
            </a:r>
          </a:p>
          <a:p>
            <a:r>
              <a:rPr lang="en-US" dirty="0"/>
              <a:t>Youth Bowling: 		$6M</a:t>
            </a:r>
          </a:p>
          <a:p>
            <a:r>
              <a:rPr lang="en-US" dirty="0"/>
              <a:t>Volleyball Coach: 		$1.8M</a:t>
            </a:r>
          </a:p>
          <a:p>
            <a:endParaRPr lang="en-US" dirty="0"/>
          </a:p>
        </p:txBody>
      </p:sp>
      <p:pic>
        <p:nvPicPr>
          <p:cNvPr id="6" name="Picture 5">
            <a:extLst>
              <a:ext uri="{FF2B5EF4-FFF2-40B4-BE49-F238E27FC236}">
                <a16:creationId xmlns:a16="http://schemas.microsoft.com/office/drawing/2014/main" id="{BEC36B4B-D684-4669-1132-79AABA96DEBC}"/>
              </a:ext>
            </a:extLst>
          </p:cNvPr>
          <p:cNvPicPr>
            <a:picLocks noChangeAspect="1"/>
          </p:cNvPicPr>
          <p:nvPr/>
        </p:nvPicPr>
        <p:blipFill rotWithShape="1">
          <a:blip r:embed="rId2"/>
          <a:srcRect l="38623" t="37001" r="10001" b="34375"/>
          <a:stretch/>
        </p:blipFill>
        <p:spPr>
          <a:xfrm>
            <a:off x="4222549" y="1468073"/>
            <a:ext cx="4921451" cy="1485224"/>
          </a:xfrm>
          <a:prstGeom prst="rect">
            <a:avLst/>
          </a:prstGeom>
        </p:spPr>
      </p:pic>
      <p:pic>
        <p:nvPicPr>
          <p:cNvPr id="8" name="Picture 7">
            <a:extLst>
              <a:ext uri="{FF2B5EF4-FFF2-40B4-BE49-F238E27FC236}">
                <a16:creationId xmlns:a16="http://schemas.microsoft.com/office/drawing/2014/main" id="{0B4DD42E-2052-9793-F072-1986D8F6E755}"/>
              </a:ext>
            </a:extLst>
          </p:cNvPr>
          <p:cNvPicPr>
            <a:picLocks noChangeAspect="1"/>
          </p:cNvPicPr>
          <p:nvPr/>
        </p:nvPicPr>
        <p:blipFill rotWithShape="1">
          <a:blip r:embed="rId3"/>
          <a:srcRect l="38716" t="32014" r="10826" b="31665"/>
          <a:stretch/>
        </p:blipFill>
        <p:spPr>
          <a:xfrm>
            <a:off x="4211543" y="3003819"/>
            <a:ext cx="4932458" cy="1923154"/>
          </a:xfrm>
          <a:prstGeom prst="rect">
            <a:avLst/>
          </a:prstGeom>
        </p:spPr>
      </p:pic>
      <p:pic>
        <p:nvPicPr>
          <p:cNvPr id="10" name="Picture 9">
            <a:extLst>
              <a:ext uri="{FF2B5EF4-FFF2-40B4-BE49-F238E27FC236}">
                <a16:creationId xmlns:a16="http://schemas.microsoft.com/office/drawing/2014/main" id="{C73D0DB5-D1A9-CCBC-DCCB-94BE1CC618C4}"/>
              </a:ext>
            </a:extLst>
          </p:cNvPr>
          <p:cNvPicPr>
            <a:picLocks noChangeAspect="1"/>
          </p:cNvPicPr>
          <p:nvPr/>
        </p:nvPicPr>
        <p:blipFill rotWithShape="1">
          <a:blip r:embed="rId4"/>
          <a:srcRect l="41009" t="64439" r="11193" b="24891"/>
          <a:stretch/>
        </p:blipFill>
        <p:spPr>
          <a:xfrm>
            <a:off x="4211542" y="4983639"/>
            <a:ext cx="4932458" cy="596441"/>
          </a:xfrm>
          <a:prstGeom prst="rect">
            <a:avLst/>
          </a:prstGeom>
        </p:spPr>
      </p:pic>
      <p:sp>
        <p:nvSpPr>
          <p:cNvPr id="12" name="TextBox 11">
            <a:extLst>
              <a:ext uri="{FF2B5EF4-FFF2-40B4-BE49-F238E27FC236}">
                <a16:creationId xmlns:a16="http://schemas.microsoft.com/office/drawing/2014/main" id="{C37C466C-D914-40AC-86B2-CE78AA34816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427702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AC8F0-1910-85B6-C636-A62C7B1E49EC}"/>
              </a:ext>
            </a:extLst>
          </p:cNvPr>
          <p:cNvSpPr>
            <a:spLocks noGrp="1"/>
          </p:cNvSpPr>
          <p:nvPr>
            <p:ph type="sldNum" sz="quarter" idx="12"/>
          </p:nvPr>
        </p:nvSpPr>
        <p:spPr/>
        <p:txBody>
          <a:bodyPr/>
          <a:lstStyle/>
          <a:p>
            <a:fld id="{856525B1-14D3-4043-96C3-3E66F944D188}" type="slidenum">
              <a:rPr lang="en-US" smtClean="0"/>
              <a:t>16</a:t>
            </a:fld>
            <a:endParaRPr lang="en-US"/>
          </a:p>
        </p:txBody>
      </p:sp>
      <p:sp>
        <p:nvSpPr>
          <p:cNvPr id="3" name="Text Placeholder 2">
            <a:extLst>
              <a:ext uri="{FF2B5EF4-FFF2-40B4-BE49-F238E27FC236}">
                <a16:creationId xmlns:a16="http://schemas.microsoft.com/office/drawing/2014/main" id="{B946B946-C347-3D14-09F5-572A192EF0C5}"/>
              </a:ext>
            </a:extLst>
          </p:cNvPr>
          <p:cNvSpPr>
            <a:spLocks noGrp="1"/>
          </p:cNvSpPr>
          <p:nvPr>
            <p:ph type="body" sz="quarter" idx="13"/>
          </p:nvPr>
        </p:nvSpPr>
        <p:spPr>
          <a:xfrm>
            <a:off x="657998" y="2971959"/>
            <a:ext cx="7828004" cy="914081"/>
          </a:xfrm>
        </p:spPr>
        <p:txBody>
          <a:bodyPr>
            <a:normAutofit lnSpcReduction="10000"/>
          </a:bodyPr>
          <a:lstStyle/>
          <a:p>
            <a:r>
              <a:rPr lang="en-US" dirty="0"/>
              <a:t>Insurance </a:t>
            </a:r>
          </a:p>
          <a:p>
            <a:r>
              <a:rPr lang="en-US" dirty="0"/>
              <a:t>Lines of Coverage</a:t>
            </a:r>
          </a:p>
        </p:txBody>
      </p:sp>
    </p:spTree>
    <p:extLst>
      <p:ext uri="{BB962C8B-B14F-4D97-AF65-F5344CB8AC3E}">
        <p14:creationId xmlns:p14="http://schemas.microsoft.com/office/powerpoint/2010/main" val="2453312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EA00-7D10-42F8-60C0-FBEC95C21E2D}"/>
              </a:ext>
            </a:extLst>
          </p:cNvPr>
          <p:cNvSpPr>
            <a:spLocks noGrp="1"/>
          </p:cNvSpPr>
          <p:nvPr>
            <p:ph type="title"/>
          </p:nvPr>
        </p:nvSpPr>
        <p:spPr/>
        <p:txBody>
          <a:bodyPr>
            <a:normAutofit fontScale="90000"/>
          </a:bodyPr>
          <a:lstStyle/>
          <a:p>
            <a:r>
              <a:rPr lang="en-US" altLang="en-US" sz="2800" dirty="0">
                <a:ea typeface="ＭＳ Ｐゴシック" pitchFamily="34" charset="-128"/>
              </a:rPr>
              <a:t>What Insurance is Necessary? </a:t>
            </a:r>
            <a:br>
              <a:rPr lang="en-US" kern="0" dirty="0"/>
            </a:br>
            <a:endParaRPr lang="en-US" dirty="0"/>
          </a:p>
        </p:txBody>
      </p:sp>
      <p:sp>
        <p:nvSpPr>
          <p:cNvPr id="3" name="Slide Number Placeholder 2">
            <a:extLst>
              <a:ext uri="{FF2B5EF4-FFF2-40B4-BE49-F238E27FC236}">
                <a16:creationId xmlns:a16="http://schemas.microsoft.com/office/drawing/2014/main" id="{445FFF08-8530-5740-7B3F-E74A86E586B5}"/>
              </a:ext>
            </a:extLst>
          </p:cNvPr>
          <p:cNvSpPr>
            <a:spLocks noGrp="1"/>
          </p:cNvSpPr>
          <p:nvPr>
            <p:ph type="sldNum" sz="quarter" idx="10"/>
          </p:nvPr>
        </p:nvSpPr>
        <p:spPr/>
        <p:txBody>
          <a:bodyPr/>
          <a:lstStyle/>
          <a:p>
            <a:fld id="{856525B1-14D3-4043-96C3-3E66F944D188}" type="slidenum">
              <a:rPr lang="en-US" smtClean="0"/>
              <a:pPr/>
              <a:t>17</a:t>
            </a:fld>
            <a:endParaRPr lang="en-US"/>
          </a:p>
        </p:txBody>
      </p:sp>
      <p:sp>
        <p:nvSpPr>
          <p:cNvPr id="4" name="Text Placeholder 3">
            <a:extLst>
              <a:ext uri="{FF2B5EF4-FFF2-40B4-BE49-F238E27FC236}">
                <a16:creationId xmlns:a16="http://schemas.microsoft.com/office/drawing/2014/main" id="{6E2281F2-EDA9-8CC1-D1BE-594A198393D1}"/>
              </a:ext>
            </a:extLst>
          </p:cNvPr>
          <p:cNvSpPr>
            <a:spLocks noGrp="1"/>
          </p:cNvSpPr>
          <p:nvPr>
            <p:ph type="body" sz="quarter" idx="11"/>
          </p:nvPr>
        </p:nvSpPr>
        <p:spPr>
          <a:xfrm>
            <a:off x="1157681" y="1272507"/>
            <a:ext cx="7584682" cy="5022531"/>
          </a:xfrm>
        </p:spPr>
        <p:txBody>
          <a:bodyPr>
            <a:normAutofit/>
          </a:bodyPr>
          <a:lstStyle/>
          <a:p>
            <a:pPr marL="330200" indent="-514350" eaLnBrk="1" hangingPunct="1">
              <a:spcBef>
                <a:spcPts val="600"/>
              </a:spcBef>
              <a:spcAft>
                <a:spcPts val="600"/>
              </a:spcAft>
              <a:buFont typeface="Calibri" pitchFamily="34" charset="0"/>
              <a:buAutoNum type="arabicPeriod"/>
            </a:pPr>
            <a:r>
              <a:rPr lang="en-US" altLang="en-US" sz="2000" dirty="0">
                <a:ea typeface="ＭＳ Ｐゴシック" pitchFamily="34" charset="-128"/>
              </a:rPr>
              <a:t>Commercial General Liability</a:t>
            </a:r>
          </a:p>
          <a:p>
            <a:pPr marL="330200" indent="-514350" eaLnBrk="1" hangingPunct="1">
              <a:spcBef>
                <a:spcPts val="600"/>
              </a:spcBef>
              <a:spcAft>
                <a:spcPts val="600"/>
              </a:spcAft>
              <a:buFont typeface="Calibri" pitchFamily="34" charset="0"/>
              <a:buAutoNum type="arabicPeriod"/>
            </a:pPr>
            <a:endParaRPr lang="en-US" altLang="en-US" sz="2000" dirty="0">
              <a:ea typeface="ＭＳ Ｐゴシック" pitchFamily="34" charset="-128"/>
            </a:endParaRPr>
          </a:p>
          <a:p>
            <a:pPr marL="330200" indent="-514350" eaLnBrk="1" hangingPunct="1">
              <a:spcBef>
                <a:spcPts val="600"/>
              </a:spcBef>
              <a:spcAft>
                <a:spcPts val="600"/>
              </a:spcAft>
              <a:buFont typeface="Calibri" pitchFamily="34" charset="0"/>
              <a:buAutoNum type="arabicPeriod"/>
            </a:pPr>
            <a:r>
              <a:rPr lang="en-US" altLang="en-US" sz="2000" dirty="0">
                <a:ea typeface="ＭＳ Ｐゴシック" pitchFamily="34" charset="-128"/>
              </a:rPr>
              <a:t>Commercial Auto Liability</a:t>
            </a:r>
          </a:p>
          <a:p>
            <a:pPr marL="330200" indent="-514350" eaLnBrk="1" hangingPunct="1">
              <a:spcBef>
                <a:spcPts val="600"/>
              </a:spcBef>
              <a:spcAft>
                <a:spcPts val="600"/>
              </a:spcAft>
              <a:buFont typeface="Calibri" pitchFamily="34" charset="0"/>
              <a:buAutoNum type="arabicPeriod"/>
            </a:pPr>
            <a:endParaRPr lang="en-US" altLang="en-US" sz="2000" dirty="0">
              <a:ea typeface="ＭＳ Ｐゴシック" pitchFamily="34" charset="-128"/>
            </a:endParaRPr>
          </a:p>
          <a:p>
            <a:pPr marL="330200" indent="-514350" eaLnBrk="1" hangingPunct="1">
              <a:spcBef>
                <a:spcPts val="600"/>
              </a:spcBef>
              <a:spcAft>
                <a:spcPts val="600"/>
              </a:spcAft>
              <a:buFont typeface="Calibri" pitchFamily="34" charset="0"/>
              <a:buAutoNum type="arabicPeriod"/>
            </a:pPr>
            <a:r>
              <a:rPr lang="en-US" altLang="en-US" sz="2000" dirty="0">
                <a:ea typeface="ＭＳ Ｐゴシック" pitchFamily="34" charset="-128"/>
              </a:rPr>
              <a:t>Workers’ Compensation &amp; Employer’s Liability</a:t>
            </a:r>
          </a:p>
          <a:p>
            <a:pPr marL="330200" indent="-514350" eaLnBrk="1" hangingPunct="1">
              <a:spcBef>
                <a:spcPts val="600"/>
              </a:spcBef>
              <a:spcAft>
                <a:spcPts val="600"/>
              </a:spcAft>
              <a:buFont typeface="Calibri" pitchFamily="34" charset="0"/>
              <a:buAutoNum type="arabicPeriod"/>
            </a:pPr>
            <a:endParaRPr lang="en-US" altLang="en-US" sz="2000" dirty="0">
              <a:ea typeface="ＭＳ Ｐゴシック" pitchFamily="34" charset="-128"/>
            </a:endParaRPr>
          </a:p>
          <a:p>
            <a:pPr marL="330200" indent="-514350" eaLnBrk="1" hangingPunct="1">
              <a:spcBef>
                <a:spcPts val="600"/>
              </a:spcBef>
              <a:spcAft>
                <a:spcPts val="600"/>
              </a:spcAft>
              <a:buFont typeface="Calibri" pitchFamily="34" charset="0"/>
              <a:buAutoNum type="arabicPeriod"/>
            </a:pPr>
            <a:r>
              <a:rPr lang="en-US" altLang="en-US" sz="2000" dirty="0">
                <a:ea typeface="ＭＳ Ｐゴシック" pitchFamily="34" charset="-128"/>
              </a:rPr>
              <a:t>Professional Liability </a:t>
            </a:r>
            <a:r>
              <a:rPr lang="en-US" altLang="en-US" sz="2000" i="1" dirty="0">
                <a:ea typeface="ＭＳ Ｐゴシック" pitchFamily="34" charset="-128"/>
              </a:rPr>
              <a:t>(if applicable, design, engineering, etc.)</a:t>
            </a:r>
          </a:p>
          <a:p>
            <a:pPr marL="330200" indent="-514350" eaLnBrk="1" hangingPunct="1">
              <a:spcBef>
                <a:spcPts val="600"/>
              </a:spcBef>
              <a:spcAft>
                <a:spcPts val="600"/>
              </a:spcAft>
              <a:buFont typeface="Calibri" pitchFamily="34" charset="0"/>
              <a:buAutoNum type="arabicPeriod"/>
            </a:pPr>
            <a:endParaRPr lang="en-US" altLang="en-US" sz="2000" i="1" dirty="0">
              <a:ea typeface="ＭＳ Ｐゴシック" pitchFamily="34" charset="-128"/>
            </a:endParaRPr>
          </a:p>
          <a:p>
            <a:pPr marL="330200" indent="-514350">
              <a:spcBef>
                <a:spcPts val="600"/>
              </a:spcBef>
              <a:spcAft>
                <a:spcPts val="600"/>
              </a:spcAft>
              <a:buFont typeface="Calibri" pitchFamily="34" charset="0"/>
              <a:buAutoNum type="arabicPeriod"/>
            </a:pPr>
            <a:r>
              <a:rPr lang="en-US" altLang="en-US" sz="2000" dirty="0">
                <a:ea typeface="ＭＳ Ｐゴシック" pitchFamily="34" charset="-128"/>
              </a:rPr>
              <a:t>Aviation Liability </a:t>
            </a:r>
            <a:r>
              <a:rPr lang="en-US" altLang="en-US" sz="2000" i="1" dirty="0">
                <a:ea typeface="ＭＳ Ｐゴシック" pitchFamily="34" charset="-128"/>
              </a:rPr>
              <a:t>(if applicable, drone use)</a:t>
            </a:r>
          </a:p>
          <a:p>
            <a:pPr marL="330200" indent="-514350" eaLnBrk="1" hangingPunct="1">
              <a:spcBef>
                <a:spcPts val="600"/>
              </a:spcBef>
              <a:spcAft>
                <a:spcPts val="600"/>
              </a:spcAft>
              <a:buFont typeface="Calibri" pitchFamily="34" charset="0"/>
              <a:buAutoNum type="arabicPeriod"/>
            </a:pPr>
            <a:endParaRPr lang="en-US" altLang="en-US" sz="2000" dirty="0">
              <a:ea typeface="ＭＳ Ｐゴシック" pitchFamily="34" charset="-128"/>
            </a:endParaRPr>
          </a:p>
          <a:p>
            <a:pPr marL="330200" indent="-514350" eaLnBrk="1" hangingPunct="1">
              <a:spcBef>
                <a:spcPts val="600"/>
              </a:spcBef>
              <a:spcAft>
                <a:spcPts val="600"/>
              </a:spcAft>
              <a:buFont typeface="Calibri" pitchFamily="34" charset="0"/>
              <a:buAutoNum type="arabicPeriod"/>
            </a:pPr>
            <a:r>
              <a:rPr lang="en-US" altLang="en-US" sz="2000" dirty="0">
                <a:ea typeface="ＭＳ Ｐゴシック" pitchFamily="34" charset="-128"/>
              </a:rPr>
              <a:t>Excess or Umbrella Liability </a:t>
            </a:r>
            <a:r>
              <a:rPr lang="en-US" altLang="en-US" sz="2000" i="1" dirty="0">
                <a:ea typeface="ＭＳ Ｐゴシック" pitchFamily="34" charset="-128"/>
              </a:rPr>
              <a:t>(if needed)</a:t>
            </a:r>
          </a:p>
          <a:p>
            <a:endParaRPr lang="en-US" dirty="0"/>
          </a:p>
        </p:txBody>
      </p:sp>
      <p:sp>
        <p:nvSpPr>
          <p:cNvPr id="6" name="TextBox 5">
            <a:extLst>
              <a:ext uri="{FF2B5EF4-FFF2-40B4-BE49-F238E27FC236}">
                <a16:creationId xmlns:a16="http://schemas.microsoft.com/office/drawing/2014/main" id="{ED7A9D67-64D5-92FA-A347-1401D2792222}"/>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415170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155FB-8406-04FD-13FB-C468DBF63F09}"/>
              </a:ext>
            </a:extLst>
          </p:cNvPr>
          <p:cNvSpPr>
            <a:spLocks noGrp="1"/>
          </p:cNvSpPr>
          <p:nvPr>
            <p:ph type="title"/>
          </p:nvPr>
        </p:nvSpPr>
        <p:spPr>
          <a:xfrm>
            <a:off x="398834" y="578513"/>
            <a:ext cx="8343898" cy="606401"/>
          </a:xfrm>
        </p:spPr>
        <p:txBody>
          <a:bodyPr>
            <a:normAutofit fontScale="90000"/>
          </a:bodyPr>
          <a:lstStyle/>
          <a:p>
            <a:r>
              <a:rPr lang="en-US" altLang="en-US" sz="2800" dirty="0">
                <a:ea typeface="ＭＳ Ｐゴシック" pitchFamily="34" charset="-128"/>
              </a:rPr>
              <a:t>All Contracts:</a:t>
            </a:r>
            <a:br>
              <a:rPr lang="en-US" altLang="en-US" sz="2800" dirty="0">
                <a:ea typeface="ＭＳ Ｐゴシック" pitchFamily="34" charset="-128"/>
              </a:rPr>
            </a:br>
            <a:r>
              <a:rPr lang="en-US" altLang="en-US" sz="2800" dirty="0">
                <a:ea typeface="ＭＳ Ｐゴシック" pitchFamily="34" charset="-128"/>
              </a:rPr>
              <a:t>Commercial General Liability (CGL)</a:t>
            </a:r>
            <a:br>
              <a:rPr lang="en-US" kern="0" dirty="0"/>
            </a:br>
            <a:endParaRPr lang="en-US" dirty="0"/>
          </a:p>
        </p:txBody>
      </p:sp>
      <p:sp>
        <p:nvSpPr>
          <p:cNvPr id="3" name="Slide Number Placeholder 2">
            <a:extLst>
              <a:ext uri="{FF2B5EF4-FFF2-40B4-BE49-F238E27FC236}">
                <a16:creationId xmlns:a16="http://schemas.microsoft.com/office/drawing/2014/main" id="{B170DFC8-BB07-3DE9-D637-B902E64D7E2B}"/>
              </a:ext>
            </a:extLst>
          </p:cNvPr>
          <p:cNvSpPr>
            <a:spLocks noGrp="1"/>
          </p:cNvSpPr>
          <p:nvPr>
            <p:ph type="sldNum" sz="quarter" idx="10"/>
          </p:nvPr>
        </p:nvSpPr>
        <p:spPr/>
        <p:txBody>
          <a:bodyPr/>
          <a:lstStyle/>
          <a:p>
            <a:fld id="{856525B1-14D3-4043-96C3-3E66F944D188}" type="slidenum">
              <a:rPr lang="en-US" smtClean="0"/>
              <a:pPr/>
              <a:t>18</a:t>
            </a:fld>
            <a:endParaRPr lang="en-US"/>
          </a:p>
        </p:txBody>
      </p:sp>
      <p:sp>
        <p:nvSpPr>
          <p:cNvPr id="4" name="Text Placeholder 3">
            <a:extLst>
              <a:ext uri="{FF2B5EF4-FFF2-40B4-BE49-F238E27FC236}">
                <a16:creationId xmlns:a16="http://schemas.microsoft.com/office/drawing/2014/main" id="{C839ED66-B1CA-EC37-2631-48982A9E4BCB}"/>
              </a:ext>
            </a:extLst>
          </p:cNvPr>
          <p:cNvSpPr>
            <a:spLocks noGrp="1"/>
          </p:cNvSpPr>
          <p:nvPr>
            <p:ph type="body" sz="quarter" idx="11"/>
          </p:nvPr>
        </p:nvSpPr>
        <p:spPr>
          <a:xfrm>
            <a:off x="587229" y="2189527"/>
            <a:ext cx="5167619" cy="3388153"/>
          </a:xfrm>
        </p:spPr>
        <p:txBody>
          <a:bodyPr/>
          <a:lstStyle/>
          <a:p>
            <a:pPr marL="0" indent="0" eaLnBrk="1" hangingPunct="1">
              <a:buNone/>
            </a:pPr>
            <a:r>
              <a:rPr lang="en-US" altLang="en-US" sz="2200" dirty="0">
                <a:ea typeface="ＭＳ Ｐゴシック" pitchFamily="34" charset="-128"/>
              </a:rPr>
              <a:t>Includes the following types of coverage:</a:t>
            </a:r>
          </a:p>
          <a:p>
            <a:pPr lvl="1" eaLnBrk="1" hangingPunct="1"/>
            <a:r>
              <a:rPr lang="en-US" altLang="en-US" dirty="0">
                <a:ea typeface="ＭＳ Ｐゴシック" pitchFamily="34" charset="-128"/>
              </a:rPr>
              <a:t>Bodily injury</a:t>
            </a:r>
          </a:p>
          <a:p>
            <a:pPr lvl="1" eaLnBrk="1" hangingPunct="1"/>
            <a:r>
              <a:rPr lang="en-US" altLang="en-US" dirty="0">
                <a:ea typeface="ＭＳ Ｐゴシック" pitchFamily="34" charset="-128"/>
              </a:rPr>
              <a:t>Property damage</a:t>
            </a:r>
          </a:p>
          <a:p>
            <a:pPr lvl="1" eaLnBrk="1" hangingPunct="1"/>
            <a:r>
              <a:rPr lang="en-US" altLang="en-US" dirty="0">
                <a:ea typeface="ＭＳ Ｐゴシック" pitchFamily="34" charset="-128"/>
              </a:rPr>
              <a:t>Personal injury (libel, slander, defamation)</a:t>
            </a:r>
          </a:p>
          <a:p>
            <a:pPr lvl="1" eaLnBrk="1" hangingPunct="1"/>
            <a:r>
              <a:rPr lang="en-US" altLang="en-US" dirty="0">
                <a:ea typeface="ＭＳ Ｐゴシック" pitchFamily="34" charset="-128"/>
              </a:rPr>
              <a:t>Advertising injury (trademark)</a:t>
            </a:r>
          </a:p>
          <a:p>
            <a:pPr lvl="1" eaLnBrk="1" hangingPunct="1"/>
            <a:r>
              <a:rPr lang="en-US" altLang="en-US" dirty="0">
                <a:ea typeface="ＭＳ Ｐゴシック" pitchFamily="34" charset="-128"/>
              </a:rPr>
              <a:t>Products &amp; Completed Operations – </a:t>
            </a:r>
            <a:r>
              <a:rPr lang="en-US" altLang="en-US" u="sng" dirty="0">
                <a:ea typeface="ＭＳ Ｐゴシック" pitchFamily="34" charset="-128"/>
              </a:rPr>
              <a:t>must have</a:t>
            </a:r>
            <a:r>
              <a:rPr lang="en-US" altLang="en-US" dirty="0">
                <a:ea typeface="ＭＳ Ｐゴシック" pitchFamily="34" charset="-128"/>
              </a:rPr>
              <a:t> for any product liability or construction exposures.  </a:t>
            </a:r>
          </a:p>
          <a:p>
            <a:endParaRPr lang="en-US" dirty="0"/>
          </a:p>
        </p:txBody>
      </p:sp>
      <p:pic>
        <p:nvPicPr>
          <p:cNvPr id="2050" name="Picture 2" descr="IDENTIFY: Team YMCA – Rice Design for America">
            <a:extLst>
              <a:ext uri="{FF2B5EF4-FFF2-40B4-BE49-F238E27FC236}">
                <a16:creationId xmlns:a16="http://schemas.microsoft.com/office/drawing/2014/main" id="{8A2DF092-50F9-80B2-9845-96EAC029A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371" y="3657600"/>
            <a:ext cx="2151258" cy="2088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vironmental Health and Safety">
            <a:extLst>
              <a:ext uri="{FF2B5EF4-FFF2-40B4-BE49-F238E27FC236}">
                <a16:creationId xmlns:a16="http://schemas.microsoft.com/office/drawing/2014/main" id="{D6486DCE-EC70-9E15-29F9-D33683DF8E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187"/>
          <a:stretch/>
        </p:blipFill>
        <p:spPr bwMode="auto">
          <a:xfrm>
            <a:off x="5863905" y="1508487"/>
            <a:ext cx="2761382" cy="1803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1E5207-45C9-0157-DB8C-A2739ED599B3}"/>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51702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A8F4-14AA-9118-6B29-164C612EFE7F}"/>
              </a:ext>
            </a:extLst>
          </p:cNvPr>
          <p:cNvSpPr>
            <a:spLocks noGrp="1"/>
          </p:cNvSpPr>
          <p:nvPr>
            <p:ph type="title"/>
          </p:nvPr>
        </p:nvSpPr>
        <p:spPr/>
        <p:txBody>
          <a:bodyPr>
            <a:normAutofit fontScale="90000"/>
          </a:bodyPr>
          <a:lstStyle/>
          <a:p>
            <a:r>
              <a:rPr lang="en-US" altLang="en-US" sz="2800" dirty="0">
                <a:ea typeface="ＭＳ Ｐゴシック" pitchFamily="34" charset="-128"/>
              </a:rPr>
              <a:t>Most All Contracts:</a:t>
            </a:r>
            <a:br>
              <a:rPr lang="en-US" altLang="en-US" sz="2800" dirty="0">
                <a:ea typeface="ＭＳ Ｐゴシック" pitchFamily="34" charset="-128"/>
              </a:rPr>
            </a:br>
            <a:r>
              <a:rPr lang="en-US" altLang="en-US" sz="2800" dirty="0">
                <a:ea typeface="ＭＳ Ｐゴシック" pitchFamily="34" charset="-128"/>
              </a:rPr>
              <a:t>Commercial Auto</a:t>
            </a:r>
            <a:br>
              <a:rPr lang="en-US" kern="0" dirty="0"/>
            </a:br>
            <a:endParaRPr lang="en-US" dirty="0"/>
          </a:p>
        </p:txBody>
      </p:sp>
      <p:sp>
        <p:nvSpPr>
          <p:cNvPr id="3" name="Slide Number Placeholder 2">
            <a:extLst>
              <a:ext uri="{FF2B5EF4-FFF2-40B4-BE49-F238E27FC236}">
                <a16:creationId xmlns:a16="http://schemas.microsoft.com/office/drawing/2014/main" id="{456E19A6-656E-3E34-FC48-80B57791256A}"/>
              </a:ext>
            </a:extLst>
          </p:cNvPr>
          <p:cNvSpPr>
            <a:spLocks noGrp="1"/>
          </p:cNvSpPr>
          <p:nvPr>
            <p:ph type="sldNum" sz="quarter" idx="10"/>
          </p:nvPr>
        </p:nvSpPr>
        <p:spPr/>
        <p:txBody>
          <a:bodyPr/>
          <a:lstStyle/>
          <a:p>
            <a:fld id="{856525B1-14D3-4043-96C3-3E66F944D188}" type="slidenum">
              <a:rPr lang="en-US" smtClean="0"/>
              <a:pPr/>
              <a:t>19</a:t>
            </a:fld>
            <a:endParaRPr lang="en-US"/>
          </a:p>
        </p:txBody>
      </p:sp>
      <p:sp>
        <p:nvSpPr>
          <p:cNvPr id="4" name="Text Placeholder 3">
            <a:extLst>
              <a:ext uri="{FF2B5EF4-FFF2-40B4-BE49-F238E27FC236}">
                <a16:creationId xmlns:a16="http://schemas.microsoft.com/office/drawing/2014/main" id="{B0989F30-9394-8959-80F4-901970CDBE55}"/>
              </a:ext>
            </a:extLst>
          </p:cNvPr>
          <p:cNvSpPr>
            <a:spLocks noGrp="1"/>
          </p:cNvSpPr>
          <p:nvPr>
            <p:ph type="body" sz="quarter" idx="11"/>
          </p:nvPr>
        </p:nvSpPr>
        <p:spPr>
          <a:xfrm>
            <a:off x="606462" y="1771027"/>
            <a:ext cx="8340725" cy="2754312"/>
          </a:xfrm>
        </p:spPr>
        <p:txBody>
          <a:bodyPr/>
          <a:lstStyle/>
          <a:p>
            <a:pPr marL="0" indent="0" eaLnBrk="1" hangingPunct="1">
              <a:buNone/>
            </a:pPr>
            <a:r>
              <a:rPr lang="en-US" altLang="en-US" dirty="0">
                <a:ea typeface="ＭＳ Ｐゴシック" pitchFamily="34" charset="-128"/>
              </a:rPr>
              <a:t>Includes the following types of coverage:</a:t>
            </a:r>
          </a:p>
          <a:p>
            <a:pPr lvl="1" eaLnBrk="1" hangingPunct="1"/>
            <a:r>
              <a:rPr lang="en-US" altLang="en-US" sz="1800" dirty="0">
                <a:ea typeface="ＭＳ Ｐゴシック" pitchFamily="34" charset="-128"/>
              </a:rPr>
              <a:t>Auto Liability for owned autos</a:t>
            </a:r>
          </a:p>
          <a:p>
            <a:pPr marL="0" lvl="1" indent="0" eaLnBrk="1" hangingPunct="1">
              <a:buNone/>
            </a:pPr>
            <a:endParaRPr lang="en-US" altLang="en-US" dirty="0">
              <a:ea typeface="ＭＳ Ｐゴシック" pitchFamily="34" charset="-128"/>
            </a:endParaRPr>
          </a:p>
          <a:p>
            <a:pPr marL="0" lvl="1" indent="0" eaLnBrk="1" hangingPunct="1">
              <a:buNone/>
            </a:pPr>
            <a:r>
              <a:rPr lang="en-US" altLang="en-US" sz="2400" b="1" dirty="0">
                <a:ea typeface="ＭＳ Ｐゴシック" pitchFamily="34" charset="-128"/>
              </a:rPr>
              <a:t>Important to require:</a:t>
            </a:r>
          </a:p>
          <a:p>
            <a:pPr marL="741363" lvl="1" indent="-277813"/>
            <a:r>
              <a:rPr lang="en-US" altLang="en-US" sz="1800" dirty="0">
                <a:ea typeface="ＭＳ Ｐゴシック" pitchFamily="34" charset="-128"/>
              </a:rPr>
              <a:t>Non Owned and Hired Auto</a:t>
            </a:r>
          </a:p>
          <a:p>
            <a:pPr marL="0" lvl="1" indent="0" eaLnBrk="1" hangingPunct="1">
              <a:buNone/>
            </a:pPr>
            <a:endParaRPr lang="en-US" altLang="en-US" dirty="0">
              <a:ea typeface="ＭＳ Ｐゴシック" pitchFamily="34" charset="-128"/>
            </a:endParaRPr>
          </a:p>
          <a:p>
            <a:endParaRPr lang="en-US" dirty="0"/>
          </a:p>
        </p:txBody>
      </p:sp>
      <p:pic>
        <p:nvPicPr>
          <p:cNvPr id="5" name="Picture 2" descr="http://ww4.hdnux.com/photos/34/64/02/7553163/7/920x920.jpg">
            <a:extLst>
              <a:ext uri="{FF2B5EF4-FFF2-40B4-BE49-F238E27FC236}">
                <a16:creationId xmlns:a16="http://schemas.microsoft.com/office/drawing/2014/main" id="{37CAE78B-5C0C-6521-0A99-B0756CD34B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5120" y="969307"/>
            <a:ext cx="2350189" cy="3157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ired &amp; Non-Owned Auto Insurance | CoverWallet">
            <a:extLst>
              <a:ext uri="{FF2B5EF4-FFF2-40B4-BE49-F238E27FC236}">
                <a16:creationId xmlns:a16="http://schemas.microsoft.com/office/drawing/2014/main" id="{3DF49E66-8BCA-452A-1FB8-F17A9EAE5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13" y="3777995"/>
            <a:ext cx="6203986" cy="21466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5EFD20-1F34-FF62-9C70-D93F50B792C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88156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C709556-0E88-4F5B-BD6F-B3F83C89C70A}"/>
              </a:ext>
            </a:extLst>
          </p:cNvPr>
          <p:cNvPicPr>
            <a:picLocks noGrp="1" noChangeAspect="1"/>
          </p:cNvPicPr>
          <p:nvPr>
            <p:ph type="pic" idx="14"/>
          </p:nvPr>
        </p:nvPicPr>
        <p:blipFill rotWithShape="1">
          <a:blip r:embed="rId3">
            <a:extLst>
              <a:ext uri="{28A0092B-C50C-407E-A947-70E740481C1C}">
                <a14:useLocalDpi xmlns:a14="http://schemas.microsoft.com/office/drawing/2010/main" val="0"/>
              </a:ext>
            </a:extLst>
          </a:blip>
          <a:srcRect l="32235" r="16915"/>
          <a:stretch/>
        </p:blipFill>
        <p:spPr>
          <a:xfrm>
            <a:off x="0" y="0"/>
            <a:ext cx="4649820" cy="6858000"/>
          </a:xfrm>
        </p:spPr>
      </p:pic>
      <p:sp>
        <p:nvSpPr>
          <p:cNvPr id="6" name="Title 5">
            <a:extLst>
              <a:ext uri="{FF2B5EF4-FFF2-40B4-BE49-F238E27FC236}">
                <a16:creationId xmlns:a16="http://schemas.microsoft.com/office/drawing/2014/main" id="{806CE769-5321-4BD2-BF19-BFB574E6CFF2}"/>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D74DF75D-B967-41B3-9385-A9E299AD6AE3}"/>
              </a:ext>
            </a:extLst>
          </p:cNvPr>
          <p:cNvSpPr>
            <a:spLocks noGrp="1"/>
          </p:cNvSpPr>
          <p:nvPr>
            <p:ph type="sldNum" sz="quarter" idx="10"/>
          </p:nvPr>
        </p:nvSpPr>
        <p:spPr/>
        <p:txBody>
          <a:bodyPr/>
          <a:lstStyle/>
          <a:p>
            <a:fld id="{856525B1-14D3-4043-96C3-3E66F944D188}" type="slidenum">
              <a:rPr lang="en-US" smtClean="0"/>
              <a:pPr/>
              <a:t>2</a:t>
            </a:fld>
            <a:endParaRPr lang="en-US"/>
          </a:p>
        </p:txBody>
      </p:sp>
      <p:sp>
        <p:nvSpPr>
          <p:cNvPr id="11" name="Text Placeholder 6">
            <a:extLst>
              <a:ext uri="{FF2B5EF4-FFF2-40B4-BE49-F238E27FC236}">
                <a16:creationId xmlns:a16="http://schemas.microsoft.com/office/drawing/2014/main" id="{3B54CD3B-7F53-49D3-843D-E92AFD214EBA}"/>
              </a:ext>
            </a:extLst>
          </p:cNvPr>
          <p:cNvSpPr>
            <a:spLocks noGrp="1"/>
          </p:cNvSpPr>
          <p:nvPr>
            <p:ph type="body" sz="quarter" idx="11"/>
          </p:nvPr>
        </p:nvSpPr>
        <p:spPr>
          <a:xfrm>
            <a:off x="4890782" y="1896537"/>
            <a:ext cx="3939497" cy="4398502"/>
          </a:xfrm>
        </p:spPr>
        <p:txBody>
          <a:bodyPr>
            <a:normAutofit/>
          </a:bodyPr>
          <a:lstStyle/>
          <a:p>
            <a:r>
              <a:rPr lang="en-US" dirty="0"/>
              <a:t>Risk and Insurance Orientation</a:t>
            </a:r>
          </a:p>
          <a:p>
            <a:pPr marL="0" indent="0">
              <a:buNone/>
            </a:pPr>
            <a:endParaRPr lang="en-US" dirty="0"/>
          </a:p>
          <a:p>
            <a:r>
              <a:rPr lang="en-US" dirty="0"/>
              <a:t>Common Scenarios</a:t>
            </a:r>
          </a:p>
          <a:p>
            <a:pPr marL="0" indent="0">
              <a:buNone/>
            </a:pPr>
            <a:endParaRPr lang="en-US" dirty="0"/>
          </a:p>
          <a:p>
            <a:r>
              <a:rPr lang="en-US" dirty="0"/>
              <a:t>Insurance Requirements</a:t>
            </a:r>
          </a:p>
          <a:p>
            <a:endParaRPr lang="en-US" dirty="0"/>
          </a:p>
          <a:p>
            <a:r>
              <a:rPr lang="en-US"/>
              <a:t>Contract Language</a:t>
            </a:r>
          </a:p>
          <a:p>
            <a:endParaRPr lang="en-US" dirty="0"/>
          </a:p>
          <a:p>
            <a:r>
              <a:rPr lang="en-US" dirty="0"/>
              <a:t>Insurance Verification</a:t>
            </a:r>
          </a:p>
        </p:txBody>
      </p:sp>
    </p:spTree>
    <p:extLst>
      <p:ext uri="{BB962C8B-B14F-4D97-AF65-F5344CB8AC3E}">
        <p14:creationId xmlns:p14="http://schemas.microsoft.com/office/powerpoint/2010/main" val="9826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BF54-EE5D-1B78-8A27-EC02B3B62152}"/>
              </a:ext>
            </a:extLst>
          </p:cNvPr>
          <p:cNvSpPr>
            <a:spLocks noGrp="1"/>
          </p:cNvSpPr>
          <p:nvPr>
            <p:ph type="title"/>
          </p:nvPr>
        </p:nvSpPr>
        <p:spPr/>
        <p:txBody>
          <a:bodyPr>
            <a:normAutofit fontScale="90000"/>
          </a:bodyPr>
          <a:lstStyle/>
          <a:p>
            <a:r>
              <a:rPr lang="en-US" altLang="en-US" sz="2800" dirty="0">
                <a:ea typeface="ＭＳ Ｐゴシック" pitchFamily="34" charset="-128"/>
              </a:rPr>
              <a:t>All Contracts with Employees:</a:t>
            </a:r>
            <a:br>
              <a:rPr lang="en-US" altLang="en-US" sz="2800" dirty="0">
                <a:ea typeface="ＭＳ Ｐゴシック" pitchFamily="34" charset="-128"/>
              </a:rPr>
            </a:br>
            <a:r>
              <a:rPr lang="en-US" altLang="en-US" sz="2800" dirty="0">
                <a:ea typeface="ＭＳ Ｐゴシック" pitchFamily="34" charset="-128"/>
              </a:rPr>
              <a:t>Workers’ Compensation </a:t>
            </a:r>
            <a:br>
              <a:rPr lang="en-US" kern="0" dirty="0"/>
            </a:br>
            <a:endParaRPr lang="en-US" dirty="0"/>
          </a:p>
        </p:txBody>
      </p:sp>
      <p:sp>
        <p:nvSpPr>
          <p:cNvPr id="3" name="Slide Number Placeholder 2">
            <a:extLst>
              <a:ext uri="{FF2B5EF4-FFF2-40B4-BE49-F238E27FC236}">
                <a16:creationId xmlns:a16="http://schemas.microsoft.com/office/drawing/2014/main" id="{98D336A6-3D03-F1E8-CED2-88D4BED73138}"/>
              </a:ext>
            </a:extLst>
          </p:cNvPr>
          <p:cNvSpPr>
            <a:spLocks noGrp="1"/>
          </p:cNvSpPr>
          <p:nvPr>
            <p:ph type="sldNum" sz="quarter" idx="10"/>
          </p:nvPr>
        </p:nvSpPr>
        <p:spPr/>
        <p:txBody>
          <a:bodyPr/>
          <a:lstStyle/>
          <a:p>
            <a:fld id="{856525B1-14D3-4043-96C3-3E66F944D188}" type="slidenum">
              <a:rPr lang="en-US" smtClean="0"/>
              <a:pPr/>
              <a:t>20</a:t>
            </a:fld>
            <a:endParaRPr lang="en-US"/>
          </a:p>
        </p:txBody>
      </p:sp>
      <p:sp>
        <p:nvSpPr>
          <p:cNvPr id="4" name="Text Placeholder 3">
            <a:extLst>
              <a:ext uri="{FF2B5EF4-FFF2-40B4-BE49-F238E27FC236}">
                <a16:creationId xmlns:a16="http://schemas.microsoft.com/office/drawing/2014/main" id="{F81F2A33-7BCC-9F36-48D6-C22019BF4F0F}"/>
              </a:ext>
            </a:extLst>
          </p:cNvPr>
          <p:cNvSpPr>
            <a:spLocks noGrp="1"/>
          </p:cNvSpPr>
          <p:nvPr>
            <p:ph type="body" sz="quarter" idx="11"/>
          </p:nvPr>
        </p:nvSpPr>
        <p:spPr>
          <a:xfrm>
            <a:off x="401639" y="2538141"/>
            <a:ext cx="5746316" cy="3057315"/>
          </a:xfrm>
        </p:spPr>
        <p:txBody>
          <a:bodyPr>
            <a:normAutofit/>
          </a:bodyPr>
          <a:lstStyle/>
          <a:p>
            <a:pPr marL="0" indent="0" eaLnBrk="1" hangingPunct="1">
              <a:spcBef>
                <a:spcPct val="0"/>
              </a:spcBef>
              <a:spcAft>
                <a:spcPct val="50000"/>
              </a:spcAft>
              <a:buNone/>
            </a:pPr>
            <a:r>
              <a:rPr lang="en-US" altLang="en-US" dirty="0">
                <a:ea typeface="ＭＳ Ｐゴシック" pitchFamily="34" charset="-128"/>
              </a:rPr>
              <a:t>Coverage A: Workers’ Compensation</a:t>
            </a:r>
          </a:p>
          <a:p>
            <a:pPr lvl="1" eaLnBrk="1" hangingPunct="1">
              <a:spcBef>
                <a:spcPct val="0"/>
              </a:spcBef>
            </a:pPr>
            <a:r>
              <a:rPr lang="en-US" altLang="en-US" dirty="0">
                <a:ea typeface="ＭＳ Ｐゴシック" pitchFamily="34" charset="-128"/>
              </a:rPr>
              <a:t>Statutory benefits – no limit</a:t>
            </a:r>
          </a:p>
          <a:p>
            <a:pPr lvl="1" eaLnBrk="1" hangingPunct="1">
              <a:spcBef>
                <a:spcPct val="0"/>
              </a:spcBef>
            </a:pPr>
            <a:r>
              <a:rPr lang="en-US" altLang="en-US" dirty="0">
                <a:ea typeface="ＭＳ Ｐゴシック" pitchFamily="34" charset="-128"/>
              </a:rPr>
              <a:t>Critical that all subcontractors carry</a:t>
            </a:r>
          </a:p>
          <a:p>
            <a:pPr lvl="1" eaLnBrk="1" hangingPunct="1">
              <a:spcBef>
                <a:spcPct val="0"/>
              </a:spcBef>
              <a:spcAft>
                <a:spcPct val="50000"/>
              </a:spcAft>
            </a:pPr>
            <a:r>
              <a:rPr lang="en-US" altLang="en-US" dirty="0">
                <a:ea typeface="ＭＳ Ｐゴシック" pitchFamily="34" charset="-128"/>
              </a:rPr>
              <a:t>N/A to sole proprietor &amp;/or if have no employees</a:t>
            </a:r>
          </a:p>
          <a:p>
            <a:pPr marL="0" indent="0" eaLnBrk="1" hangingPunct="1">
              <a:spcBef>
                <a:spcPct val="0"/>
              </a:spcBef>
              <a:spcAft>
                <a:spcPct val="50000"/>
              </a:spcAft>
              <a:buNone/>
            </a:pPr>
            <a:r>
              <a:rPr lang="en-US" altLang="en-US" dirty="0">
                <a:ea typeface="ＭＳ Ｐゴシック" pitchFamily="34" charset="-128"/>
              </a:rPr>
              <a:t>Coverage B:  Employer’s Liability (EL)</a:t>
            </a:r>
          </a:p>
          <a:p>
            <a:pPr lvl="1" eaLnBrk="1" hangingPunct="1">
              <a:spcBef>
                <a:spcPct val="0"/>
              </a:spcBef>
            </a:pPr>
            <a:r>
              <a:rPr lang="en-US" altLang="en-US" dirty="0">
                <a:ea typeface="ＭＳ Ｐゴシック" pitchFamily="34" charset="-128"/>
              </a:rPr>
              <a:t>$1,000,000 limit common</a:t>
            </a:r>
          </a:p>
          <a:p>
            <a:pPr lvl="1" eaLnBrk="1" hangingPunct="1">
              <a:spcBef>
                <a:spcPct val="0"/>
              </a:spcBef>
            </a:pPr>
            <a:r>
              <a:rPr lang="en-US" altLang="en-US" dirty="0">
                <a:ea typeface="ＭＳ Ｐゴシック" pitchFamily="34" charset="-128"/>
              </a:rPr>
              <a:t>Covers “dual capacity” and other exceptions to exclusive remedy of workers’ compensation</a:t>
            </a:r>
          </a:p>
          <a:p>
            <a:pPr lvl="1" eaLnBrk="1" hangingPunct="1">
              <a:spcBef>
                <a:spcPct val="0"/>
              </a:spcBef>
            </a:pPr>
            <a:r>
              <a:rPr lang="en-US" altLang="en-US" dirty="0">
                <a:ea typeface="ＭＳ Ｐゴシック" pitchFamily="34" charset="-128"/>
              </a:rPr>
              <a:t>This is </a:t>
            </a:r>
            <a:r>
              <a:rPr lang="en-US" altLang="en-US" u="sng" dirty="0">
                <a:ea typeface="ＭＳ Ｐゴシック" pitchFamily="34" charset="-128"/>
              </a:rPr>
              <a:t>NOT</a:t>
            </a:r>
            <a:r>
              <a:rPr lang="en-US" altLang="en-US" dirty="0">
                <a:ea typeface="ＭＳ Ｐゴシック" pitchFamily="34" charset="-128"/>
              </a:rPr>
              <a:t> Employment Practices Liability</a:t>
            </a:r>
          </a:p>
          <a:p>
            <a:pPr marL="0" lvl="1" indent="0" eaLnBrk="1" hangingPunct="1">
              <a:buNone/>
            </a:pPr>
            <a:endParaRPr lang="en-US" altLang="en-US" dirty="0">
              <a:ea typeface="ＭＳ Ｐゴシック" pitchFamily="34" charset="-128"/>
            </a:endParaRPr>
          </a:p>
          <a:p>
            <a:endParaRPr lang="en-US" dirty="0"/>
          </a:p>
        </p:txBody>
      </p:sp>
      <p:pic>
        <p:nvPicPr>
          <p:cNvPr id="5" name="Picture 4" descr="Image result for workers compensation">
            <a:extLst>
              <a:ext uri="{FF2B5EF4-FFF2-40B4-BE49-F238E27FC236}">
                <a16:creationId xmlns:a16="http://schemas.microsoft.com/office/drawing/2014/main" id="{D128424E-D400-25C0-919F-38A861B38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954" y="1447800"/>
            <a:ext cx="2492375" cy="2492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mmon Workers' Compensation Myths | Jack Bernstein, Injury Attorneys">
            <a:extLst>
              <a:ext uri="{FF2B5EF4-FFF2-40B4-BE49-F238E27FC236}">
                <a16:creationId xmlns:a16="http://schemas.microsoft.com/office/drawing/2014/main" id="{1E69587F-3B9F-73EE-C972-1DC29A310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954" y="414273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9ACBA2-BB33-6E8D-0654-5DE35DE61FC8}"/>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022505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4C21-7C9C-733B-680E-9930C269AA79}"/>
              </a:ext>
            </a:extLst>
          </p:cNvPr>
          <p:cNvSpPr>
            <a:spLocks noGrp="1"/>
          </p:cNvSpPr>
          <p:nvPr>
            <p:ph type="title"/>
          </p:nvPr>
        </p:nvSpPr>
        <p:spPr/>
        <p:txBody>
          <a:bodyPr>
            <a:normAutofit fontScale="90000"/>
          </a:bodyPr>
          <a:lstStyle/>
          <a:p>
            <a:r>
              <a:rPr lang="en-US" altLang="en-US" sz="2800" dirty="0">
                <a:ea typeface="ＭＳ Ｐゴシック" pitchFamily="34" charset="-128"/>
              </a:rPr>
              <a:t>For Large Exposures </a:t>
            </a:r>
            <a:r>
              <a:rPr lang="en-US" altLang="en-US" sz="2800" i="1" dirty="0">
                <a:ea typeface="ＭＳ Ｐゴシック" pitchFamily="34" charset="-128"/>
              </a:rPr>
              <a:t>(pool, youth, transportation)</a:t>
            </a:r>
            <a:r>
              <a:rPr lang="en-US" altLang="en-US" sz="2800" dirty="0">
                <a:ea typeface="ＭＳ Ｐゴシック" pitchFamily="34" charset="-128"/>
              </a:rPr>
              <a:t>:</a:t>
            </a:r>
            <a:br>
              <a:rPr lang="en-US" altLang="en-US" sz="2800" dirty="0">
                <a:ea typeface="ＭＳ Ｐゴシック" pitchFamily="34" charset="-128"/>
              </a:rPr>
            </a:br>
            <a:r>
              <a:rPr lang="en-US" altLang="en-US" sz="2800" dirty="0">
                <a:ea typeface="ＭＳ Ｐゴシック" pitchFamily="34" charset="-128"/>
              </a:rPr>
              <a:t>Excess or Umbrella Liability</a:t>
            </a:r>
            <a:br>
              <a:rPr lang="en-US" sz="2800" kern="0" dirty="0"/>
            </a:br>
            <a:endParaRPr lang="en-US" dirty="0"/>
          </a:p>
        </p:txBody>
      </p:sp>
      <p:sp>
        <p:nvSpPr>
          <p:cNvPr id="3" name="Slide Number Placeholder 2">
            <a:extLst>
              <a:ext uri="{FF2B5EF4-FFF2-40B4-BE49-F238E27FC236}">
                <a16:creationId xmlns:a16="http://schemas.microsoft.com/office/drawing/2014/main" id="{2A94223C-4255-079C-DB03-E26A3B375AC3}"/>
              </a:ext>
            </a:extLst>
          </p:cNvPr>
          <p:cNvSpPr>
            <a:spLocks noGrp="1"/>
          </p:cNvSpPr>
          <p:nvPr>
            <p:ph type="sldNum" sz="quarter" idx="10"/>
          </p:nvPr>
        </p:nvSpPr>
        <p:spPr/>
        <p:txBody>
          <a:bodyPr/>
          <a:lstStyle/>
          <a:p>
            <a:fld id="{856525B1-14D3-4043-96C3-3E66F944D188}" type="slidenum">
              <a:rPr lang="en-US" smtClean="0"/>
              <a:pPr/>
              <a:t>21</a:t>
            </a:fld>
            <a:endParaRPr lang="en-US"/>
          </a:p>
        </p:txBody>
      </p:sp>
      <p:sp>
        <p:nvSpPr>
          <p:cNvPr id="4" name="Text Placeholder 3">
            <a:extLst>
              <a:ext uri="{FF2B5EF4-FFF2-40B4-BE49-F238E27FC236}">
                <a16:creationId xmlns:a16="http://schemas.microsoft.com/office/drawing/2014/main" id="{30C46D26-E95F-AF90-CE5D-2B0054242D11}"/>
              </a:ext>
            </a:extLst>
          </p:cNvPr>
          <p:cNvSpPr>
            <a:spLocks noGrp="1"/>
          </p:cNvSpPr>
          <p:nvPr>
            <p:ph type="body" sz="quarter" idx="11"/>
          </p:nvPr>
        </p:nvSpPr>
        <p:spPr>
          <a:xfrm>
            <a:off x="3380763" y="1803633"/>
            <a:ext cx="5361600" cy="4018327"/>
          </a:xfrm>
        </p:spPr>
        <p:txBody>
          <a:bodyPr>
            <a:normAutofit/>
          </a:bodyPr>
          <a:lstStyle/>
          <a:p>
            <a:pPr marL="457200" indent="-457200">
              <a:buFont typeface="Arial" panose="020B0604020202020204" pitchFamily="34" charset="0"/>
              <a:buChar char="•"/>
            </a:pPr>
            <a:r>
              <a:rPr lang="en-US" dirty="0"/>
              <a:t>To comply with limit requirements, companies usually provide Umbrella or Excess coverage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Smaller companies will typically provide Umbrella, while larger companies carry excess </a:t>
            </a:r>
            <a:r>
              <a:rPr lang="en-US" i="1" dirty="0"/>
              <a:t>(cities carry excess).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Either form of insurance is acceptable, but verification is required to be sure the excess/umbrella is following the terms of the contract and underlying coverage</a:t>
            </a:r>
          </a:p>
          <a:p>
            <a:endParaRPr lang="en-US" dirty="0"/>
          </a:p>
        </p:txBody>
      </p:sp>
      <p:pic>
        <p:nvPicPr>
          <p:cNvPr id="5" name="Picture 2" descr="http://www.stantonins.com/Portals/23640/images/umbrella-resized-600.jpg">
            <a:extLst>
              <a:ext uri="{FF2B5EF4-FFF2-40B4-BE49-F238E27FC236}">
                <a16:creationId xmlns:a16="http://schemas.microsoft.com/office/drawing/2014/main" id="{1F05EEC1-1D67-0289-DEBA-9A81C5035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68" y="1803633"/>
            <a:ext cx="2556906" cy="20193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s That Bounce House Supposed To Be Flying? What To Look For When You're At  Someone Else's Event. - Bounce House party rental Kurt James Fun and Games">
            <a:extLst>
              <a:ext uri="{FF2B5EF4-FFF2-40B4-BE49-F238E27FC236}">
                <a16:creationId xmlns:a16="http://schemas.microsoft.com/office/drawing/2014/main" id="{AC817623-40D7-9C34-F09A-1DAAB9DFC0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43" r="20656"/>
          <a:stretch/>
        </p:blipFill>
        <p:spPr bwMode="auto">
          <a:xfrm>
            <a:off x="619381" y="3965806"/>
            <a:ext cx="2120679" cy="20193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8E6AB5-9181-FB5A-23BA-E5830188A135}"/>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36758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AC8F0-1910-85B6-C636-A62C7B1E49EC}"/>
              </a:ext>
            </a:extLst>
          </p:cNvPr>
          <p:cNvSpPr>
            <a:spLocks noGrp="1"/>
          </p:cNvSpPr>
          <p:nvPr>
            <p:ph type="sldNum" sz="quarter" idx="12"/>
          </p:nvPr>
        </p:nvSpPr>
        <p:spPr/>
        <p:txBody>
          <a:bodyPr/>
          <a:lstStyle/>
          <a:p>
            <a:fld id="{856525B1-14D3-4043-96C3-3E66F944D188}" type="slidenum">
              <a:rPr lang="en-US" smtClean="0"/>
              <a:t>22</a:t>
            </a:fld>
            <a:endParaRPr lang="en-US"/>
          </a:p>
        </p:txBody>
      </p:sp>
      <p:sp>
        <p:nvSpPr>
          <p:cNvPr id="3" name="Text Placeholder 2">
            <a:extLst>
              <a:ext uri="{FF2B5EF4-FFF2-40B4-BE49-F238E27FC236}">
                <a16:creationId xmlns:a16="http://schemas.microsoft.com/office/drawing/2014/main" id="{B946B946-C347-3D14-09F5-572A192EF0C5}"/>
              </a:ext>
            </a:extLst>
          </p:cNvPr>
          <p:cNvSpPr>
            <a:spLocks noGrp="1"/>
          </p:cNvSpPr>
          <p:nvPr>
            <p:ph type="body" sz="quarter" idx="13"/>
          </p:nvPr>
        </p:nvSpPr>
        <p:spPr>
          <a:xfrm>
            <a:off x="657998" y="2971959"/>
            <a:ext cx="7828004" cy="914081"/>
          </a:xfrm>
        </p:spPr>
        <p:txBody>
          <a:bodyPr/>
          <a:lstStyle/>
          <a:p>
            <a:r>
              <a:rPr lang="en-US" dirty="0"/>
              <a:t>Contract Language</a:t>
            </a:r>
          </a:p>
        </p:txBody>
      </p:sp>
    </p:spTree>
    <p:extLst>
      <p:ext uri="{BB962C8B-B14F-4D97-AF65-F5344CB8AC3E}">
        <p14:creationId xmlns:p14="http://schemas.microsoft.com/office/powerpoint/2010/main" val="181164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FC69-1485-6365-DEA2-09E5A700DB86}"/>
              </a:ext>
            </a:extLst>
          </p:cNvPr>
          <p:cNvSpPr>
            <a:spLocks noGrp="1"/>
          </p:cNvSpPr>
          <p:nvPr>
            <p:ph type="title"/>
          </p:nvPr>
        </p:nvSpPr>
        <p:spPr/>
        <p:txBody>
          <a:bodyPr/>
          <a:lstStyle/>
          <a:p>
            <a:r>
              <a:rPr lang="en-US" dirty="0"/>
              <a:t>Insurance Language in Contracts</a:t>
            </a:r>
          </a:p>
        </p:txBody>
      </p:sp>
      <p:sp>
        <p:nvSpPr>
          <p:cNvPr id="3" name="Slide Number Placeholder 2">
            <a:extLst>
              <a:ext uri="{FF2B5EF4-FFF2-40B4-BE49-F238E27FC236}">
                <a16:creationId xmlns:a16="http://schemas.microsoft.com/office/drawing/2014/main" id="{A7CC4D98-058B-4CDB-E59A-3F74D4E473A9}"/>
              </a:ext>
            </a:extLst>
          </p:cNvPr>
          <p:cNvSpPr>
            <a:spLocks noGrp="1"/>
          </p:cNvSpPr>
          <p:nvPr>
            <p:ph type="sldNum" sz="quarter" idx="10"/>
          </p:nvPr>
        </p:nvSpPr>
        <p:spPr/>
        <p:txBody>
          <a:bodyPr/>
          <a:lstStyle/>
          <a:p>
            <a:fld id="{856525B1-14D3-4043-96C3-3E66F944D188}" type="slidenum">
              <a:rPr lang="en-US" smtClean="0"/>
              <a:pPr/>
              <a:t>23</a:t>
            </a:fld>
            <a:endParaRPr lang="en-US"/>
          </a:p>
        </p:txBody>
      </p:sp>
      <p:sp>
        <p:nvSpPr>
          <p:cNvPr id="4" name="Text Placeholder 3">
            <a:extLst>
              <a:ext uri="{FF2B5EF4-FFF2-40B4-BE49-F238E27FC236}">
                <a16:creationId xmlns:a16="http://schemas.microsoft.com/office/drawing/2014/main" id="{5F57CFC1-D185-604E-40EA-D4ECC1C0B5B9}"/>
              </a:ext>
            </a:extLst>
          </p:cNvPr>
          <p:cNvSpPr>
            <a:spLocks noGrp="1"/>
          </p:cNvSpPr>
          <p:nvPr>
            <p:ph type="body" sz="quarter" idx="11"/>
          </p:nvPr>
        </p:nvSpPr>
        <p:spPr>
          <a:xfrm>
            <a:off x="401268" y="1602297"/>
            <a:ext cx="8557804" cy="4692741"/>
          </a:xfrm>
        </p:spPr>
        <p:txBody>
          <a:bodyPr>
            <a:normAutofit fontScale="85000" lnSpcReduction="20000"/>
          </a:bodyPr>
          <a:lstStyle/>
          <a:p>
            <a:pPr marL="342900" indent="-342900">
              <a:buFont typeface="Arial" panose="020B0604020202020204" pitchFamily="34" charset="0"/>
              <a:buChar char="•"/>
            </a:pPr>
            <a:r>
              <a:rPr lang="en-US" dirty="0"/>
              <a:t>Insurance carriers respond to claims against their insured. </a:t>
            </a:r>
          </a:p>
          <a:p>
            <a:pPr marL="800100" lvl="1" indent="-342900">
              <a:buFont typeface="Arial" panose="020B0604020202020204" pitchFamily="34" charset="0"/>
              <a:buChar char="•"/>
            </a:pPr>
            <a:r>
              <a:rPr lang="en-US" dirty="0"/>
              <a:t>In addition, they follow the contractual agreements of the insured.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the City and a service provider have no contract, and a claim is filed against the City for the contractor’s act, their insurer isn’t triggered to protect the City.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 contract must exist between the City and the service provider.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contract should include:</a:t>
            </a:r>
          </a:p>
          <a:p>
            <a:pPr marL="800100" lvl="1" indent="-342900">
              <a:buFont typeface="Arial" panose="020B0604020202020204" pitchFamily="34" charset="0"/>
              <a:buChar char="•"/>
            </a:pPr>
            <a:r>
              <a:rPr lang="en-US" dirty="0"/>
              <a:t>Scope of Work: Identifying the contractor’s responsibilities</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Indemnification Agreement: Service Provider agrees to indemnify the City for their acts, use, etc. </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Insurance Requirement Benefits: </a:t>
            </a:r>
          </a:p>
          <a:p>
            <a:pPr marL="800100" lvl="1" indent="-342900">
              <a:buFont typeface="Arial" panose="020B0604020202020204" pitchFamily="34" charset="0"/>
              <a:buChar char="•"/>
            </a:pPr>
            <a:r>
              <a:rPr lang="en-US" dirty="0"/>
              <a:t>Insurance will provide financial protection to the service provider and city. </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Insurance requirements set a minimum standard for vendors and requires their insurance to respond. </a:t>
            </a:r>
          </a:p>
        </p:txBody>
      </p:sp>
      <p:sp>
        <p:nvSpPr>
          <p:cNvPr id="8" name="TextBox 7">
            <a:extLst>
              <a:ext uri="{FF2B5EF4-FFF2-40B4-BE49-F238E27FC236}">
                <a16:creationId xmlns:a16="http://schemas.microsoft.com/office/drawing/2014/main" id="{E626786B-52E0-0FFA-5BE0-0240BC64EB7B}"/>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752707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D75C-C452-A19A-DCBE-F9F58CB06551}"/>
              </a:ext>
            </a:extLst>
          </p:cNvPr>
          <p:cNvSpPr>
            <a:spLocks noGrp="1"/>
          </p:cNvSpPr>
          <p:nvPr>
            <p:ph type="title"/>
          </p:nvPr>
        </p:nvSpPr>
        <p:spPr/>
        <p:txBody>
          <a:bodyPr>
            <a:normAutofit/>
          </a:bodyPr>
          <a:lstStyle/>
          <a:p>
            <a:r>
              <a:rPr lang="en-US" dirty="0"/>
              <a:t>In Contract: Hold Harmless / Indemnification</a:t>
            </a:r>
          </a:p>
        </p:txBody>
      </p:sp>
      <p:sp>
        <p:nvSpPr>
          <p:cNvPr id="3" name="Slide Number Placeholder 2">
            <a:extLst>
              <a:ext uri="{FF2B5EF4-FFF2-40B4-BE49-F238E27FC236}">
                <a16:creationId xmlns:a16="http://schemas.microsoft.com/office/drawing/2014/main" id="{32125986-77BB-AA7F-2A09-023AA376611E}"/>
              </a:ext>
            </a:extLst>
          </p:cNvPr>
          <p:cNvSpPr>
            <a:spLocks noGrp="1"/>
          </p:cNvSpPr>
          <p:nvPr>
            <p:ph type="sldNum" sz="quarter" idx="10"/>
          </p:nvPr>
        </p:nvSpPr>
        <p:spPr/>
        <p:txBody>
          <a:bodyPr/>
          <a:lstStyle/>
          <a:p>
            <a:fld id="{856525B1-14D3-4043-96C3-3E66F944D188}" type="slidenum">
              <a:rPr lang="en-US" smtClean="0"/>
              <a:pPr/>
              <a:t>24</a:t>
            </a:fld>
            <a:endParaRPr lang="en-US"/>
          </a:p>
        </p:txBody>
      </p:sp>
      <p:sp>
        <p:nvSpPr>
          <p:cNvPr id="4" name="Text Placeholder 3">
            <a:extLst>
              <a:ext uri="{FF2B5EF4-FFF2-40B4-BE49-F238E27FC236}">
                <a16:creationId xmlns:a16="http://schemas.microsoft.com/office/drawing/2014/main" id="{28BABC21-5D3C-DB50-4239-AD183B2FD963}"/>
              </a:ext>
            </a:extLst>
          </p:cNvPr>
          <p:cNvSpPr>
            <a:spLocks noGrp="1"/>
          </p:cNvSpPr>
          <p:nvPr>
            <p:ph type="body" sz="quarter" idx="11"/>
          </p:nvPr>
        </p:nvSpPr>
        <p:spPr>
          <a:xfrm>
            <a:off x="401268" y="1978625"/>
            <a:ext cx="8340725" cy="4316413"/>
          </a:xfrm>
        </p:spPr>
        <p:txBody>
          <a:bodyPr>
            <a:normAutofit/>
          </a:bodyPr>
          <a:lstStyle/>
          <a:p>
            <a:r>
              <a:rPr lang="en-US" sz="1800" b="1" u="sng" dirty="0">
                <a:effectLst/>
                <a:latin typeface="Times New Roman" panose="02020603050405020304" pitchFamily="18" charset="0"/>
                <a:ea typeface="Times New Roman" panose="02020603050405020304" pitchFamily="18" charset="0"/>
              </a:rPr>
              <a:t>Hold harmless</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the fullest extent permitted by law, Contractor shall </a:t>
            </a:r>
            <a:r>
              <a:rPr lang="en-US" sz="1800" b="1" dirty="0">
                <a:effectLst/>
                <a:latin typeface="Times New Roman" panose="02020603050405020304" pitchFamily="18" charset="0"/>
                <a:ea typeface="Times New Roman" panose="02020603050405020304" pitchFamily="18" charset="0"/>
              </a:rPr>
              <a:t>hold harmless</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defend</a:t>
            </a:r>
            <a:r>
              <a:rPr lang="en-US" sz="1800" dirty="0">
                <a:effectLst/>
                <a:latin typeface="Times New Roman" panose="02020603050405020304" pitchFamily="18" charset="0"/>
                <a:ea typeface="Times New Roman" panose="02020603050405020304" pitchFamily="18" charset="0"/>
              </a:rPr>
              <a:t> at its own expense, </a:t>
            </a:r>
            <a:r>
              <a:rPr lang="en-US" sz="1800" b="1" dirty="0">
                <a:effectLst/>
                <a:latin typeface="Times New Roman" panose="02020603050405020304" pitchFamily="18" charset="0"/>
                <a:ea typeface="Times New Roman" panose="02020603050405020304" pitchFamily="18" charset="0"/>
              </a:rPr>
              <a:t>and indemnify</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Entity</a:t>
            </a:r>
            <a:r>
              <a:rPr lang="en-US" sz="1800" dirty="0">
                <a:effectLst/>
                <a:latin typeface="Times New Roman" panose="02020603050405020304" pitchFamily="18" charset="0"/>
                <a:ea typeface="Times New Roman" panose="02020603050405020304" pitchFamily="18" charset="0"/>
              </a:rPr>
              <a:t> its officers, employees, agents, and volunteers, </a:t>
            </a:r>
            <a:r>
              <a:rPr lang="en-US" sz="1800" b="1" dirty="0">
                <a:effectLst/>
                <a:latin typeface="Times New Roman" panose="02020603050405020304" pitchFamily="18" charset="0"/>
                <a:ea typeface="Times New Roman" panose="02020603050405020304" pitchFamily="18" charset="0"/>
              </a:rPr>
              <a:t>against any and all</a:t>
            </a:r>
            <a:r>
              <a:rPr lang="en-US" sz="1800" dirty="0">
                <a:effectLst/>
                <a:latin typeface="Times New Roman" panose="02020603050405020304" pitchFamily="18" charset="0"/>
                <a:ea typeface="Times New Roman" panose="02020603050405020304" pitchFamily="18" charset="0"/>
              </a:rPr>
              <a:t> liability, </a:t>
            </a:r>
            <a:r>
              <a:rPr lang="en-US" sz="1800" b="1" dirty="0">
                <a:effectLst/>
                <a:latin typeface="Times New Roman" panose="02020603050405020304" pitchFamily="18" charset="0"/>
                <a:ea typeface="Times New Roman" panose="02020603050405020304" pitchFamily="18" charset="0"/>
              </a:rPr>
              <a:t>claims</a:t>
            </a:r>
            <a:r>
              <a:rPr lang="en-US" sz="1800" dirty="0">
                <a:effectLst/>
                <a:latin typeface="Times New Roman" panose="02020603050405020304" pitchFamily="18" charset="0"/>
                <a:ea typeface="Times New Roman" panose="02020603050405020304" pitchFamily="18" charset="0"/>
              </a:rPr>
              <a:t>, losses, damages, or expenses, including reasonable attorney’s fees, </a:t>
            </a:r>
            <a:r>
              <a:rPr lang="en-US" sz="1800" b="1" dirty="0">
                <a:effectLst/>
                <a:latin typeface="Times New Roman" panose="02020603050405020304" pitchFamily="18" charset="0"/>
                <a:ea typeface="Times New Roman" panose="02020603050405020304" pitchFamily="18" charset="0"/>
              </a:rPr>
              <a:t>arising from all acts or omissions of contractor or its</a:t>
            </a:r>
            <a:r>
              <a:rPr lang="en-US" sz="1800" dirty="0">
                <a:effectLst/>
                <a:latin typeface="Times New Roman" panose="02020603050405020304" pitchFamily="18" charset="0"/>
                <a:ea typeface="Times New Roman" panose="02020603050405020304" pitchFamily="18" charset="0"/>
              </a:rPr>
              <a:t> officers, </a:t>
            </a:r>
            <a:r>
              <a:rPr lang="en-US" sz="1800" b="1" dirty="0">
                <a:effectLst/>
                <a:latin typeface="Times New Roman" panose="02020603050405020304" pitchFamily="18" charset="0"/>
                <a:ea typeface="Times New Roman" panose="02020603050405020304" pitchFamily="18" charset="0"/>
              </a:rPr>
              <a:t>agents,</a:t>
            </a:r>
            <a:r>
              <a:rPr lang="en-US" sz="1800" dirty="0">
                <a:effectLst/>
                <a:latin typeface="Times New Roman" panose="02020603050405020304" pitchFamily="18" charset="0"/>
                <a:ea typeface="Times New Roman" panose="02020603050405020304" pitchFamily="18" charset="0"/>
              </a:rPr>
              <a:t> or employees in rendering services under this contract; </a:t>
            </a:r>
            <a:r>
              <a:rPr lang="en-US" sz="1800" b="1" dirty="0">
                <a:effectLst/>
                <a:latin typeface="Times New Roman" panose="02020603050405020304" pitchFamily="18" charset="0"/>
                <a:ea typeface="Times New Roman" panose="02020603050405020304" pitchFamily="18" charset="0"/>
              </a:rPr>
              <a:t>excluding</a:t>
            </a:r>
            <a:r>
              <a:rPr lang="en-US" sz="1800" dirty="0">
                <a:effectLst/>
                <a:latin typeface="Times New Roman" panose="02020603050405020304" pitchFamily="18" charset="0"/>
                <a:ea typeface="Times New Roman" panose="02020603050405020304" pitchFamily="18" charset="0"/>
              </a:rPr>
              <a:t>, however, such liability, </a:t>
            </a:r>
            <a:r>
              <a:rPr lang="en-US" sz="1800" b="1" dirty="0">
                <a:effectLst/>
                <a:latin typeface="Times New Roman" panose="02020603050405020304" pitchFamily="18" charset="0"/>
                <a:ea typeface="Times New Roman" panose="02020603050405020304" pitchFamily="18" charset="0"/>
              </a:rPr>
              <a:t>claims</a:t>
            </a:r>
            <a:r>
              <a:rPr lang="en-US" sz="1800" dirty="0">
                <a:effectLst/>
                <a:latin typeface="Times New Roman" panose="02020603050405020304" pitchFamily="18" charset="0"/>
                <a:ea typeface="Times New Roman" panose="02020603050405020304" pitchFamily="18" charset="0"/>
              </a:rPr>
              <a:t>, losses, damages, or expenses </a:t>
            </a:r>
            <a:r>
              <a:rPr lang="en-US" sz="1800" b="1" dirty="0">
                <a:effectLst/>
                <a:latin typeface="Times New Roman" panose="02020603050405020304" pitchFamily="18" charset="0"/>
                <a:ea typeface="Times New Roman" panose="02020603050405020304" pitchFamily="18" charset="0"/>
              </a:rPr>
              <a:t>arising from</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Entity’s sole negligence or willful acts.</a:t>
            </a:r>
            <a:r>
              <a:rPr lang="en-US" sz="1800" dirty="0">
                <a:effectLst/>
                <a:latin typeface="Times New Roman" panose="02020603050405020304" pitchFamily="18" charset="0"/>
                <a:ea typeface="Times New Roman" panose="02020603050405020304" pitchFamily="18" charset="0"/>
              </a:rPr>
              <a:t>  </a:t>
            </a:r>
          </a:p>
          <a:p>
            <a:endParaRPr lang="en-US" sz="1800" dirty="0">
              <a:latin typeface="Times New Roman" panose="02020603050405020304" pitchFamily="18" charset="0"/>
              <a:ea typeface="Times New Roman" panose="02020603050405020304" pitchFamily="18" charset="0"/>
            </a:endParaRPr>
          </a:p>
          <a:p>
            <a:r>
              <a:rPr lang="en-US" sz="1800" dirty="0"/>
              <a:t>“To the degree possible, the contractor will take financial responsibility for their actions and will defend the city if the city is also sued. Including paying costs to defend the matter.”</a:t>
            </a:r>
          </a:p>
          <a:p>
            <a:endParaRPr lang="en-US" sz="1800" dirty="0">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Only use language approved by your entity’s general counsel. </a:t>
            </a:r>
          </a:p>
          <a:p>
            <a:endParaRPr lang="en-US" dirty="0"/>
          </a:p>
        </p:txBody>
      </p:sp>
      <p:sp>
        <p:nvSpPr>
          <p:cNvPr id="6" name="TextBox 5">
            <a:extLst>
              <a:ext uri="{FF2B5EF4-FFF2-40B4-BE49-F238E27FC236}">
                <a16:creationId xmlns:a16="http://schemas.microsoft.com/office/drawing/2014/main" id="{6495BCA9-A7CA-06A1-BD34-68FB89110542}"/>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52344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DC1C-55C1-1C48-B63D-C4313F4EDA05}"/>
              </a:ext>
            </a:extLst>
          </p:cNvPr>
          <p:cNvSpPr>
            <a:spLocks noGrp="1"/>
          </p:cNvSpPr>
          <p:nvPr>
            <p:ph type="title"/>
          </p:nvPr>
        </p:nvSpPr>
        <p:spPr/>
        <p:txBody>
          <a:bodyPr/>
          <a:lstStyle/>
          <a:p>
            <a:r>
              <a:rPr lang="en-US" dirty="0"/>
              <a:t>In Contract: Insurance Requirements</a:t>
            </a:r>
          </a:p>
        </p:txBody>
      </p:sp>
      <p:sp>
        <p:nvSpPr>
          <p:cNvPr id="3" name="Slide Number Placeholder 2">
            <a:extLst>
              <a:ext uri="{FF2B5EF4-FFF2-40B4-BE49-F238E27FC236}">
                <a16:creationId xmlns:a16="http://schemas.microsoft.com/office/drawing/2014/main" id="{CBB8C28F-3B4F-52DF-4225-48AFD426B961}"/>
              </a:ext>
            </a:extLst>
          </p:cNvPr>
          <p:cNvSpPr>
            <a:spLocks noGrp="1"/>
          </p:cNvSpPr>
          <p:nvPr>
            <p:ph type="sldNum" sz="quarter" idx="10"/>
          </p:nvPr>
        </p:nvSpPr>
        <p:spPr/>
        <p:txBody>
          <a:bodyPr/>
          <a:lstStyle/>
          <a:p>
            <a:fld id="{856525B1-14D3-4043-96C3-3E66F944D188}" type="slidenum">
              <a:rPr lang="en-US" smtClean="0"/>
              <a:pPr/>
              <a:t>25</a:t>
            </a:fld>
            <a:endParaRPr lang="en-US"/>
          </a:p>
        </p:txBody>
      </p:sp>
      <p:sp>
        <p:nvSpPr>
          <p:cNvPr id="4" name="Text Placeholder 3">
            <a:extLst>
              <a:ext uri="{FF2B5EF4-FFF2-40B4-BE49-F238E27FC236}">
                <a16:creationId xmlns:a16="http://schemas.microsoft.com/office/drawing/2014/main" id="{F29475E9-D4CB-44CF-9556-8FEA4CD83260}"/>
              </a:ext>
            </a:extLst>
          </p:cNvPr>
          <p:cNvSpPr>
            <a:spLocks noGrp="1"/>
          </p:cNvSpPr>
          <p:nvPr>
            <p:ph type="body" sz="quarter" idx="11"/>
          </p:nvPr>
        </p:nvSpPr>
        <p:spPr>
          <a:xfrm>
            <a:off x="401638" y="2538141"/>
            <a:ext cx="8340725" cy="3241873"/>
          </a:xfrm>
        </p:spPr>
        <p:txBody>
          <a:bodyPr>
            <a:normAutofit/>
          </a:bodyPr>
          <a:lstStyle/>
          <a:p>
            <a:r>
              <a:rPr lang="en-US" sz="1800" b="0" u="sng" dirty="0">
                <a:effectLst/>
                <a:latin typeface="Times New Roman" panose="02020603050405020304" pitchFamily="18" charset="0"/>
                <a:ea typeface="Times New Roman" panose="02020603050405020304" pitchFamily="18" charset="0"/>
                <a:cs typeface="Times New Roman" panose="02020603050405020304" pitchFamily="18" charset="0"/>
              </a:rPr>
              <a:t>INSURANCE REQUIREMENTS</a:t>
            </a:r>
            <a:r>
              <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rPr>
              <a:t>.  Contractor agrees to have and maintain the policies set forth in </a:t>
            </a:r>
            <a:r>
              <a:rPr lang="en-US" sz="1800" b="0" u="sng"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Exhibit A</a:t>
            </a:r>
            <a:r>
              <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rPr>
              <a:t> entitled “INSURANCE REQUIREMENTS,” which is attached hereto and incorporated herein.  All policies, endorsements, certificates, and/or binders shall be subject to approval by the Entity as to form and content.  These requirements are subject to amendment or waiver only if so approved in writing by the Entity.  A lapse in any required insurance coverage during this Agreement shall be a breach of this Agreement.</a:t>
            </a:r>
          </a:p>
          <a:p>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Be sure these requirements are expressed as minimum limits and that City is able to access all valid and collectible insurance available to contractor.</a:t>
            </a:r>
            <a:endParaRPr lang="en-US" sz="1800" b="1" dirty="0">
              <a:effectLst/>
              <a:latin typeface="Times New Roman Bold" panose="02020803070505020304" pitchFamily="18" charset="0"/>
              <a:ea typeface="Times New Roman" panose="02020603050405020304" pitchFamily="18" charset="0"/>
              <a:cs typeface="Times New Roman" panose="02020603050405020304" pitchFamily="18" charset="0"/>
            </a:endParaRPr>
          </a:p>
          <a:p>
            <a:endParaRPr lang="en-US" sz="1800" b="1" dirty="0">
              <a:effectLst/>
              <a:latin typeface="Times New Roman Bold" panose="02020803070505020304" pitchFamily="18" charset="0"/>
              <a:ea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1386CAF1-F7F2-8096-AE9C-B6913A942872}"/>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91236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1334-51D7-1FAA-73E9-25CB7EFCB8DA}"/>
              </a:ext>
            </a:extLst>
          </p:cNvPr>
          <p:cNvSpPr>
            <a:spLocks noGrp="1"/>
          </p:cNvSpPr>
          <p:nvPr>
            <p:ph type="title"/>
          </p:nvPr>
        </p:nvSpPr>
        <p:spPr/>
        <p:txBody>
          <a:bodyPr>
            <a:normAutofit fontScale="90000"/>
          </a:bodyPr>
          <a:lstStyle/>
          <a:p>
            <a:r>
              <a:rPr lang="en-US" dirty="0"/>
              <a:t>Contract Exhibit:</a:t>
            </a:r>
            <a:br>
              <a:rPr lang="en-US" dirty="0"/>
            </a:br>
            <a:r>
              <a:rPr lang="en-US" dirty="0"/>
              <a:t>Applicable Insurance Requirements (Part 1)</a:t>
            </a:r>
          </a:p>
        </p:txBody>
      </p:sp>
      <p:sp>
        <p:nvSpPr>
          <p:cNvPr id="3" name="Slide Number Placeholder 2">
            <a:extLst>
              <a:ext uri="{FF2B5EF4-FFF2-40B4-BE49-F238E27FC236}">
                <a16:creationId xmlns:a16="http://schemas.microsoft.com/office/drawing/2014/main" id="{D29332C9-EF5F-113F-2C0E-39AB56F8D0E4}"/>
              </a:ext>
            </a:extLst>
          </p:cNvPr>
          <p:cNvSpPr>
            <a:spLocks noGrp="1"/>
          </p:cNvSpPr>
          <p:nvPr>
            <p:ph type="sldNum" sz="quarter" idx="10"/>
          </p:nvPr>
        </p:nvSpPr>
        <p:spPr/>
        <p:txBody>
          <a:bodyPr/>
          <a:lstStyle/>
          <a:p>
            <a:fld id="{856525B1-14D3-4043-96C3-3E66F944D188}" type="slidenum">
              <a:rPr lang="en-US" smtClean="0"/>
              <a:pPr/>
              <a:t>26</a:t>
            </a:fld>
            <a:endParaRPr lang="en-US"/>
          </a:p>
        </p:txBody>
      </p:sp>
      <p:sp>
        <p:nvSpPr>
          <p:cNvPr id="4" name="Text Placeholder 3">
            <a:extLst>
              <a:ext uri="{FF2B5EF4-FFF2-40B4-BE49-F238E27FC236}">
                <a16:creationId xmlns:a16="http://schemas.microsoft.com/office/drawing/2014/main" id="{858D176A-90B7-45B6-6D17-2849975C2828}"/>
              </a:ext>
            </a:extLst>
          </p:cNvPr>
          <p:cNvSpPr>
            <a:spLocks noGrp="1"/>
          </p:cNvSpPr>
          <p:nvPr>
            <p:ph type="body" sz="quarter" idx="11"/>
          </p:nvPr>
        </p:nvSpPr>
        <p:spPr>
          <a:xfrm>
            <a:off x="401638" y="1644242"/>
            <a:ext cx="8340725" cy="4890782"/>
          </a:xfrm>
        </p:spPr>
        <p:txBody>
          <a:bodyPr>
            <a:normAutofit fontScale="85000" lnSpcReduction="20000"/>
          </a:bodyPr>
          <a:lstStyle/>
          <a:p>
            <a:pPr marL="0" marR="0" algn="ctr">
              <a:spcBef>
                <a:spcPts val="600"/>
              </a:spcBef>
              <a:spcAft>
                <a:spcPts val="600"/>
              </a:spcAft>
            </a:pPr>
            <a:r>
              <a:rPr lang="en-US" sz="1800" b="1" u="sng" dirty="0">
                <a:solidFill>
                  <a:srgbClr val="44546A"/>
                </a:solidFill>
                <a:effectLst/>
                <a:latin typeface="Times New Roman Bold" panose="02020803070505020304" pitchFamily="18" charset="0"/>
                <a:ea typeface="Times New Roman" panose="02020603050405020304" pitchFamily="18" charset="0"/>
                <a:cs typeface="Times New Roman" panose="02020603050405020304" pitchFamily="18" charset="0"/>
              </a:rPr>
              <a:t>Exhibit 13: </a:t>
            </a:r>
            <a:br>
              <a:rPr lang="en-US" sz="1800" b="1" u="sng" dirty="0">
                <a:solidFill>
                  <a:srgbClr val="44546A"/>
                </a:solidFill>
                <a:effectLst/>
                <a:latin typeface="Times New Roman Bold" panose="02020803070505020304" pitchFamily="18" charset="0"/>
                <a:ea typeface="Times New Roman" panose="02020603050405020304" pitchFamily="18" charset="0"/>
                <a:cs typeface="Times New Roman" panose="02020603050405020304" pitchFamily="18" charset="0"/>
              </a:rPr>
            </a:br>
            <a:r>
              <a:rPr lang="en-US" sz="1800" b="1" u="sng"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Insurance Requirements for Instructors </a:t>
            </a:r>
            <a:endParaRPr lang="en-US" sz="1800" b="1" dirty="0">
              <a:effectLst/>
              <a:latin typeface="Times New Roman Bold" panose="02020803070505020304" pitchFamily="18"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US" sz="1800" dirty="0">
                <a:effectLst/>
                <a:latin typeface="Times New Roman" panose="02020603050405020304" pitchFamily="18" charset="0"/>
                <a:ea typeface="Times New Roman" panose="02020603050405020304" pitchFamily="18" charset="0"/>
              </a:rPr>
              <a:t>Contractor shall procure and maintain for the duration of the contract insurance against claims for injuries to persons or damages to property which may arise from or in connection with the performance of the work hereunder and the results of that work by the Instructor, his agents, representatives, employees or subcontractors.</a:t>
            </a:r>
          </a:p>
          <a:p>
            <a:pPr marL="0" marR="0" algn="just">
              <a:spcBef>
                <a:spcPts val="0"/>
              </a:spcBef>
              <a:spcAft>
                <a:spcPts val="600"/>
              </a:spcAft>
            </a:pPr>
            <a:r>
              <a:rPr lang="en-US" sz="1800" b="1" cap="all" dirty="0">
                <a:effectLst/>
                <a:latin typeface="Times New Roman" panose="02020603050405020304" pitchFamily="18" charset="0"/>
                <a:ea typeface="Times New Roman" panose="02020603050405020304" pitchFamily="18" charset="0"/>
              </a:rPr>
              <a:t>Minimum Scope and limit of Insurance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dirty="0">
                <a:effectLst/>
                <a:latin typeface="Times New Roman" panose="02020603050405020304" pitchFamily="18" charset="0"/>
                <a:ea typeface="Times New Roman" panose="02020603050405020304" pitchFamily="18" charset="0"/>
              </a:rPr>
              <a:t>Coverage shall be </a:t>
            </a:r>
            <a:r>
              <a:rPr lang="en-US" sz="1800" i="1" dirty="0">
                <a:effectLst/>
                <a:latin typeface="Times New Roman" panose="02020603050405020304" pitchFamily="18" charset="0"/>
                <a:ea typeface="Times New Roman" panose="02020603050405020304" pitchFamily="18" charset="0"/>
              </a:rPr>
              <a:t>at least as broad as</a:t>
            </a:r>
            <a:r>
              <a:rPr lang="en-US" sz="1800" dirty="0">
                <a:effectLst/>
                <a:latin typeface="Times New Roman" panose="02020603050405020304" pitchFamily="18" charset="0"/>
                <a:ea typeface="Times New Roman" panose="02020603050405020304" pitchFamily="18" charset="0"/>
              </a:rPr>
              <a:t>:</a:t>
            </a:r>
          </a:p>
          <a:p>
            <a:pPr marL="342900" marR="0" lvl="0" indent="-342900" algn="just">
              <a:spcBef>
                <a:spcPts val="0"/>
              </a:spcBef>
              <a:spcAft>
                <a:spcPts val="60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Commercial General Liability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(CGL):  Insurance Services Office Form CG 00 01 covering CGL on an “occurrence” basis, including property damage, bodily injury and personal &amp; advertising injury with limits no less than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$1,000,000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 occurrence. If a general aggregate limit applies, either the general aggregate limit shall apply separately to this project/location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(ISO CG 25 03 or 25 04)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 the general aggregate limit shall be twice the required occurrence limit.  </a:t>
            </a:r>
          </a:p>
          <a:p>
            <a:pPr marL="342900" marR="0" lvl="0" indent="-342900" algn="just">
              <a:spcBef>
                <a:spcPts val="0"/>
              </a:spcBef>
              <a:spcAft>
                <a:spcPts val="60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Automobile Liability: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Insurance Services Office Form Number CA 0001 covering Code 1 (any auto), or if Instructor has no owned autos, Code 8 (hired) and 9 (non-owned), with limits no less than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$1,000,000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accident for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bodily injury and property damage.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Note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required only if auto is used in performance of work).</a:t>
            </a:r>
          </a:p>
          <a:p>
            <a:pPr marL="342900" marR="0" lvl="0" indent="-342900" algn="just">
              <a:spcBef>
                <a:spcPts val="0"/>
              </a:spcBef>
              <a:spcAft>
                <a:spcPts val="60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Workers’ Compensation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insurance as required by the State of California, with Statutory Limits, and Employer’s Liability Insurance with limit of no less than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$1,000,000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 accident for bodily injury or disease.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Note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required only if Instructor has employees). </a:t>
            </a:r>
          </a:p>
          <a:p>
            <a:pPr marL="342900" marR="0" lvl="0" indent="-342900" algn="just">
              <a:spcBef>
                <a:spcPts val="0"/>
              </a:spcBef>
              <a:spcAft>
                <a:spcPts val="0"/>
              </a:spcAft>
              <a:buFont typeface="+mj-lt"/>
              <a:buAutoNum type="arabicPeriod"/>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Sexual Abuse or Molestation (SAM) Liability: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If the work will include contact with minors, and the CGL policy referenced above is not endorsed to include affirmative coverage for sexual abuse or molestation, Contractor shall obtain and maintain a policy covering Sexual Abuse and Molestation with a limit no less than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$1,000,000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per occurrence or claim.</a:t>
            </a:r>
          </a:p>
          <a:p>
            <a:endParaRPr lang="en-US" dirty="0"/>
          </a:p>
        </p:txBody>
      </p:sp>
      <p:sp>
        <p:nvSpPr>
          <p:cNvPr id="6" name="TextBox 5">
            <a:extLst>
              <a:ext uri="{FF2B5EF4-FFF2-40B4-BE49-F238E27FC236}">
                <a16:creationId xmlns:a16="http://schemas.microsoft.com/office/drawing/2014/main" id="{8FB5EC23-B44C-1207-9803-9FED7F25989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154120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1334-51D7-1FAA-73E9-25CB7EFCB8DA}"/>
              </a:ext>
            </a:extLst>
          </p:cNvPr>
          <p:cNvSpPr>
            <a:spLocks noGrp="1"/>
          </p:cNvSpPr>
          <p:nvPr>
            <p:ph type="title"/>
          </p:nvPr>
        </p:nvSpPr>
        <p:spPr/>
        <p:txBody>
          <a:bodyPr>
            <a:normAutofit fontScale="90000"/>
          </a:bodyPr>
          <a:lstStyle/>
          <a:p>
            <a:r>
              <a:rPr lang="en-US" dirty="0"/>
              <a:t>Contract Exhibit:</a:t>
            </a:r>
            <a:br>
              <a:rPr lang="en-US" dirty="0"/>
            </a:br>
            <a:r>
              <a:rPr lang="en-US" dirty="0"/>
              <a:t>Applicable Insurance Requirements (Part 2)</a:t>
            </a:r>
          </a:p>
        </p:txBody>
      </p:sp>
      <p:sp>
        <p:nvSpPr>
          <p:cNvPr id="3" name="Slide Number Placeholder 2">
            <a:extLst>
              <a:ext uri="{FF2B5EF4-FFF2-40B4-BE49-F238E27FC236}">
                <a16:creationId xmlns:a16="http://schemas.microsoft.com/office/drawing/2014/main" id="{D29332C9-EF5F-113F-2C0E-39AB56F8D0E4}"/>
              </a:ext>
            </a:extLst>
          </p:cNvPr>
          <p:cNvSpPr>
            <a:spLocks noGrp="1"/>
          </p:cNvSpPr>
          <p:nvPr>
            <p:ph type="sldNum" sz="quarter" idx="10"/>
          </p:nvPr>
        </p:nvSpPr>
        <p:spPr/>
        <p:txBody>
          <a:bodyPr/>
          <a:lstStyle/>
          <a:p>
            <a:fld id="{856525B1-14D3-4043-96C3-3E66F944D188}" type="slidenum">
              <a:rPr lang="en-US" smtClean="0"/>
              <a:pPr/>
              <a:t>27</a:t>
            </a:fld>
            <a:endParaRPr lang="en-US"/>
          </a:p>
        </p:txBody>
      </p:sp>
      <p:sp>
        <p:nvSpPr>
          <p:cNvPr id="4" name="Text Placeholder 3">
            <a:extLst>
              <a:ext uri="{FF2B5EF4-FFF2-40B4-BE49-F238E27FC236}">
                <a16:creationId xmlns:a16="http://schemas.microsoft.com/office/drawing/2014/main" id="{858D176A-90B7-45B6-6D17-2849975C2828}"/>
              </a:ext>
            </a:extLst>
          </p:cNvPr>
          <p:cNvSpPr>
            <a:spLocks noGrp="1"/>
          </p:cNvSpPr>
          <p:nvPr>
            <p:ph type="body" sz="quarter" idx="11"/>
          </p:nvPr>
        </p:nvSpPr>
        <p:spPr>
          <a:xfrm>
            <a:off x="401638" y="1644242"/>
            <a:ext cx="8340725" cy="4890782"/>
          </a:xfrm>
        </p:spPr>
        <p:txBody>
          <a:bodyPr>
            <a:normAutofit fontScale="85000" lnSpcReduction="20000"/>
          </a:bodyPr>
          <a:lstStyle/>
          <a:p>
            <a:pPr marL="0" marR="0" algn="just">
              <a:spcBef>
                <a:spcPts val="0"/>
              </a:spcBef>
              <a:spcAft>
                <a:spcPts val="600"/>
              </a:spcAft>
            </a:pPr>
            <a:r>
              <a:rPr lang="en-US" sz="1800" dirty="0">
                <a:effectLst/>
                <a:latin typeface="Times New Roman" panose="02020603050405020304" pitchFamily="18" charset="0"/>
                <a:ea typeface="Times New Roman" panose="02020603050405020304" pitchFamily="18" charset="0"/>
              </a:rPr>
              <a:t>If the Contractor </a:t>
            </a:r>
            <a:r>
              <a:rPr lang="en-US" sz="1800" dirty="0">
                <a:solidFill>
                  <a:srgbClr val="000000"/>
                </a:solidFill>
                <a:effectLst/>
                <a:latin typeface="Times New Roman" panose="02020603050405020304" pitchFamily="18" charset="0"/>
                <a:ea typeface="Times New Roman" panose="02020603050405020304" pitchFamily="18" charset="0"/>
              </a:rPr>
              <a:t>maintains broader coverage and/or higher limits than the minimums shown above, the Entity requires and shall be entitled to the broader coverage and/or the </a:t>
            </a:r>
            <a:r>
              <a:rPr lang="en-US" sz="1800" dirty="0">
                <a:effectLst/>
                <a:latin typeface="Times New Roman" panose="02020603050405020304" pitchFamily="18" charset="0"/>
                <a:ea typeface="Times New Roman" panose="02020603050405020304" pitchFamily="18" charset="0"/>
              </a:rPr>
              <a:t>higher limits maintained by the Contractor. Any available insurance proceeds in excess of the specified minimum limits of insurance and coverage shall be available to the Entity.</a:t>
            </a:r>
          </a:p>
          <a:p>
            <a:pPr marL="0" marR="0" algn="just">
              <a:spcBef>
                <a:spcPts val="600"/>
              </a:spcBef>
              <a:spcAft>
                <a:spcPts val="0"/>
              </a:spcAft>
            </a:pPr>
            <a:r>
              <a:rPr lang="en-US" sz="1800" b="1" i="1" dirty="0">
                <a:effectLst/>
                <a:latin typeface="Times New Roman" panose="02020603050405020304" pitchFamily="18" charset="0"/>
                <a:ea typeface="Times New Roman" panose="02020603050405020304" pitchFamily="18" charset="0"/>
              </a:rPr>
              <a:t>Self-Insured Retentions</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dirty="0">
                <a:solidFill>
                  <a:srgbClr val="000000"/>
                </a:solidFill>
                <a:effectLst/>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elf-insured retentions must be declared to and approved by the Entity. The Entity may require the Instructor to provide proof of ability to pay losses and related investigations, claim administration, and defense expenses within the retention</a:t>
            </a:r>
            <a:r>
              <a:rPr lang="en-US" sz="1800" dirty="0">
                <a:solidFill>
                  <a:srgbClr val="000000"/>
                </a:solidFill>
                <a:effectLst/>
                <a:latin typeface="Times New Roman" panose="02020603050405020304" pitchFamily="18" charset="0"/>
                <a:ea typeface="Times New Roman" panose="02020603050405020304" pitchFamily="18" charset="0"/>
              </a:rPr>
              <a:t>.  The policy language shall provide, or be endorsed to provide, that the self-insured retention may be satisfied by either the named insured or Entity.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b="1" dirty="0">
                <a:effectLst/>
                <a:latin typeface="Times New Roman" panose="02020603050405020304" pitchFamily="18" charset="0"/>
                <a:ea typeface="Times New Roman" panose="02020603050405020304" pitchFamily="18" charset="0"/>
              </a:rPr>
              <a:t>Other Insurance Provisions</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dirty="0">
                <a:effectLst/>
                <a:latin typeface="Times New Roman" panose="02020603050405020304" pitchFamily="18" charset="0"/>
                <a:ea typeface="Times New Roman" panose="02020603050405020304" pitchFamily="18" charset="0"/>
              </a:rPr>
              <a:t>The general liability policy is to contain, or be endorsed to contain, the following provisions:</a:t>
            </a:r>
          </a:p>
          <a:p>
            <a:pPr marL="342900" marR="0" lvl="0" indent="-342900" algn="just">
              <a:spcBef>
                <a:spcPts val="0"/>
              </a:spcBef>
              <a:spcAft>
                <a:spcPts val="6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The Entity, its officers, officials, employees, agents, and volunteers are to be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covered as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additional insureds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with respect to liability arising out of work or operations performed by or on behalf of the Instructor including materials, parts or equipment furnished in connection with such work or operations.</a:t>
            </a:r>
          </a:p>
          <a:p>
            <a:pPr marL="342900" marR="0" lvl="0" indent="-342900" algn="just">
              <a:spcBef>
                <a:spcPts val="0"/>
              </a:spcBef>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 any claims related to this contract, the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Instructor’s insurance coverage shall be primary and non-contributory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insurance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coverage at least as broad as ISO CG 20 01 04 13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as respects the Entity, its officers, officials, employees, agents, and volunteers. This requirement shall also apply to any Excess or Umbrella liability policies.</a:t>
            </a:r>
          </a:p>
          <a:p>
            <a:pPr marL="342900" marR="0" lvl="0" indent="-342900" algn="just">
              <a:spcBef>
                <a:spcPts val="0"/>
              </a:spcBef>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Insurance Company agrees to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waive all rights of subrogation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against the Entity, its elected or appointed officers, officials, agents, and employees for losses paid under the terms of any policy which arise from work performed by the Instructor for the Entity.  This provision also applies to the Instructor’s Workers’ Compensation policy.</a:t>
            </a:r>
          </a:p>
          <a:p>
            <a:pPr marL="342900" marR="0" lvl="0" indent="-342900" algn="just">
              <a:spcBef>
                <a:spcPts val="0"/>
              </a:spcBef>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Each insurance policy required above shall provide that coverage shall not be canceled, except with notice to the Entity.</a:t>
            </a:r>
          </a:p>
          <a:p>
            <a:endParaRPr lang="en-US" dirty="0"/>
          </a:p>
        </p:txBody>
      </p:sp>
      <p:sp>
        <p:nvSpPr>
          <p:cNvPr id="6" name="TextBox 5">
            <a:extLst>
              <a:ext uri="{FF2B5EF4-FFF2-40B4-BE49-F238E27FC236}">
                <a16:creationId xmlns:a16="http://schemas.microsoft.com/office/drawing/2014/main" id="{987C06C9-DB33-A227-1EC3-A16C6F7C5663}"/>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05387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1334-51D7-1FAA-73E9-25CB7EFCB8DA}"/>
              </a:ext>
            </a:extLst>
          </p:cNvPr>
          <p:cNvSpPr>
            <a:spLocks noGrp="1"/>
          </p:cNvSpPr>
          <p:nvPr>
            <p:ph type="title"/>
          </p:nvPr>
        </p:nvSpPr>
        <p:spPr/>
        <p:txBody>
          <a:bodyPr>
            <a:normAutofit fontScale="90000"/>
          </a:bodyPr>
          <a:lstStyle/>
          <a:p>
            <a:r>
              <a:rPr lang="en-US" dirty="0"/>
              <a:t>Contract Exhibit:</a:t>
            </a:r>
            <a:br>
              <a:rPr lang="en-US" dirty="0"/>
            </a:br>
            <a:r>
              <a:rPr lang="en-US" dirty="0"/>
              <a:t>Applicable Insurance Requirements (Part 3)</a:t>
            </a:r>
          </a:p>
        </p:txBody>
      </p:sp>
      <p:sp>
        <p:nvSpPr>
          <p:cNvPr id="3" name="Slide Number Placeholder 2">
            <a:extLst>
              <a:ext uri="{FF2B5EF4-FFF2-40B4-BE49-F238E27FC236}">
                <a16:creationId xmlns:a16="http://schemas.microsoft.com/office/drawing/2014/main" id="{D29332C9-EF5F-113F-2C0E-39AB56F8D0E4}"/>
              </a:ext>
            </a:extLst>
          </p:cNvPr>
          <p:cNvSpPr>
            <a:spLocks noGrp="1"/>
          </p:cNvSpPr>
          <p:nvPr>
            <p:ph type="sldNum" sz="quarter" idx="10"/>
          </p:nvPr>
        </p:nvSpPr>
        <p:spPr/>
        <p:txBody>
          <a:bodyPr/>
          <a:lstStyle/>
          <a:p>
            <a:fld id="{856525B1-14D3-4043-96C3-3E66F944D188}" type="slidenum">
              <a:rPr lang="en-US" smtClean="0"/>
              <a:pPr/>
              <a:t>28</a:t>
            </a:fld>
            <a:endParaRPr lang="en-US"/>
          </a:p>
        </p:txBody>
      </p:sp>
      <p:sp>
        <p:nvSpPr>
          <p:cNvPr id="4" name="Text Placeholder 3">
            <a:extLst>
              <a:ext uri="{FF2B5EF4-FFF2-40B4-BE49-F238E27FC236}">
                <a16:creationId xmlns:a16="http://schemas.microsoft.com/office/drawing/2014/main" id="{858D176A-90B7-45B6-6D17-2849975C2828}"/>
              </a:ext>
            </a:extLst>
          </p:cNvPr>
          <p:cNvSpPr>
            <a:spLocks noGrp="1"/>
          </p:cNvSpPr>
          <p:nvPr>
            <p:ph type="body" sz="quarter" idx="11"/>
          </p:nvPr>
        </p:nvSpPr>
        <p:spPr>
          <a:xfrm>
            <a:off x="402007" y="1687005"/>
            <a:ext cx="8340725" cy="4504888"/>
          </a:xfrm>
        </p:spPr>
        <p:txBody>
          <a:bodyPr>
            <a:normAutofit/>
          </a:bodyPr>
          <a:lstStyle/>
          <a:p>
            <a:pPr marL="0" marR="0" algn="just">
              <a:spcBef>
                <a:spcPts val="0"/>
              </a:spcBef>
              <a:spcAft>
                <a:spcPts val="0"/>
              </a:spcAft>
            </a:pPr>
            <a:r>
              <a:rPr lang="en-US" sz="1400" b="1" i="1" dirty="0">
                <a:effectLst/>
                <a:latin typeface="Times New Roman" panose="02020603050405020304" pitchFamily="18" charset="0"/>
                <a:ea typeface="Times New Roman" panose="02020603050405020304" pitchFamily="18" charset="0"/>
              </a:rPr>
              <a:t>Umbrella or Excess Policy</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400" dirty="0">
                <a:effectLst/>
                <a:latin typeface="Times New Roman" panose="02020603050405020304" pitchFamily="18" charset="0"/>
                <a:ea typeface="Times New Roman" panose="02020603050405020304" pitchFamily="18" charset="0"/>
              </a:rPr>
              <a:t>The Instructor may use Umbrella or Excess Policies to provide the liability limits as required in this agreement.  This form of insurance will be acceptable provided that all of the Primary and Umbrella or Excess Policies shall provide all of the insurance coverages herein required, including, but not limited to, primary and non-contributory, additional insured, Self-Insured Retentions (SIRs), indemnity, and defense requirements.  The Umbrella or Excess policies shall be provided on a true “following form” or broader coverage basis, with coverage at least as broad as provided on the underlying Commercial General Liability insurance. No insurance policies maintained by the Additional Insureds, whether primary or excess, and which also apply to a loss covered hereunder, shall be called upon to contribute to a loss until the Instructor’s primary and excess liability policies are exhausted.</a:t>
            </a:r>
          </a:p>
          <a:p>
            <a:pPr marL="457200" marR="0" algn="just">
              <a:spcBef>
                <a:spcPts val="0"/>
              </a:spcBef>
              <a:spcAft>
                <a:spcPts val="0"/>
              </a:spcAft>
            </a:pPr>
            <a:r>
              <a:rPr lang="en-US" sz="1400" i="1" dirty="0">
                <a:effectLst/>
                <a:latin typeface="Times New Roman" panose="02020603050405020304" pitchFamily="18" charset="0"/>
                <a:ea typeface="Times New Roman" panose="02020603050405020304" pitchFamily="18" charset="0"/>
              </a:rPr>
              <a:t>NOTE to Agencies: Please see the section on The Myth of “Following Form” Excess Limits Insurance Policies in chapter 2 for additional explanatory information on this very common Excess policy problem that needs to be verified and corrected. </a:t>
            </a:r>
            <a:endParaRPr lang="en-US" sz="1400" dirty="0">
              <a:effectLst/>
              <a:latin typeface="Times New Roman" panose="02020603050405020304" pitchFamily="18" charset="0"/>
              <a:ea typeface="Times New Roman" panose="02020603050405020304" pitchFamily="18" charset="0"/>
            </a:endParaRPr>
          </a:p>
          <a:p>
            <a:pPr marL="0" marR="0" algn="just">
              <a:spcBef>
                <a:spcPts val="600"/>
              </a:spcBef>
              <a:spcAft>
                <a:spcPts val="0"/>
              </a:spcAft>
            </a:pPr>
            <a:r>
              <a:rPr lang="en-US" sz="1400" b="1" i="1" dirty="0">
                <a:effectLst/>
                <a:latin typeface="Times New Roman" panose="02020603050405020304" pitchFamily="18" charset="0"/>
                <a:ea typeface="Times New Roman" panose="02020603050405020304" pitchFamily="18" charset="0"/>
              </a:rPr>
              <a:t>Acceptability of Insurers</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400" dirty="0">
                <a:effectLst/>
                <a:latin typeface="Times New Roman" panose="02020603050405020304" pitchFamily="18" charset="0"/>
                <a:ea typeface="Times New Roman" panose="02020603050405020304" pitchFamily="18" charset="0"/>
              </a:rPr>
              <a:t>Insurance is to be placed with insurers authorized to conduct business in the state with a current A.M. Best’s rating of no less than A: VII, unless otherwise acceptable to the Entity.  </a:t>
            </a:r>
          </a:p>
          <a:p>
            <a:pPr marL="0" marR="0" algn="just">
              <a:spcBef>
                <a:spcPts val="600"/>
              </a:spcBef>
              <a:spcAft>
                <a:spcPts val="0"/>
              </a:spcAft>
            </a:pPr>
            <a:r>
              <a:rPr lang="en-US" sz="1400" b="1" i="1" dirty="0">
                <a:effectLst/>
                <a:latin typeface="Times New Roman" panose="02020603050405020304" pitchFamily="18" charset="0"/>
                <a:ea typeface="Times New Roman" panose="02020603050405020304" pitchFamily="18" charset="0"/>
              </a:rPr>
              <a:t>Verification of Coverage</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400" u="sng" dirty="0">
                <a:effectLst/>
                <a:latin typeface="Times New Roman" panose="02020603050405020304" pitchFamily="18" charset="0"/>
                <a:ea typeface="SimSun" panose="02010600030101010101" pitchFamily="2" charset="-122"/>
              </a:rPr>
              <a:t>Instructor shall furnish the Entity with original Certificates of Insurance including all required amendatory endorsements (or copies of the applicable policy language effecting coverage required by this clause) and a copy of the Declarations and Endorsement Page of the CGL policy listing all policy endorsements</a:t>
            </a:r>
            <a:r>
              <a:rPr lang="en-US" sz="1400" dirty="0">
                <a:effectLst/>
                <a:latin typeface="Times New Roman" panose="02020603050405020304" pitchFamily="18" charset="0"/>
                <a:ea typeface="SimSun" panose="02010600030101010101" pitchFamily="2" charset="-122"/>
              </a:rPr>
              <a:t> to Entity before work begins. </a:t>
            </a:r>
            <a:r>
              <a:rPr lang="en-US" sz="1400" dirty="0">
                <a:effectLst/>
                <a:latin typeface="Times New Roman" panose="02020603050405020304" pitchFamily="18" charset="0"/>
                <a:ea typeface="Times New Roman" panose="02020603050405020304" pitchFamily="18" charset="0"/>
              </a:rPr>
              <a:t>The Entity reserves the right to require complete, certified copies of all required insurance policies, including endorsements affecting the coverage required by these specifications, at any time.  </a:t>
            </a:r>
          </a:p>
        </p:txBody>
      </p:sp>
      <p:sp>
        <p:nvSpPr>
          <p:cNvPr id="6" name="TextBox 5">
            <a:extLst>
              <a:ext uri="{FF2B5EF4-FFF2-40B4-BE49-F238E27FC236}">
                <a16:creationId xmlns:a16="http://schemas.microsoft.com/office/drawing/2014/main" id="{C78DB888-2552-B0D8-B051-485AE47F478C}"/>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23145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1334-51D7-1FAA-73E9-25CB7EFCB8DA}"/>
              </a:ext>
            </a:extLst>
          </p:cNvPr>
          <p:cNvSpPr>
            <a:spLocks noGrp="1"/>
          </p:cNvSpPr>
          <p:nvPr>
            <p:ph type="title"/>
          </p:nvPr>
        </p:nvSpPr>
        <p:spPr/>
        <p:txBody>
          <a:bodyPr>
            <a:normAutofit fontScale="90000"/>
          </a:bodyPr>
          <a:lstStyle/>
          <a:p>
            <a:r>
              <a:rPr lang="en-US" dirty="0"/>
              <a:t>Contract Exhibit:</a:t>
            </a:r>
            <a:br>
              <a:rPr lang="en-US" dirty="0"/>
            </a:br>
            <a:r>
              <a:rPr lang="en-US" dirty="0"/>
              <a:t>Applicable Insurance Requirements (Part 4)</a:t>
            </a:r>
          </a:p>
        </p:txBody>
      </p:sp>
      <p:sp>
        <p:nvSpPr>
          <p:cNvPr id="3" name="Slide Number Placeholder 2">
            <a:extLst>
              <a:ext uri="{FF2B5EF4-FFF2-40B4-BE49-F238E27FC236}">
                <a16:creationId xmlns:a16="http://schemas.microsoft.com/office/drawing/2014/main" id="{D29332C9-EF5F-113F-2C0E-39AB56F8D0E4}"/>
              </a:ext>
            </a:extLst>
          </p:cNvPr>
          <p:cNvSpPr>
            <a:spLocks noGrp="1"/>
          </p:cNvSpPr>
          <p:nvPr>
            <p:ph type="sldNum" sz="quarter" idx="10"/>
          </p:nvPr>
        </p:nvSpPr>
        <p:spPr/>
        <p:txBody>
          <a:bodyPr/>
          <a:lstStyle/>
          <a:p>
            <a:fld id="{856525B1-14D3-4043-96C3-3E66F944D188}" type="slidenum">
              <a:rPr lang="en-US" smtClean="0"/>
              <a:pPr/>
              <a:t>29</a:t>
            </a:fld>
            <a:endParaRPr lang="en-US"/>
          </a:p>
        </p:txBody>
      </p:sp>
      <p:sp>
        <p:nvSpPr>
          <p:cNvPr id="4" name="Text Placeholder 3">
            <a:extLst>
              <a:ext uri="{FF2B5EF4-FFF2-40B4-BE49-F238E27FC236}">
                <a16:creationId xmlns:a16="http://schemas.microsoft.com/office/drawing/2014/main" id="{858D176A-90B7-45B6-6D17-2849975C2828}"/>
              </a:ext>
            </a:extLst>
          </p:cNvPr>
          <p:cNvSpPr>
            <a:spLocks noGrp="1"/>
          </p:cNvSpPr>
          <p:nvPr>
            <p:ph type="body" sz="quarter" idx="11"/>
          </p:nvPr>
        </p:nvSpPr>
        <p:spPr>
          <a:xfrm>
            <a:off x="402007" y="1687005"/>
            <a:ext cx="8340725" cy="4504888"/>
          </a:xfrm>
        </p:spPr>
        <p:txBody>
          <a:bodyPr>
            <a:normAutofit/>
          </a:bodyPr>
          <a:lstStyle/>
          <a:p>
            <a:pPr marL="0" marR="0" algn="just">
              <a:spcBef>
                <a:spcPts val="600"/>
              </a:spcBef>
              <a:spcAft>
                <a:spcPts val="0"/>
              </a:spcAft>
            </a:pPr>
            <a:r>
              <a:rPr lang="en-US" sz="1800" b="1" dirty="0">
                <a:effectLst/>
                <a:latin typeface="Times New Roman" panose="02020603050405020304" pitchFamily="18" charset="0"/>
                <a:ea typeface="Times New Roman" panose="02020603050405020304" pitchFamily="18" charset="0"/>
              </a:rPr>
              <a:t>Homeowner’s Insurance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dirty="0">
                <a:effectLst/>
                <a:latin typeface="Times New Roman" panose="02020603050405020304" pitchFamily="18" charset="0"/>
                <a:ea typeface="Times New Roman" panose="02020603050405020304" pitchFamily="18" charset="0"/>
              </a:rPr>
              <a:t>In some cases, the Instructor’s homeowner’s liability insurance may provide coverage sufficient to meet these requirements.  Instructor should provide these requirements to his or her agent to confirm and provide verification to the Entity. </a:t>
            </a:r>
          </a:p>
          <a:p>
            <a:pPr marL="0" marR="0" algn="just">
              <a:spcBef>
                <a:spcPts val="600"/>
              </a:spcBef>
              <a:spcAft>
                <a:spcPts val="0"/>
              </a:spcAft>
            </a:pPr>
            <a:r>
              <a:rPr lang="en-US" sz="1800" b="1" dirty="0">
                <a:effectLst/>
                <a:latin typeface="Times New Roman" panose="02020603050405020304" pitchFamily="18" charset="0"/>
                <a:ea typeface="Times New Roman" panose="02020603050405020304" pitchFamily="18" charset="0"/>
              </a:rPr>
              <a:t>Special Events Coverage for Instructors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800" dirty="0">
                <a:effectLst/>
                <a:latin typeface="Times New Roman" panose="02020603050405020304" pitchFamily="18" charset="0"/>
                <a:ea typeface="Times New Roman" panose="02020603050405020304" pitchFamily="18" charset="0"/>
              </a:rPr>
              <a:t>Special events coverage is available for an additional fee to provide the liability insurance required by this agreement. Instructor can obtain additional information and cost from the Entity.  </a:t>
            </a:r>
          </a:p>
          <a:p>
            <a:pPr marL="0" marR="0" algn="just">
              <a:spcBef>
                <a:spcPts val="600"/>
              </a:spcBef>
              <a:spcAft>
                <a:spcPts val="0"/>
              </a:spcAft>
            </a:pPr>
            <a:r>
              <a:rPr lang="en-US" sz="1800" b="1" i="1" dirty="0">
                <a:effectLst/>
                <a:latin typeface="Times New Roman" panose="02020603050405020304" pitchFamily="18" charset="0"/>
                <a:ea typeface="Times New Roman" panose="02020603050405020304" pitchFamily="18" charset="0"/>
              </a:rPr>
              <a:t>Special or Low Risk Activities</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tabLst>
                <a:tab pos="6949440" algn="r"/>
              </a:tabLst>
            </a:pPr>
            <a:r>
              <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rPr>
              <a:t>Entity reserves the right to modify these requirements, including limits, based on the nature of the risk, prior experience, insurer, coverage, or other special circumstances.  The Entity reserves the right to modify or waive insurance requirements for certain low risk recreational activities.</a:t>
            </a:r>
            <a:endParaRPr lang="en-US" sz="1800" b="1" dirty="0">
              <a:effectLst/>
              <a:latin typeface="Times New Roman Bold" panose="020208030705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p:txBody>
      </p:sp>
      <p:sp>
        <p:nvSpPr>
          <p:cNvPr id="6" name="TextBox 5">
            <a:extLst>
              <a:ext uri="{FF2B5EF4-FFF2-40B4-BE49-F238E27FC236}">
                <a16:creationId xmlns:a16="http://schemas.microsoft.com/office/drawing/2014/main" id="{06CCD0AF-29F3-23A1-B593-0798CD45032B}"/>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88286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C730A-5F6C-2FDA-E222-4448ACC2DCC3}"/>
              </a:ext>
            </a:extLst>
          </p:cNvPr>
          <p:cNvSpPr>
            <a:spLocks noGrp="1"/>
          </p:cNvSpPr>
          <p:nvPr>
            <p:ph type="sldNum" sz="quarter" idx="12"/>
          </p:nvPr>
        </p:nvSpPr>
        <p:spPr/>
        <p:txBody>
          <a:bodyPr/>
          <a:lstStyle/>
          <a:p>
            <a:fld id="{856525B1-14D3-4043-96C3-3E66F944D188}" type="slidenum">
              <a:rPr lang="en-US" smtClean="0"/>
              <a:t>3</a:t>
            </a:fld>
            <a:endParaRPr lang="en-US"/>
          </a:p>
        </p:txBody>
      </p:sp>
      <p:sp>
        <p:nvSpPr>
          <p:cNvPr id="3" name="Text Placeholder 2">
            <a:extLst>
              <a:ext uri="{FF2B5EF4-FFF2-40B4-BE49-F238E27FC236}">
                <a16:creationId xmlns:a16="http://schemas.microsoft.com/office/drawing/2014/main" id="{53EFF897-6A02-103E-CD30-7104FAB96E83}"/>
              </a:ext>
            </a:extLst>
          </p:cNvPr>
          <p:cNvSpPr>
            <a:spLocks noGrp="1"/>
          </p:cNvSpPr>
          <p:nvPr>
            <p:ph type="body" sz="quarter" idx="13"/>
          </p:nvPr>
        </p:nvSpPr>
        <p:spPr/>
        <p:txBody>
          <a:bodyPr/>
          <a:lstStyle/>
          <a:p>
            <a:r>
              <a:rPr lang="en-US" dirty="0"/>
              <a:t>Disclaimer</a:t>
            </a:r>
          </a:p>
        </p:txBody>
      </p:sp>
      <p:sp>
        <p:nvSpPr>
          <p:cNvPr id="4" name="Text Placeholder 3">
            <a:extLst>
              <a:ext uri="{FF2B5EF4-FFF2-40B4-BE49-F238E27FC236}">
                <a16:creationId xmlns:a16="http://schemas.microsoft.com/office/drawing/2014/main" id="{40271091-B8F0-9BC7-8034-23C39942FB36}"/>
              </a:ext>
            </a:extLst>
          </p:cNvPr>
          <p:cNvSpPr>
            <a:spLocks noGrp="1"/>
          </p:cNvSpPr>
          <p:nvPr>
            <p:ph type="body" sz="quarter" idx="14"/>
          </p:nvPr>
        </p:nvSpPr>
        <p:spPr>
          <a:xfrm>
            <a:off x="838200" y="1787524"/>
            <a:ext cx="7828004" cy="4507515"/>
          </a:xfrm>
        </p:spPr>
        <p:txBody>
          <a:bodyPr>
            <a:normAutofit/>
          </a:bodyPr>
          <a:lstStyle/>
          <a:p>
            <a:pPr algn="ctr">
              <a:buNone/>
            </a:pPr>
            <a:endParaRPr lang="en-US" sz="2400" dirty="0"/>
          </a:p>
          <a:p>
            <a:pPr algn="ctr">
              <a:buNone/>
            </a:pPr>
            <a:r>
              <a:rPr lang="en-US" sz="2400" dirty="0"/>
              <a:t>Always Consult with your agencies Legal Counsel </a:t>
            </a:r>
          </a:p>
          <a:p>
            <a:pPr algn="ctr">
              <a:buNone/>
            </a:pPr>
            <a:r>
              <a:rPr lang="en-US" sz="2400" dirty="0"/>
              <a:t>before changing any Contract Requirements</a:t>
            </a:r>
          </a:p>
          <a:p>
            <a:pPr algn="ctr">
              <a:buNone/>
            </a:pPr>
            <a:endParaRPr lang="en-US" sz="2400" dirty="0"/>
          </a:p>
          <a:p>
            <a:pPr algn="ctr">
              <a:buNone/>
            </a:pPr>
            <a:endParaRPr lang="en-US" dirty="0"/>
          </a:p>
          <a:p>
            <a:r>
              <a:rPr lang="en-US" sz="2000" i="1" dirty="0"/>
              <a:t>The following presentation uses information from the </a:t>
            </a:r>
          </a:p>
          <a:p>
            <a:r>
              <a:rPr lang="en-US" sz="2000" i="1" dirty="0"/>
              <a:t>Insurance Requirements in Contracts (IRIC) Manual </a:t>
            </a:r>
          </a:p>
          <a:p>
            <a:r>
              <a:rPr lang="en-US" sz="2000" i="1" dirty="0"/>
              <a:t>found on www.alliant.com</a:t>
            </a:r>
            <a:endParaRPr lang="en-US" sz="2400" dirty="0"/>
          </a:p>
          <a:p>
            <a:endParaRPr lang="en-US" i="1" dirty="0"/>
          </a:p>
        </p:txBody>
      </p:sp>
    </p:spTree>
    <p:extLst>
      <p:ext uri="{BB962C8B-B14F-4D97-AF65-F5344CB8AC3E}">
        <p14:creationId xmlns:p14="http://schemas.microsoft.com/office/powerpoint/2010/main" val="358362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9C9D-E8FA-855A-47D3-F696054FFC70}"/>
              </a:ext>
            </a:extLst>
          </p:cNvPr>
          <p:cNvSpPr>
            <a:spLocks noGrp="1"/>
          </p:cNvSpPr>
          <p:nvPr>
            <p:ph type="title"/>
          </p:nvPr>
        </p:nvSpPr>
        <p:spPr/>
        <p:txBody>
          <a:bodyPr/>
          <a:lstStyle/>
          <a:p>
            <a:r>
              <a:rPr lang="en-US" dirty="0"/>
              <a:t>Insurance Requirements: Match to Risk</a:t>
            </a:r>
          </a:p>
        </p:txBody>
      </p:sp>
      <p:sp>
        <p:nvSpPr>
          <p:cNvPr id="3" name="Slide Number Placeholder 2">
            <a:extLst>
              <a:ext uri="{FF2B5EF4-FFF2-40B4-BE49-F238E27FC236}">
                <a16:creationId xmlns:a16="http://schemas.microsoft.com/office/drawing/2014/main" id="{406E6644-6155-7A5A-D853-16B959E6C68E}"/>
              </a:ext>
            </a:extLst>
          </p:cNvPr>
          <p:cNvSpPr>
            <a:spLocks noGrp="1"/>
          </p:cNvSpPr>
          <p:nvPr>
            <p:ph type="sldNum" sz="quarter" idx="10"/>
          </p:nvPr>
        </p:nvSpPr>
        <p:spPr/>
        <p:txBody>
          <a:bodyPr/>
          <a:lstStyle/>
          <a:p>
            <a:fld id="{856525B1-14D3-4043-96C3-3E66F944D188}" type="slidenum">
              <a:rPr lang="en-US" smtClean="0"/>
              <a:pPr/>
              <a:t>30</a:t>
            </a:fld>
            <a:endParaRPr lang="en-US"/>
          </a:p>
        </p:txBody>
      </p:sp>
      <p:sp>
        <p:nvSpPr>
          <p:cNvPr id="4" name="Text Placeholder 3">
            <a:extLst>
              <a:ext uri="{FF2B5EF4-FFF2-40B4-BE49-F238E27FC236}">
                <a16:creationId xmlns:a16="http://schemas.microsoft.com/office/drawing/2014/main" id="{1F5D7434-234A-AFE5-BC60-B7D2E6B8669B}"/>
              </a:ext>
            </a:extLst>
          </p:cNvPr>
          <p:cNvSpPr>
            <a:spLocks noGrp="1"/>
          </p:cNvSpPr>
          <p:nvPr>
            <p:ph type="body" sz="quarter" idx="11"/>
          </p:nvPr>
        </p:nvSpPr>
        <p:spPr>
          <a:xfrm>
            <a:off x="401638" y="1770077"/>
            <a:ext cx="8340725" cy="4421815"/>
          </a:xfrm>
        </p:spPr>
        <p:txBody>
          <a:bodyPr>
            <a:normAutofit/>
          </a:bodyPr>
          <a:lstStyle/>
          <a:p>
            <a:r>
              <a:rPr lang="en-US" dirty="0"/>
              <a:t>IRIC contains sample insurance contract templates for:</a:t>
            </a:r>
          </a:p>
          <a:p>
            <a:pPr marL="457200" indent="-457200">
              <a:buAutoNum type="arabicPeriod"/>
            </a:pPr>
            <a:r>
              <a:rPr lang="en-US" dirty="0"/>
              <a:t>Long Term Lease</a:t>
            </a:r>
          </a:p>
          <a:p>
            <a:pPr marL="457200" indent="-457200">
              <a:buAutoNum type="arabicPeriod"/>
            </a:pPr>
            <a:r>
              <a:rPr lang="en-US" dirty="0"/>
              <a:t>Short Term Lease</a:t>
            </a:r>
          </a:p>
          <a:p>
            <a:pPr marL="457200" indent="-457200">
              <a:buAutoNum type="arabicPeriod"/>
            </a:pPr>
            <a:r>
              <a:rPr lang="en-US" dirty="0"/>
              <a:t>Instructors</a:t>
            </a:r>
          </a:p>
          <a:p>
            <a:pPr marL="457200" indent="-457200">
              <a:buAutoNum type="arabicPeriod"/>
            </a:pPr>
            <a:r>
              <a:rPr lang="en-US" dirty="0"/>
              <a:t>Special Risks &amp; Large Events</a:t>
            </a:r>
          </a:p>
          <a:p>
            <a:endParaRPr lang="en-US" dirty="0"/>
          </a:p>
          <a:p>
            <a:r>
              <a:rPr lang="en-US" dirty="0"/>
              <a:t>Each template has unique insurance requirements, limits, or details:</a:t>
            </a:r>
          </a:p>
          <a:p>
            <a:pPr marL="914400" lvl="1" indent="-457200">
              <a:buAutoNum type="arabicPeriod"/>
            </a:pPr>
            <a:r>
              <a:rPr lang="en-US" dirty="0"/>
              <a:t>Long Term lease incudes Property requirements for betterments and improvements. May require higher limits</a:t>
            </a:r>
          </a:p>
          <a:p>
            <a:pPr marL="914400" lvl="1" indent="-457200">
              <a:buAutoNum type="arabicPeriod"/>
            </a:pPr>
            <a:r>
              <a:rPr lang="en-US" dirty="0"/>
              <a:t>Short Term do not require property coverage</a:t>
            </a:r>
          </a:p>
          <a:p>
            <a:pPr marL="914400" lvl="1" indent="-457200">
              <a:buAutoNum type="arabicPeriod"/>
            </a:pPr>
            <a:r>
              <a:rPr lang="en-US" dirty="0"/>
              <a:t>Instructor’s coverage includes auto liability</a:t>
            </a:r>
          </a:p>
          <a:p>
            <a:pPr marL="914400" lvl="1" indent="-457200">
              <a:buAutoNum type="arabicPeriod"/>
            </a:pPr>
            <a:r>
              <a:rPr lang="en-US" dirty="0"/>
              <a:t>Special Events may have higher limits and liquor liability</a:t>
            </a:r>
          </a:p>
        </p:txBody>
      </p:sp>
      <p:sp>
        <p:nvSpPr>
          <p:cNvPr id="6" name="TextBox 5">
            <a:extLst>
              <a:ext uri="{FF2B5EF4-FFF2-40B4-BE49-F238E27FC236}">
                <a16:creationId xmlns:a16="http://schemas.microsoft.com/office/drawing/2014/main" id="{A8267E1B-E506-8B35-C408-0ACAA147827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71372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AC8F0-1910-85B6-C636-A62C7B1E49EC}"/>
              </a:ext>
            </a:extLst>
          </p:cNvPr>
          <p:cNvSpPr>
            <a:spLocks noGrp="1"/>
          </p:cNvSpPr>
          <p:nvPr>
            <p:ph type="sldNum" sz="quarter" idx="12"/>
          </p:nvPr>
        </p:nvSpPr>
        <p:spPr/>
        <p:txBody>
          <a:bodyPr/>
          <a:lstStyle/>
          <a:p>
            <a:fld id="{856525B1-14D3-4043-96C3-3E66F944D188}" type="slidenum">
              <a:rPr lang="en-US" smtClean="0"/>
              <a:t>31</a:t>
            </a:fld>
            <a:endParaRPr lang="en-US"/>
          </a:p>
        </p:txBody>
      </p:sp>
      <p:sp>
        <p:nvSpPr>
          <p:cNvPr id="3" name="Text Placeholder 2">
            <a:extLst>
              <a:ext uri="{FF2B5EF4-FFF2-40B4-BE49-F238E27FC236}">
                <a16:creationId xmlns:a16="http://schemas.microsoft.com/office/drawing/2014/main" id="{B946B946-C347-3D14-09F5-572A192EF0C5}"/>
              </a:ext>
            </a:extLst>
          </p:cNvPr>
          <p:cNvSpPr>
            <a:spLocks noGrp="1"/>
          </p:cNvSpPr>
          <p:nvPr>
            <p:ph type="body" sz="quarter" idx="13"/>
          </p:nvPr>
        </p:nvSpPr>
        <p:spPr>
          <a:xfrm>
            <a:off x="657998" y="2971959"/>
            <a:ext cx="7828004" cy="914081"/>
          </a:xfrm>
        </p:spPr>
        <p:txBody>
          <a:bodyPr>
            <a:normAutofit/>
          </a:bodyPr>
          <a:lstStyle/>
          <a:p>
            <a:r>
              <a:rPr lang="en-US" dirty="0"/>
              <a:t>Insurance Verification</a:t>
            </a:r>
          </a:p>
        </p:txBody>
      </p:sp>
    </p:spTree>
    <p:extLst>
      <p:ext uri="{BB962C8B-B14F-4D97-AF65-F5344CB8AC3E}">
        <p14:creationId xmlns:p14="http://schemas.microsoft.com/office/powerpoint/2010/main" val="1324773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E385-A42B-6829-B25B-3E98757403D9}"/>
              </a:ext>
            </a:extLst>
          </p:cNvPr>
          <p:cNvSpPr>
            <a:spLocks noGrp="1"/>
          </p:cNvSpPr>
          <p:nvPr>
            <p:ph type="title"/>
          </p:nvPr>
        </p:nvSpPr>
        <p:spPr/>
        <p:txBody>
          <a:bodyPr>
            <a:normAutofit fontScale="90000"/>
          </a:bodyPr>
          <a:lstStyle/>
          <a:p>
            <a:r>
              <a:rPr lang="en-US" sz="2800" dirty="0"/>
              <a:t>Evidencing Coverage:</a:t>
            </a:r>
            <a:br>
              <a:rPr lang="en-US" sz="2800" dirty="0"/>
            </a:br>
            <a:r>
              <a:rPr lang="en-US" altLang="en-US" sz="2800" dirty="0">
                <a:ea typeface="ＭＳ Ｐゴシック" pitchFamily="34" charset="-128"/>
              </a:rPr>
              <a:t>Certificate of Insurance</a:t>
            </a:r>
            <a:br>
              <a:rPr lang="en-US" sz="2800" kern="0" dirty="0"/>
            </a:br>
            <a:endParaRPr lang="en-US" dirty="0"/>
          </a:p>
        </p:txBody>
      </p:sp>
      <p:sp>
        <p:nvSpPr>
          <p:cNvPr id="3" name="Slide Number Placeholder 2">
            <a:extLst>
              <a:ext uri="{FF2B5EF4-FFF2-40B4-BE49-F238E27FC236}">
                <a16:creationId xmlns:a16="http://schemas.microsoft.com/office/drawing/2014/main" id="{3D9C5EBE-34D1-C17A-EBBC-7F098B278B05}"/>
              </a:ext>
            </a:extLst>
          </p:cNvPr>
          <p:cNvSpPr>
            <a:spLocks noGrp="1"/>
          </p:cNvSpPr>
          <p:nvPr>
            <p:ph type="sldNum" sz="quarter" idx="10"/>
          </p:nvPr>
        </p:nvSpPr>
        <p:spPr/>
        <p:txBody>
          <a:bodyPr/>
          <a:lstStyle/>
          <a:p>
            <a:fld id="{856525B1-14D3-4043-96C3-3E66F944D188}" type="slidenum">
              <a:rPr lang="en-US" smtClean="0"/>
              <a:pPr/>
              <a:t>32</a:t>
            </a:fld>
            <a:endParaRPr lang="en-US"/>
          </a:p>
        </p:txBody>
      </p:sp>
      <p:sp>
        <p:nvSpPr>
          <p:cNvPr id="4" name="Text Placeholder 3">
            <a:extLst>
              <a:ext uri="{FF2B5EF4-FFF2-40B4-BE49-F238E27FC236}">
                <a16:creationId xmlns:a16="http://schemas.microsoft.com/office/drawing/2014/main" id="{EEFB42CC-6E89-821C-6929-021B1F2A4EBF}"/>
              </a:ext>
            </a:extLst>
          </p:cNvPr>
          <p:cNvSpPr>
            <a:spLocks noGrp="1"/>
          </p:cNvSpPr>
          <p:nvPr>
            <p:ph type="body" sz="quarter" idx="11"/>
          </p:nvPr>
        </p:nvSpPr>
        <p:spPr>
          <a:xfrm>
            <a:off x="401638" y="2080471"/>
            <a:ext cx="8340725" cy="4214568"/>
          </a:xfrm>
        </p:spPr>
        <p:txBody>
          <a:bodyPr>
            <a:normAutofit/>
          </a:bodyPr>
          <a:lstStyle/>
          <a:p>
            <a:pPr marL="0" indent="0" eaLnBrk="1" hangingPunct="1">
              <a:spcBef>
                <a:spcPct val="0"/>
              </a:spcBef>
              <a:spcAft>
                <a:spcPct val="50000"/>
              </a:spcAft>
              <a:buNone/>
              <a:defRPr/>
            </a:pPr>
            <a:r>
              <a:rPr lang="en-US" dirty="0">
                <a:ea typeface="ＭＳ Ｐゴシック" pitchFamily="34" charset="-128"/>
              </a:rPr>
              <a:t>The certificate holder should always be the Agency or entity contracting for services:</a:t>
            </a:r>
          </a:p>
          <a:p>
            <a:pPr eaLnBrk="1" hangingPunct="1">
              <a:spcBef>
                <a:spcPct val="0"/>
              </a:spcBef>
              <a:spcAft>
                <a:spcPct val="50000"/>
              </a:spcAft>
              <a:defRPr/>
            </a:pPr>
            <a:endParaRPr lang="en-US" dirty="0">
              <a:ea typeface="ＭＳ Ｐゴシック" pitchFamily="34" charset="-128"/>
            </a:endParaRPr>
          </a:p>
          <a:p>
            <a:pPr marL="742950" lvl="1" indent="-285750" eaLnBrk="1" hangingPunct="1">
              <a:spcBef>
                <a:spcPct val="0"/>
              </a:spcBef>
              <a:spcAft>
                <a:spcPct val="50000"/>
              </a:spcAft>
              <a:buFont typeface="Arial" panose="020B0604020202020204" pitchFamily="34" charset="0"/>
              <a:buChar char="•"/>
              <a:defRPr/>
            </a:pPr>
            <a:r>
              <a:rPr lang="en-US" dirty="0">
                <a:ea typeface="ＭＳ Ｐゴシック" pitchFamily="34" charset="-128"/>
              </a:rPr>
              <a:t>Do not limit to a department or subsidiary</a:t>
            </a:r>
          </a:p>
          <a:p>
            <a:pPr marL="742950" lvl="1" indent="-285750" eaLnBrk="1" hangingPunct="1">
              <a:spcBef>
                <a:spcPct val="0"/>
              </a:spcBef>
              <a:spcAft>
                <a:spcPct val="50000"/>
              </a:spcAft>
              <a:buFont typeface="Arial" panose="020B0604020202020204" pitchFamily="34" charset="0"/>
              <a:buChar char="•"/>
              <a:defRPr/>
            </a:pPr>
            <a:endParaRPr lang="en-US" dirty="0">
              <a:ea typeface="ＭＳ Ｐゴシック" pitchFamily="34" charset="-128"/>
            </a:endParaRPr>
          </a:p>
          <a:p>
            <a:pPr marL="742950" lvl="1" indent="-285750" eaLnBrk="1" hangingPunct="1">
              <a:spcBef>
                <a:spcPct val="0"/>
              </a:spcBef>
              <a:spcAft>
                <a:spcPct val="50000"/>
              </a:spcAft>
              <a:buFont typeface="Arial" panose="020B0604020202020204" pitchFamily="34" charset="0"/>
              <a:buChar char="•"/>
              <a:defRPr/>
            </a:pPr>
            <a:r>
              <a:rPr lang="en-US" b="1" dirty="0">
                <a:ea typeface="ＭＳ Ｐゴシック" pitchFamily="34" charset="-128"/>
              </a:rPr>
              <a:t>Do specify who should receive it, example:</a:t>
            </a:r>
          </a:p>
          <a:p>
            <a:pPr lvl="1" eaLnBrk="1" hangingPunct="1">
              <a:spcBef>
                <a:spcPct val="0"/>
              </a:spcBef>
              <a:spcAft>
                <a:spcPct val="50000"/>
              </a:spcAft>
              <a:defRPr/>
            </a:pPr>
            <a:endParaRPr lang="en-US" b="1" dirty="0">
              <a:ea typeface="ＭＳ Ｐゴシック" pitchFamily="34" charset="-128"/>
            </a:endParaRPr>
          </a:p>
          <a:p>
            <a:pPr marL="457200" lvl="1" indent="0" eaLnBrk="1" hangingPunct="1">
              <a:spcBef>
                <a:spcPct val="0"/>
              </a:spcBef>
              <a:spcAft>
                <a:spcPct val="50000"/>
              </a:spcAft>
              <a:buFont typeface="Arial" charset="0"/>
              <a:buNone/>
              <a:defRPr/>
            </a:pPr>
            <a:r>
              <a:rPr lang="en-US" dirty="0">
                <a:ea typeface="ＭＳ Ｐゴシック" pitchFamily="34" charset="-128"/>
              </a:rPr>
              <a:t>		</a:t>
            </a:r>
            <a:r>
              <a:rPr lang="en-US" u="sng" dirty="0">
                <a:ea typeface="ＭＳ Ｐゴシック" pitchFamily="34" charset="-128"/>
              </a:rPr>
              <a:t>Attention: Contract Manager  </a:t>
            </a:r>
          </a:p>
          <a:p>
            <a:pPr marL="457200" lvl="1" indent="0" eaLnBrk="1" hangingPunct="1">
              <a:spcBef>
                <a:spcPct val="0"/>
              </a:spcBef>
              <a:spcAft>
                <a:spcPct val="50000"/>
              </a:spcAft>
              <a:buFont typeface="Arial" charset="0"/>
              <a:buNone/>
              <a:defRPr/>
            </a:pPr>
            <a:endParaRPr lang="en-US" u="sng" dirty="0">
              <a:ea typeface="ＭＳ Ｐゴシック" pitchFamily="34" charset="-128"/>
            </a:endParaRPr>
          </a:p>
          <a:p>
            <a:pPr marL="0" indent="0" eaLnBrk="1" hangingPunct="1">
              <a:spcBef>
                <a:spcPct val="0"/>
              </a:spcBef>
              <a:spcAft>
                <a:spcPct val="25000"/>
              </a:spcAft>
              <a:buNone/>
              <a:defRPr/>
            </a:pPr>
            <a:r>
              <a:rPr lang="en-US" b="1" i="1" dirty="0">
                <a:ea typeface="ＭＳ Ｐゴシック" pitchFamily="34" charset="-128"/>
              </a:rPr>
              <a:t>The certificate should be signed!</a:t>
            </a:r>
          </a:p>
          <a:p>
            <a:pPr marL="0" indent="0" eaLnBrk="1" hangingPunct="1"/>
            <a:endParaRPr lang="en-US" sz="2800" dirty="0">
              <a:ea typeface="ＭＳ Ｐゴシック" pitchFamily="34" charset="-128"/>
            </a:endParaRPr>
          </a:p>
          <a:p>
            <a:pPr marL="365125" indent="-365125" eaLnBrk="1" hangingPunct="1">
              <a:spcBef>
                <a:spcPct val="0"/>
              </a:spcBef>
              <a:spcAft>
                <a:spcPts val="600"/>
              </a:spcAft>
            </a:pPr>
            <a:endParaRPr lang="en-US" altLang="en-US" dirty="0">
              <a:ea typeface="ＭＳ Ｐゴシック" pitchFamily="34" charset="-128"/>
            </a:endParaRPr>
          </a:p>
          <a:p>
            <a:pPr marL="0" lvl="1" indent="0" eaLnBrk="1" hangingPunct="1">
              <a:buNone/>
            </a:pPr>
            <a:endParaRPr lang="en-US" altLang="en-US" dirty="0">
              <a:ea typeface="ＭＳ Ｐゴシック" pitchFamily="34" charset="-128"/>
            </a:endParaRPr>
          </a:p>
          <a:p>
            <a:endParaRPr lang="en-US" dirty="0"/>
          </a:p>
        </p:txBody>
      </p:sp>
      <p:sp>
        <p:nvSpPr>
          <p:cNvPr id="6" name="TextBox 5">
            <a:extLst>
              <a:ext uri="{FF2B5EF4-FFF2-40B4-BE49-F238E27FC236}">
                <a16:creationId xmlns:a16="http://schemas.microsoft.com/office/drawing/2014/main" id="{E2BB3E41-6B4C-E1E3-DDA7-39D256C78F5B}"/>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77237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F990-2E46-404D-31AC-90704395760D}"/>
              </a:ext>
            </a:extLst>
          </p:cNvPr>
          <p:cNvSpPr>
            <a:spLocks noGrp="1"/>
          </p:cNvSpPr>
          <p:nvPr>
            <p:ph type="title"/>
          </p:nvPr>
        </p:nvSpPr>
        <p:spPr/>
        <p:txBody>
          <a:bodyPr>
            <a:normAutofit fontScale="90000"/>
          </a:bodyPr>
          <a:lstStyle/>
          <a:p>
            <a:r>
              <a:rPr lang="en-US" sz="2800" dirty="0"/>
              <a:t>Evidencing Coverage:</a:t>
            </a:r>
            <a:br>
              <a:rPr lang="en-US" sz="2800" dirty="0"/>
            </a:br>
            <a:r>
              <a:rPr lang="en-US" altLang="en-US" dirty="0">
                <a:ea typeface="ＭＳ Ｐゴシック" pitchFamily="34" charset="-128"/>
              </a:rPr>
              <a:t>Keep Good Records - </a:t>
            </a:r>
            <a:r>
              <a:rPr lang="en-US" altLang="en-US" u="sng" dirty="0">
                <a:ea typeface="ＭＳ Ｐゴシック" pitchFamily="34" charset="-128"/>
              </a:rPr>
              <a:t>Indefinitely</a:t>
            </a:r>
            <a:endParaRPr lang="en-US" dirty="0"/>
          </a:p>
        </p:txBody>
      </p:sp>
      <p:sp>
        <p:nvSpPr>
          <p:cNvPr id="3" name="Slide Number Placeholder 2">
            <a:extLst>
              <a:ext uri="{FF2B5EF4-FFF2-40B4-BE49-F238E27FC236}">
                <a16:creationId xmlns:a16="http://schemas.microsoft.com/office/drawing/2014/main" id="{6F86F3DE-36DC-21C3-D152-6EDB06ED960D}"/>
              </a:ext>
            </a:extLst>
          </p:cNvPr>
          <p:cNvSpPr>
            <a:spLocks noGrp="1"/>
          </p:cNvSpPr>
          <p:nvPr>
            <p:ph type="sldNum" sz="quarter" idx="10"/>
          </p:nvPr>
        </p:nvSpPr>
        <p:spPr/>
        <p:txBody>
          <a:bodyPr/>
          <a:lstStyle/>
          <a:p>
            <a:fld id="{856525B1-14D3-4043-96C3-3E66F944D188}" type="slidenum">
              <a:rPr lang="en-US" smtClean="0"/>
              <a:pPr/>
              <a:t>33</a:t>
            </a:fld>
            <a:endParaRPr lang="en-US"/>
          </a:p>
        </p:txBody>
      </p:sp>
      <p:sp>
        <p:nvSpPr>
          <p:cNvPr id="4" name="Text Placeholder 3">
            <a:extLst>
              <a:ext uri="{FF2B5EF4-FFF2-40B4-BE49-F238E27FC236}">
                <a16:creationId xmlns:a16="http://schemas.microsoft.com/office/drawing/2014/main" id="{3BD4B196-1F89-A277-83D0-AB5ED228F3F0}"/>
              </a:ext>
            </a:extLst>
          </p:cNvPr>
          <p:cNvSpPr>
            <a:spLocks noGrp="1"/>
          </p:cNvSpPr>
          <p:nvPr>
            <p:ph type="body" sz="quarter" idx="11"/>
          </p:nvPr>
        </p:nvSpPr>
        <p:spPr>
          <a:xfrm>
            <a:off x="401638" y="2080469"/>
            <a:ext cx="8340725" cy="4214569"/>
          </a:xfrm>
        </p:spPr>
        <p:txBody>
          <a:bodyPr>
            <a:normAutofit fontScale="77500" lnSpcReduction="20000"/>
          </a:bodyPr>
          <a:lstStyle/>
          <a:p>
            <a:pPr marL="457200" indent="-457200" eaLnBrk="1" hangingPunct="1">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Original bid specs, contract, addenda, support documentation</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eaLnBrk="1" hangingPunct="1">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Certificate(s) of insurance</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eaLnBrk="1" hangingPunct="1">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Additional insured endorsement</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eaLnBrk="1" hangingPunct="1">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Any other endorsements</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All correspondence concerning insurance or claims pertaining to the contract</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eaLnBrk="1" hangingPunct="1">
              <a:lnSpc>
                <a:spcPct val="90000"/>
              </a:lnSpc>
              <a:spcBef>
                <a:spcPct val="0"/>
              </a:spcBef>
              <a:spcAft>
                <a:spcPct val="25000"/>
              </a:spcAft>
              <a:buFont typeface="Arial" panose="020B0604020202020204" pitchFamily="34" charset="0"/>
              <a:buChar char="•"/>
            </a:pPr>
            <a:r>
              <a:rPr lang="en-US" altLang="en-US" sz="2600" dirty="0">
                <a:ea typeface="ＭＳ Ｐゴシック" pitchFamily="34" charset="-128"/>
              </a:rPr>
              <a:t>Copy of contractor’s policy, if provided</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457200" indent="-457200">
              <a:spcBef>
                <a:spcPct val="0"/>
              </a:spcBef>
              <a:spcAft>
                <a:spcPct val="25000"/>
              </a:spcAft>
              <a:buFont typeface="Arial" panose="020B0604020202020204" pitchFamily="34" charset="0"/>
              <a:buChar char="•"/>
            </a:pPr>
            <a:r>
              <a:rPr lang="en-US" altLang="en-US" sz="2600" b="1" i="1" dirty="0">
                <a:ea typeface="ＭＳ Ｐゴシック" pitchFamily="34" charset="-128"/>
              </a:rPr>
              <a:t>Participant Lists </a:t>
            </a:r>
          </a:p>
          <a:p>
            <a:pPr marL="457200" indent="-457200" eaLnBrk="1" hangingPunct="1">
              <a:lnSpc>
                <a:spcPct val="90000"/>
              </a:lnSpc>
              <a:spcBef>
                <a:spcPct val="0"/>
              </a:spcBef>
              <a:spcAft>
                <a:spcPct val="25000"/>
              </a:spcAft>
              <a:buFont typeface="Arial" panose="020B0604020202020204" pitchFamily="34" charset="0"/>
              <a:buChar char="•"/>
            </a:pPr>
            <a:endParaRPr lang="en-US" altLang="en-US" sz="2600" dirty="0">
              <a:ea typeface="ＭＳ Ｐゴシック" pitchFamily="34" charset="-128"/>
            </a:endParaRPr>
          </a:p>
          <a:p>
            <a:pPr marL="342900" indent="-342900" eaLnBrk="1" hangingPunct="1">
              <a:lnSpc>
                <a:spcPct val="90000"/>
              </a:lnSpc>
              <a:spcBef>
                <a:spcPct val="0"/>
              </a:spcBef>
              <a:spcAft>
                <a:spcPct val="25000"/>
              </a:spcAft>
              <a:buFont typeface="Arial" panose="020B0604020202020204" pitchFamily="34" charset="0"/>
              <a:buChar char="•"/>
            </a:pPr>
            <a:endParaRPr lang="en-US" altLang="en-US" dirty="0">
              <a:ea typeface="ＭＳ Ｐゴシック" pitchFamily="34" charset="-128"/>
            </a:endParaRPr>
          </a:p>
          <a:p>
            <a:pPr marL="457200" indent="-457200" eaLnBrk="1" hangingPunct="1">
              <a:buFont typeface="Arial" panose="020B0604020202020204" pitchFamily="34" charset="0"/>
              <a:buChar char="•"/>
            </a:pPr>
            <a:endParaRPr lang="en-US" sz="2800" dirty="0">
              <a:ea typeface="ＭＳ Ｐゴシック" pitchFamily="34" charset="-128"/>
            </a:endParaRPr>
          </a:p>
          <a:p>
            <a:pPr marL="365125" indent="-365125" eaLnBrk="1" hangingPunct="1">
              <a:spcBef>
                <a:spcPct val="0"/>
              </a:spcBef>
              <a:spcAft>
                <a:spcPts val="600"/>
              </a:spcAft>
              <a:buFont typeface="Arial" panose="020B0604020202020204" pitchFamily="34" charset="0"/>
              <a:buChar char="•"/>
            </a:pPr>
            <a:endParaRPr lang="en-US" altLang="en-US" dirty="0">
              <a:ea typeface="ＭＳ Ｐゴシック" pitchFamily="34" charset="-128"/>
            </a:endParaRPr>
          </a:p>
          <a:p>
            <a:pPr marL="285750" lvl="1" indent="-285750" eaLnBrk="1" hangingPunct="1">
              <a:buFont typeface="Arial" panose="020B0604020202020204" pitchFamily="34" charset="0"/>
              <a:buChar char="•"/>
            </a:pPr>
            <a:endParaRPr lang="en-US" altLang="en-US" dirty="0">
              <a:ea typeface="ＭＳ Ｐゴシック" pitchFamily="34" charset="-128"/>
            </a:endParaRPr>
          </a:p>
          <a:p>
            <a:pPr marL="342900"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ADE0A24B-24CB-6D8D-0CD9-4EF9061A15DC}"/>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4082103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1BE4-8198-E0BE-7942-92A9D0F2D26D}"/>
              </a:ext>
            </a:extLst>
          </p:cNvPr>
          <p:cNvSpPr>
            <a:spLocks noGrp="1"/>
          </p:cNvSpPr>
          <p:nvPr>
            <p:ph type="title"/>
          </p:nvPr>
        </p:nvSpPr>
        <p:spPr/>
        <p:txBody>
          <a:bodyPr>
            <a:normAutofit fontScale="90000"/>
          </a:bodyPr>
          <a:lstStyle/>
          <a:p>
            <a:r>
              <a:rPr lang="en-US" sz="2800" dirty="0"/>
              <a:t>Evidencing Coverage:</a:t>
            </a:r>
            <a:br>
              <a:rPr lang="en-US" sz="2800" dirty="0"/>
            </a:br>
            <a:r>
              <a:rPr lang="en-US" altLang="en-US" dirty="0">
                <a:ea typeface="ＭＳ Ｐゴシック" pitchFamily="34" charset="-128"/>
              </a:rPr>
              <a:t>Check For Compliance</a:t>
            </a:r>
            <a:br>
              <a:rPr lang="en-US" kern="0" dirty="0"/>
            </a:br>
            <a:endParaRPr lang="en-US" dirty="0"/>
          </a:p>
        </p:txBody>
      </p:sp>
      <p:sp>
        <p:nvSpPr>
          <p:cNvPr id="3" name="Slide Number Placeholder 2">
            <a:extLst>
              <a:ext uri="{FF2B5EF4-FFF2-40B4-BE49-F238E27FC236}">
                <a16:creationId xmlns:a16="http://schemas.microsoft.com/office/drawing/2014/main" id="{E887EB5C-51C7-0BCF-835F-7F55DDF68FBC}"/>
              </a:ext>
            </a:extLst>
          </p:cNvPr>
          <p:cNvSpPr>
            <a:spLocks noGrp="1"/>
          </p:cNvSpPr>
          <p:nvPr>
            <p:ph type="sldNum" sz="quarter" idx="10"/>
          </p:nvPr>
        </p:nvSpPr>
        <p:spPr/>
        <p:txBody>
          <a:bodyPr/>
          <a:lstStyle/>
          <a:p>
            <a:fld id="{856525B1-14D3-4043-96C3-3E66F944D188}" type="slidenum">
              <a:rPr lang="en-US" smtClean="0"/>
              <a:pPr/>
              <a:t>34</a:t>
            </a:fld>
            <a:endParaRPr lang="en-US"/>
          </a:p>
        </p:txBody>
      </p:sp>
      <p:sp>
        <p:nvSpPr>
          <p:cNvPr id="4" name="Text Placeholder 3">
            <a:extLst>
              <a:ext uri="{FF2B5EF4-FFF2-40B4-BE49-F238E27FC236}">
                <a16:creationId xmlns:a16="http://schemas.microsoft.com/office/drawing/2014/main" id="{75E585B7-630D-29C9-CE67-F2D05049CC7C}"/>
              </a:ext>
            </a:extLst>
          </p:cNvPr>
          <p:cNvSpPr>
            <a:spLocks noGrp="1"/>
          </p:cNvSpPr>
          <p:nvPr>
            <p:ph type="body" sz="quarter" idx="11"/>
          </p:nvPr>
        </p:nvSpPr>
        <p:spPr>
          <a:xfrm>
            <a:off x="803275" y="1921080"/>
            <a:ext cx="8340725" cy="4177716"/>
          </a:xfrm>
        </p:spPr>
        <p:txBody>
          <a:bodyPr>
            <a:normAutofit/>
          </a:bodyPr>
          <a:lstStyle/>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Confirm name of insured</a:t>
            </a:r>
          </a:p>
          <a:p>
            <a:pPr marL="342900" indent="-342900" eaLnBrk="1" hangingPunct="1">
              <a:spcBef>
                <a:spcPct val="0"/>
              </a:spcBef>
              <a:spcAft>
                <a:spcPct val="25000"/>
              </a:spcAft>
              <a:buFont typeface="Arial" panose="020B0604020202020204" pitchFamily="34" charset="0"/>
              <a:buChar char="•"/>
            </a:pPr>
            <a:endParaRPr lang="en-US" altLang="en-US" sz="2000" dirty="0">
              <a:ea typeface="ＭＳ Ｐゴシック" pitchFamily="34" charset="-128"/>
            </a:endParaRPr>
          </a:p>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Date(s) of coverage</a:t>
            </a:r>
          </a:p>
          <a:p>
            <a:pPr marL="342900" indent="-342900" eaLnBrk="1" hangingPunct="1">
              <a:spcBef>
                <a:spcPct val="0"/>
              </a:spcBef>
              <a:spcAft>
                <a:spcPct val="25000"/>
              </a:spcAft>
              <a:buFont typeface="Arial" panose="020B0604020202020204" pitchFamily="34" charset="0"/>
              <a:buChar char="•"/>
            </a:pPr>
            <a:endParaRPr lang="en-US" altLang="en-US" sz="2000" dirty="0">
              <a:ea typeface="ＭＳ Ｐゴシック" pitchFamily="34" charset="-128"/>
            </a:endParaRPr>
          </a:p>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Limits, including aggregate </a:t>
            </a:r>
          </a:p>
          <a:p>
            <a:pPr marL="342900" indent="-342900" eaLnBrk="1" hangingPunct="1">
              <a:spcBef>
                <a:spcPct val="0"/>
              </a:spcBef>
              <a:spcAft>
                <a:spcPct val="25000"/>
              </a:spcAft>
              <a:buFont typeface="Arial" panose="020B0604020202020204" pitchFamily="34" charset="0"/>
              <a:buChar char="•"/>
            </a:pPr>
            <a:endParaRPr lang="en-US" altLang="en-US" sz="2000" dirty="0">
              <a:ea typeface="ＭＳ Ｐゴシック" pitchFamily="34" charset="-128"/>
            </a:endParaRPr>
          </a:p>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Auto liability covers “any auto”</a:t>
            </a:r>
          </a:p>
          <a:p>
            <a:pPr marL="342900" indent="-342900" eaLnBrk="1" hangingPunct="1">
              <a:spcBef>
                <a:spcPct val="0"/>
              </a:spcBef>
              <a:spcAft>
                <a:spcPct val="25000"/>
              </a:spcAft>
              <a:buFont typeface="Arial" panose="020B0604020202020204" pitchFamily="34" charset="0"/>
              <a:buChar char="•"/>
            </a:pPr>
            <a:endParaRPr lang="en-US" altLang="en-US" sz="2000" dirty="0">
              <a:ea typeface="ＭＳ Ｐゴシック" pitchFamily="34" charset="-128"/>
            </a:endParaRPr>
          </a:p>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Description of operations, locations correct</a:t>
            </a:r>
          </a:p>
          <a:p>
            <a:pPr marL="342900" indent="-342900" eaLnBrk="1" hangingPunct="1">
              <a:spcBef>
                <a:spcPct val="0"/>
              </a:spcBef>
              <a:spcAft>
                <a:spcPct val="25000"/>
              </a:spcAft>
              <a:buFont typeface="Arial" panose="020B0604020202020204" pitchFamily="34" charset="0"/>
              <a:buChar char="•"/>
            </a:pPr>
            <a:endParaRPr lang="en-US" altLang="en-US" sz="2000" dirty="0">
              <a:ea typeface="ＭＳ Ｐゴシック" pitchFamily="34" charset="-128"/>
            </a:endParaRPr>
          </a:p>
          <a:p>
            <a:pPr marL="342900" indent="-342900" eaLnBrk="1" hangingPunct="1">
              <a:spcBef>
                <a:spcPct val="0"/>
              </a:spcBef>
              <a:spcAft>
                <a:spcPct val="25000"/>
              </a:spcAft>
              <a:buFont typeface="Arial" panose="020B0604020202020204" pitchFamily="34" charset="0"/>
              <a:buChar char="•"/>
            </a:pPr>
            <a:r>
              <a:rPr lang="en-US" altLang="en-US" sz="2000" dirty="0">
                <a:ea typeface="ＭＳ Ｐゴシック" pitchFamily="34" charset="-128"/>
              </a:rPr>
              <a:t>Check out insurers – </a:t>
            </a:r>
            <a:r>
              <a:rPr lang="en-US" altLang="en-US" sz="2000" dirty="0">
                <a:ea typeface="ＭＳ Ｐゴシック" pitchFamily="34" charset="-128"/>
                <a:hlinkClick r:id="rId2"/>
              </a:rPr>
              <a:t>www.ambest.com</a:t>
            </a:r>
            <a:endParaRPr lang="en-US" altLang="en-US" sz="2000" dirty="0">
              <a:ea typeface="ＭＳ Ｐゴシック" pitchFamily="34" charset="-128"/>
            </a:endParaRPr>
          </a:p>
          <a:p>
            <a:pPr marL="342900" indent="-342900">
              <a:buFont typeface="Arial" panose="020B0604020202020204" pitchFamily="34" charset="0"/>
              <a:buChar char="•"/>
            </a:pPr>
            <a:endParaRPr lang="en-US" dirty="0"/>
          </a:p>
        </p:txBody>
      </p:sp>
      <p:pic>
        <p:nvPicPr>
          <p:cNvPr id="5" name="Picture 5">
            <a:extLst>
              <a:ext uri="{FF2B5EF4-FFF2-40B4-BE49-F238E27FC236}">
                <a16:creationId xmlns:a16="http://schemas.microsoft.com/office/drawing/2014/main" id="{9CEBE724-B6BC-4A58-C559-9E5B60CF6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400" y="2131218"/>
            <a:ext cx="259397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24A9890-C20F-5DCD-FFBC-DDFC6E379071}"/>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636500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655D-0213-A5E8-274C-06CABDC922D7}"/>
              </a:ext>
            </a:extLst>
          </p:cNvPr>
          <p:cNvSpPr>
            <a:spLocks noGrp="1"/>
          </p:cNvSpPr>
          <p:nvPr>
            <p:ph type="title"/>
          </p:nvPr>
        </p:nvSpPr>
        <p:spPr>
          <a:xfrm>
            <a:off x="99264" y="557050"/>
            <a:ext cx="8343898" cy="606401"/>
          </a:xfrm>
        </p:spPr>
        <p:txBody>
          <a:bodyPr>
            <a:normAutofit fontScale="90000"/>
          </a:bodyPr>
          <a:lstStyle/>
          <a:p>
            <a:r>
              <a:rPr lang="en-US" altLang="en-US" dirty="0">
                <a:ea typeface="ＭＳ Ｐゴシック" pitchFamily="34" charset="-128"/>
              </a:rPr>
              <a:t>Check Certificate </a:t>
            </a:r>
            <a:br>
              <a:rPr lang="en-US" altLang="en-US" dirty="0">
                <a:ea typeface="ＭＳ Ｐゴシック" pitchFamily="34" charset="-128"/>
              </a:rPr>
            </a:br>
            <a:r>
              <a:rPr lang="en-US" altLang="en-US" dirty="0">
                <a:ea typeface="ＭＳ Ｐゴシック" pitchFamily="34" charset="-128"/>
              </a:rPr>
              <a:t>For Compliance</a:t>
            </a:r>
            <a:br>
              <a:rPr lang="en-US" kern="0" dirty="0"/>
            </a:br>
            <a:endParaRPr lang="en-US" dirty="0"/>
          </a:p>
        </p:txBody>
      </p:sp>
      <p:sp>
        <p:nvSpPr>
          <p:cNvPr id="3" name="Slide Number Placeholder 2">
            <a:extLst>
              <a:ext uri="{FF2B5EF4-FFF2-40B4-BE49-F238E27FC236}">
                <a16:creationId xmlns:a16="http://schemas.microsoft.com/office/drawing/2014/main" id="{E2682FE2-5C2D-E920-3DD6-E90AF16C03C5}"/>
              </a:ext>
            </a:extLst>
          </p:cNvPr>
          <p:cNvSpPr>
            <a:spLocks noGrp="1"/>
          </p:cNvSpPr>
          <p:nvPr>
            <p:ph type="sldNum" sz="quarter" idx="10"/>
          </p:nvPr>
        </p:nvSpPr>
        <p:spPr/>
        <p:txBody>
          <a:bodyPr/>
          <a:lstStyle/>
          <a:p>
            <a:fld id="{856525B1-14D3-4043-96C3-3E66F944D188}" type="slidenum">
              <a:rPr lang="en-US" smtClean="0"/>
              <a:pPr/>
              <a:t>35</a:t>
            </a:fld>
            <a:endParaRPr lang="en-US"/>
          </a:p>
        </p:txBody>
      </p:sp>
      <p:pic>
        <p:nvPicPr>
          <p:cNvPr id="6" name="Picture 5"/>
          <p:cNvPicPr>
            <a:picLocks noChangeAspect="1" noChangeArrowheads="1"/>
          </p:cNvPicPr>
          <p:nvPr/>
        </p:nvPicPr>
        <p:blipFill rotWithShape="1">
          <a:blip r:embed="rId2" cstate="print"/>
          <a:srcRect l="5067" t="11826" r="6255" b="17353"/>
          <a:stretch/>
        </p:blipFill>
        <p:spPr bwMode="auto">
          <a:xfrm>
            <a:off x="3112316" y="-5942"/>
            <a:ext cx="5796792" cy="6384872"/>
          </a:xfrm>
          <a:prstGeom prst="rect">
            <a:avLst/>
          </a:prstGeom>
          <a:noFill/>
          <a:ln w="9525">
            <a:noFill/>
            <a:miter lim="800000"/>
            <a:headEnd/>
            <a:tailEnd/>
          </a:ln>
        </p:spPr>
      </p:pic>
      <p:sp>
        <p:nvSpPr>
          <p:cNvPr id="5" name="TextBox 4">
            <a:extLst>
              <a:ext uri="{FF2B5EF4-FFF2-40B4-BE49-F238E27FC236}">
                <a16:creationId xmlns:a16="http://schemas.microsoft.com/office/drawing/2014/main" id="{5A2B2C68-7417-F5AF-26CC-C2BE29EF7FF5}"/>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4164583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15A6-5A40-285D-7B1E-554FDC4C221C}"/>
              </a:ext>
            </a:extLst>
          </p:cNvPr>
          <p:cNvSpPr>
            <a:spLocks noGrp="1"/>
          </p:cNvSpPr>
          <p:nvPr>
            <p:ph type="title"/>
          </p:nvPr>
        </p:nvSpPr>
        <p:spPr>
          <a:xfrm>
            <a:off x="398465" y="531883"/>
            <a:ext cx="8343898" cy="606401"/>
          </a:xfrm>
        </p:spPr>
        <p:txBody>
          <a:bodyPr>
            <a:normAutofit fontScale="90000"/>
          </a:bodyPr>
          <a:lstStyle/>
          <a:p>
            <a:r>
              <a:rPr lang="en-US" sz="2800" dirty="0"/>
              <a:t>Evidencing Coverage:</a:t>
            </a:r>
            <a:br>
              <a:rPr lang="en-US" sz="2800" dirty="0"/>
            </a:br>
            <a:r>
              <a:rPr lang="en-US" dirty="0"/>
              <a:t>Check for Endorsements</a:t>
            </a:r>
          </a:p>
        </p:txBody>
      </p:sp>
      <p:sp>
        <p:nvSpPr>
          <p:cNvPr id="3" name="Slide Number Placeholder 2">
            <a:extLst>
              <a:ext uri="{FF2B5EF4-FFF2-40B4-BE49-F238E27FC236}">
                <a16:creationId xmlns:a16="http://schemas.microsoft.com/office/drawing/2014/main" id="{6337650D-5585-3F1B-2581-B3BC823CFC0A}"/>
              </a:ext>
            </a:extLst>
          </p:cNvPr>
          <p:cNvSpPr>
            <a:spLocks noGrp="1"/>
          </p:cNvSpPr>
          <p:nvPr>
            <p:ph type="sldNum" sz="quarter" idx="10"/>
          </p:nvPr>
        </p:nvSpPr>
        <p:spPr/>
        <p:txBody>
          <a:bodyPr/>
          <a:lstStyle/>
          <a:p>
            <a:fld id="{856525B1-14D3-4043-96C3-3E66F944D188}" type="slidenum">
              <a:rPr lang="en-US" smtClean="0"/>
              <a:pPr/>
              <a:t>36</a:t>
            </a:fld>
            <a:endParaRPr lang="en-US"/>
          </a:p>
        </p:txBody>
      </p:sp>
      <p:sp>
        <p:nvSpPr>
          <p:cNvPr id="4" name="Text Placeholder 3">
            <a:extLst>
              <a:ext uri="{FF2B5EF4-FFF2-40B4-BE49-F238E27FC236}">
                <a16:creationId xmlns:a16="http://schemas.microsoft.com/office/drawing/2014/main" id="{9B2C6FC5-B07C-346C-FC2B-4AD0F921996E}"/>
              </a:ext>
            </a:extLst>
          </p:cNvPr>
          <p:cNvSpPr>
            <a:spLocks noGrp="1"/>
          </p:cNvSpPr>
          <p:nvPr>
            <p:ph type="body" sz="quarter" idx="11"/>
          </p:nvPr>
        </p:nvSpPr>
        <p:spPr/>
        <p:txBody>
          <a:bodyPr>
            <a:normAutofit fontScale="92500"/>
          </a:bodyPr>
          <a:lstStyle/>
          <a:p>
            <a:r>
              <a:rPr lang="en-US" dirty="0"/>
              <a:t>Two pieces of paper:</a:t>
            </a:r>
          </a:p>
          <a:p>
            <a:endParaRPr lang="en-US" dirty="0"/>
          </a:p>
          <a:p>
            <a:pPr marL="457200" indent="-457200">
              <a:buFont typeface="+mj-lt"/>
              <a:buAutoNum type="arabicPeriod"/>
            </a:pPr>
            <a:r>
              <a:rPr lang="en-US" b="1" dirty="0"/>
              <a:t>Certificate of Coverage</a:t>
            </a:r>
            <a:r>
              <a:rPr lang="en-US" dirty="0"/>
              <a:t>: provides evidence of coverage, and information about how coverage is structured – it provides </a:t>
            </a:r>
            <a:r>
              <a:rPr lang="en-US" u="sng" dirty="0"/>
              <a:t>no</a:t>
            </a:r>
            <a:r>
              <a:rPr lang="en-US" dirty="0"/>
              <a:t> additional status to the city, no matter what is stated in the ‘description of operations’ </a:t>
            </a:r>
          </a:p>
          <a:p>
            <a:pPr marL="457200" indent="-457200">
              <a:buFont typeface="+mj-lt"/>
              <a:buAutoNum type="arabicPeriod"/>
            </a:pPr>
            <a:endParaRPr lang="en-US" dirty="0"/>
          </a:p>
          <a:p>
            <a:pPr marL="457200" indent="-457200">
              <a:buFont typeface="+mj-lt"/>
              <a:buAutoNum type="arabicPeriod"/>
            </a:pPr>
            <a:r>
              <a:rPr lang="en-US" b="1" dirty="0"/>
              <a:t>Additional Insured Endorsement</a:t>
            </a:r>
            <a:r>
              <a:rPr lang="en-US" dirty="0"/>
              <a:t>: When the City requires “additional insured” that must be provided with an Endorsement from their insurance policy</a:t>
            </a:r>
          </a:p>
          <a:p>
            <a:pPr marL="342900"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FCA0971-5302-9C26-D414-243FE7332A0C}"/>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3687974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ADE3-2523-854F-37CC-3571F051BF8D}"/>
              </a:ext>
            </a:extLst>
          </p:cNvPr>
          <p:cNvSpPr>
            <a:spLocks noGrp="1"/>
          </p:cNvSpPr>
          <p:nvPr>
            <p:ph type="title"/>
          </p:nvPr>
        </p:nvSpPr>
        <p:spPr>
          <a:xfrm>
            <a:off x="398465" y="498327"/>
            <a:ext cx="8343898" cy="606401"/>
          </a:xfrm>
        </p:spPr>
        <p:txBody>
          <a:bodyPr>
            <a:normAutofit fontScale="90000"/>
          </a:bodyPr>
          <a:lstStyle/>
          <a:p>
            <a:r>
              <a:rPr lang="en-US" dirty="0"/>
              <a:t>Check Endorsement </a:t>
            </a:r>
            <a:br>
              <a:rPr lang="en-US" dirty="0"/>
            </a:br>
            <a:r>
              <a:rPr lang="en-US" dirty="0"/>
              <a:t>for Compliance</a:t>
            </a:r>
          </a:p>
        </p:txBody>
      </p:sp>
      <p:sp>
        <p:nvSpPr>
          <p:cNvPr id="3" name="Slide Number Placeholder 2">
            <a:extLst>
              <a:ext uri="{FF2B5EF4-FFF2-40B4-BE49-F238E27FC236}">
                <a16:creationId xmlns:a16="http://schemas.microsoft.com/office/drawing/2014/main" id="{A9662940-4384-F432-B77C-0E56538F63FA}"/>
              </a:ext>
            </a:extLst>
          </p:cNvPr>
          <p:cNvSpPr>
            <a:spLocks noGrp="1"/>
          </p:cNvSpPr>
          <p:nvPr>
            <p:ph type="sldNum" sz="quarter" idx="10"/>
          </p:nvPr>
        </p:nvSpPr>
        <p:spPr/>
        <p:txBody>
          <a:bodyPr/>
          <a:lstStyle/>
          <a:p>
            <a:fld id="{856525B1-14D3-4043-96C3-3E66F944D188}" type="slidenum">
              <a:rPr lang="en-US" smtClean="0"/>
              <a:pPr/>
              <a:t>37</a:t>
            </a:fld>
            <a:endParaRPr lang="en-US"/>
          </a:p>
        </p:txBody>
      </p:sp>
      <p:pic>
        <p:nvPicPr>
          <p:cNvPr id="5" name="Picture 4">
            <a:extLst>
              <a:ext uri="{FF2B5EF4-FFF2-40B4-BE49-F238E27FC236}">
                <a16:creationId xmlns:a16="http://schemas.microsoft.com/office/drawing/2014/main" id="{C1A3BA45-CA8E-904F-169B-A97C684B380B}"/>
              </a:ext>
            </a:extLst>
          </p:cNvPr>
          <p:cNvPicPr/>
          <p:nvPr/>
        </p:nvPicPr>
        <p:blipFill rotWithShape="1">
          <a:blip r:embed="rId2" cstate="print">
            <a:extLst>
              <a:ext uri="{28A0092B-C50C-407E-A947-70E740481C1C}">
                <a14:useLocalDpi xmlns:a14="http://schemas.microsoft.com/office/drawing/2010/main" val="0"/>
              </a:ext>
            </a:extLst>
          </a:blip>
          <a:srcRect l="1" t="6073" r="-1458"/>
          <a:stretch/>
        </p:blipFill>
        <p:spPr bwMode="auto">
          <a:xfrm>
            <a:off x="3612219" y="163981"/>
            <a:ext cx="5546725" cy="6072838"/>
          </a:xfrm>
          <a:prstGeom prst="rect">
            <a:avLst/>
          </a:prstGeom>
          <a:noFill/>
          <a:ln w="9525">
            <a:solidFill>
              <a:srgbClr val="000000"/>
            </a:solidFill>
            <a:miter lim="800000"/>
            <a:headEnd/>
            <a:tailEnd/>
          </a:ln>
        </p:spPr>
      </p:pic>
      <p:sp>
        <p:nvSpPr>
          <p:cNvPr id="6" name="Oval 5">
            <a:extLst>
              <a:ext uri="{FF2B5EF4-FFF2-40B4-BE49-F238E27FC236}">
                <a16:creationId xmlns:a16="http://schemas.microsoft.com/office/drawing/2014/main" id="{0684AE56-F7B5-47AB-CF4F-4BD9077AE24E}"/>
              </a:ext>
            </a:extLst>
          </p:cNvPr>
          <p:cNvSpPr/>
          <p:nvPr/>
        </p:nvSpPr>
        <p:spPr bwMode="auto">
          <a:xfrm>
            <a:off x="3427413" y="5868836"/>
            <a:ext cx="19050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1C0EE54B-5F11-52DA-30F6-3C794FF1970D}"/>
              </a:ext>
            </a:extLst>
          </p:cNvPr>
          <p:cNvSpPr/>
          <p:nvPr/>
        </p:nvSpPr>
        <p:spPr bwMode="auto">
          <a:xfrm>
            <a:off x="3742848" y="35915"/>
            <a:ext cx="19050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8" name="Oval 7">
            <a:extLst>
              <a:ext uri="{FF2B5EF4-FFF2-40B4-BE49-F238E27FC236}">
                <a16:creationId xmlns:a16="http://schemas.microsoft.com/office/drawing/2014/main" id="{68299E71-C6BD-66BE-A08D-93476574FB7F}"/>
              </a:ext>
            </a:extLst>
          </p:cNvPr>
          <p:cNvSpPr/>
          <p:nvPr/>
        </p:nvSpPr>
        <p:spPr bwMode="auto">
          <a:xfrm>
            <a:off x="6995320" y="35915"/>
            <a:ext cx="19050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50C77E02-B48F-755B-0DCA-32401D48AB40}"/>
              </a:ext>
            </a:extLst>
          </p:cNvPr>
          <p:cNvSpPr/>
          <p:nvPr/>
        </p:nvSpPr>
        <p:spPr bwMode="auto">
          <a:xfrm>
            <a:off x="4379913" y="2286000"/>
            <a:ext cx="19050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73CA7E9B-E11E-490D-295E-0CDF198FC70F}"/>
              </a:ext>
            </a:extLst>
          </p:cNvPr>
          <p:cNvSpPr/>
          <p:nvPr/>
        </p:nvSpPr>
        <p:spPr bwMode="auto">
          <a:xfrm>
            <a:off x="6588759" y="2286000"/>
            <a:ext cx="190500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D374C6B-B40D-19EB-9160-7595D675195A}"/>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086503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3DA8-77BE-C17C-88C4-7B227B078F6E}"/>
              </a:ext>
            </a:extLst>
          </p:cNvPr>
          <p:cNvSpPr>
            <a:spLocks noGrp="1"/>
          </p:cNvSpPr>
          <p:nvPr>
            <p:ph type="title"/>
          </p:nvPr>
        </p:nvSpPr>
        <p:spPr/>
        <p:txBody>
          <a:bodyPr/>
          <a:lstStyle/>
          <a:p>
            <a:r>
              <a:rPr lang="en-US" dirty="0"/>
              <a:t>Insurance Documentation</a:t>
            </a:r>
          </a:p>
        </p:txBody>
      </p:sp>
      <p:sp>
        <p:nvSpPr>
          <p:cNvPr id="3" name="Slide Number Placeholder 2">
            <a:extLst>
              <a:ext uri="{FF2B5EF4-FFF2-40B4-BE49-F238E27FC236}">
                <a16:creationId xmlns:a16="http://schemas.microsoft.com/office/drawing/2014/main" id="{B1FCB743-CA54-B024-8CD8-925BFBB1673B}"/>
              </a:ext>
            </a:extLst>
          </p:cNvPr>
          <p:cNvSpPr>
            <a:spLocks noGrp="1"/>
          </p:cNvSpPr>
          <p:nvPr>
            <p:ph type="sldNum" sz="quarter" idx="10"/>
          </p:nvPr>
        </p:nvSpPr>
        <p:spPr/>
        <p:txBody>
          <a:bodyPr/>
          <a:lstStyle/>
          <a:p>
            <a:fld id="{856525B1-14D3-4043-96C3-3E66F944D188}" type="slidenum">
              <a:rPr lang="en-US" smtClean="0"/>
              <a:pPr/>
              <a:t>38</a:t>
            </a:fld>
            <a:endParaRPr lang="en-US"/>
          </a:p>
        </p:txBody>
      </p:sp>
      <p:sp>
        <p:nvSpPr>
          <p:cNvPr id="4" name="Text Placeholder 3">
            <a:extLst>
              <a:ext uri="{FF2B5EF4-FFF2-40B4-BE49-F238E27FC236}">
                <a16:creationId xmlns:a16="http://schemas.microsoft.com/office/drawing/2014/main" id="{AB9873B6-3E46-2BDF-2E63-301F1890BC6E}"/>
              </a:ext>
            </a:extLst>
          </p:cNvPr>
          <p:cNvSpPr>
            <a:spLocks noGrp="1"/>
          </p:cNvSpPr>
          <p:nvPr>
            <p:ph type="body" sz="quarter" idx="11"/>
          </p:nvPr>
        </p:nvSpPr>
        <p:spPr>
          <a:xfrm>
            <a:off x="401638" y="1812022"/>
            <a:ext cx="8340725" cy="3480432"/>
          </a:xfrm>
        </p:spPr>
        <p:txBody>
          <a:bodyPr>
            <a:normAutofit/>
          </a:bodyPr>
          <a:lstStyle/>
          <a:p>
            <a:pPr marL="342900" indent="-342900">
              <a:spcBef>
                <a:spcPct val="0"/>
              </a:spcBef>
              <a:spcAft>
                <a:spcPct val="50000"/>
              </a:spcAft>
              <a:buFont typeface="Arial" panose="020B0604020202020204" pitchFamily="34" charset="0"/>
              <a:buChar char="•"/>
              <a:defRPr/>
            </a:pPr>
            <a:r>
              <a:rPr lang="en-US" dirty="0">
                <a:ea typeface="ＭＳ Ｐゴシック" pitchFamily="34" charset="-128"/>
              </a:rPr>
              <a:t>Notify the other party of requirements </a:t>
            </a:r>
            <a:r>
              <a:rPr lang="en-US" u="sng" dirty="0">
                <a:ea typeface="ＭＳ Ｐゴシック" pitchFamily="34" charset="-128"/>
              </a:rPr>
              <a:t>early</a:t>
            </a:r>
            <a:endParaRPr lang="en-US" dirty="0">
              <a:ea typeface="ＭＳ Ｐゴシック" pitchFamily="34" charset="-128"/>
            </a:endParaRPr>
          </a:p>
          <a:p>
            <a:pPr marL="342900" indent="-342900">
              <a:spcBef>
                <a:spcPct val="0"/>
              </a:spcBef>
              <a:spcAft>
                <a:spcPct val="50000"/>
              </a:spcAft>
              <a:buFont typeface="Arial" panose="020B0604020202020204" pitchFamily="34" charset="0"/>
              <a:buChar char="•"/>
              <a:defRPr/>
            </a:pPr>
            <a:r>
              <a:rPr lang="en-US" dirty="0">
                <a:ea typeface="ＭＳ Ｐゴシック" pitchFamily="34" charset="-128"/>
              </a:rPr>
              <a:t>Obtain coverage verification </a:t>
            </a:r>
            <a:r>
              <a:rPr lang="en-US" u="sng" dirty="0">
                <a:ea typeface="ＭＳ Ｐゴシック" pitchFamily="34" charset="-128"/>
              </a:rPr>
              <a:t>before</a:t>
            </a:r>
            <a:r>
              <a:rPr lang="en-US" dirty="0">
                <a:ea typeface="ＭＳ Ｐゴシック" pitchFamily="34" charset="-128"/>
              </a:rPr>
              <a:t> contract signed!</a:t>
            </a:r>
          </a:p>
          <a:p>
            <a:pPr marL="342900" indent="-342900">
              <a:spcBef>
                <a:spcPct val="0"/>
              </a:spcBef>
              <a:spcAft>
                <a:spcPct val="50000"/>
              </a:spcAft>
              <a:buFont typeface="Arial" panose="020B0604020202020204" pitchFamily="34" charset="0"/>
              <a:buChar char="•"/>
              <a:defRPr/>
            </a:pPr>
            <a:r>
              <a:rPr lang="en-US" dirty="0">
                <a:ea typeface="ＭＳ Ｐゴシック" pitchFamily="34" charset="-128"/>
              </a:rPr>
              <a:t>Maintain records</a:t>
            </a:r>
          </a:p>
          <a:p>
            <a:pPr marL="0" indent="0">
              <a:spcBef>
                <a:spcPct val="0"/>
              </a:spcBef>
              <a:spcAft>
                <a:spcPct val="50000"/>
              </a:spcAft>
              <a:buNone/>
              <a:defRPr/>
            </a:pPr>
            <a:endParaRPr lang="en-US" b="1" u="sng" dirty="0">
              <a:ea typeface="ＭＳ Ｐゴシック" pitchFamily="34" charset="-128"/>
            </a:endParaRPr>
          </a:p>
          <a:p>
            <a:pPr marL="0" indent="0">
              <a:spcBef>
                <a:spcPct val="0"/>
              </a:spcBef>
              <a:spcAft>
                <a:spcPct val="50000"/>
              </a:spcAft>
              <a:buNone/>
              <a:defRPr/>
            </a:pPr>
            <a:r>
              <a:rPr lang="en-US" b="1" u="sng" dirty="0">
                <a:ea typeface="ＭＳ Ｐゴシック" pitchFamily="34" charset="-128"/>
              </a:rPr>
              <a:t>Need at least two pieces of paper</a:t>
            </a:r>
            <a:r>
              <a:rPr lang="en-US" u="sng" dirty="0">
                <a:ea typeface="ＭＳ Ｐゴシック" pitchFamily="34" charset="-128"/>
              </a:rPr>
              <a:t>:</a:t>
            </a:r>
          </a:p>
          <a:p>
            <a:pPr marL="914400" lvl="1" indent="-514350">
              <a:spcBef>
                <a:spcPct val="0"/>
              </a:spcBef>
              <a:spcAft>
                <a:spcPct val="50000"/>
              </a:spcAft>
              <a:buFont typeface="+mj-lt"/>
              <a:buAutoNum type="arabicPeriod"/>
              <a:defRPr/>
            </a:pPr>
            <a:r>
              <a:rPr lang="en-US" dirty="0">
                <a:ea typeface="ＭＳ Ｐゴシック" pitchFamily="34" charset="-128"/>
              </a:rPr>
              <a:t>Certificate of Insurance</a:t>
            </a:r>
          </a:p>
          <a:p>
            <a:pPr marL="914400" lvl="1" indent="-514350">
              <a:spcBef>
                <a:spcPct val="0"/>
              </a:spcBef>
              <a:spcAft>
                <a:spcPct val="50000"/>
              </a:spcAft>
              <a:buFont typeface="+mj-lt"/>
              <a:buAutoNum type="arabicPeriod"/>
              <a:defRPr/>
            </a:pPr>
            <a:r>
              <a:rPr lang="en-US" dirty="0">
                <a:ea typeface="ＭＳ Ｐゴシック" pitchFamily="34" charset="-128"/>
              </a:rPr>
              <a:t>Additional Insured Endorsement</a:t>
            </a:r>
          </a:p>
          <a:p>
            <a:pPr marL="457200" lvl="1" indent="0">
              <a:spcBef>
                <a:spcPct val="0"/>
              </a:spcBef>
              <a:spcAft>
                <a:spcPct val="50000"/>
              </a:spcAft>
              <a:buNone/>
              <a:defRPr/>
            </a:pPr>
            <a:r>
              <a:rPr lang="en-US" i="1" dirty="0">
                <a:ea typeface="ＭＳ Ｐゴシック" pitchFamily="34" charset="-128"/>
              </a:rPr>
              <a:t>	Or proof of policy language (Blanket Additional Insured)</a:t>
            </a:r>
          </a:p>
          <a:p>
            <a:pPr marL="457200" lvl="1" indent="0">
              <a:buNone/>
            </a:pPr>
            <a:endParaRPr lang="en-US" dirty="0"/>
          </a:p>
          <a:p>
            <a:pPr marL="857250" lvl="1" indent="-457200">
              <a:buFont typeface="+mj-lt"/>
              <a:buAutoNum type="arabicPeriod"/>
            </a:pPr>
            <a:endParaRPr lang="en-US" sz="1600" dirty="0"/>
          </a:p>
          <a:p>
            <a:endParaRPr lang="en-US" dirty="0"/>
          </a:p>
        </p:txBody>
      </p:sp>
      <p:sp>
        <p:nvSpPr>
          <p:cNvPr id="6" name="TextBox 5">
            <a:extLst>
              <a:ext uri="{FF2B5EF4-FFF2-40B4-BE49-F238E27FC236}">
                <a16:creationId xmlns:a16="http://schemas.microsoft.com/office/drawing/2014/main" id="{19AAB420-D976-7556-AC05-89AFFAE4F329}"/>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2452054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65B5-6B5C-595A-4DA0-BBA589D83B7B}"/>
              </a:ext>
            </a:extLst>
          </p:cNvPr>
          <p:cNvSpPr>
            <a:spLocks noGrp="1"/>
          </p:cNvSpPr>
          <p:nvPr>
            <p:ph type="title"/>
          </p:nvPr>
        </p:nvSpPr>
        <p:spPr/>
        <p:txBody>
          <a:bodyPr>
            <a:normAutofit fontScale="90000"/>
          </a:bodyPr>
          <a:lstStyle/>
          <a:p>
            <a:r>
              <a:rPr lang="en-US" dirty="0"/>
              <a:t>Scenario - Example 1 </a:t>
            </a:r>
            <a:br>
              <a:rPr lang="en-US" dirty="0"/>
            </a:br>
            <a:r>
              <a:rPr lang="en-US" dirty="0"/>
              <a:t>Wrestling Instructor at Community Center</a:t>
            </a:r>
          </a:p>
        </p:txBody>
      </p:sp>
      <p:sp>
        <p:nvSpPr>
          <p:cNvPr id="3" name="Slide Number Placeholder 2">
            <a:extLst>
              <a:ext uri="{FF2B5EF4-FFF2-40B4-BE49-F238E27FC236}">
                <a16:creationId xmlns:a16="http://schemas.microsoft.com/office/drawing/2014/main" id="{8C96C813-5467-0A28-22F9-6D6CA1DD8927}"/>
              </a:ext>
            </a:extLst>
          </p:cNvPr>
          <p:cNvSpPr>
            <a:spLocks noGrp="1"/>
          </p:cNvSpPr>
          <p:nvPr>
            <p:ph type="sldNum" sz="quarter" idx="10"/>
          </p:nvPr>
        </p:nvSpPr>
        <p:spPr/>
        <p:txBody>
          <a:bodyPr/>
          <a:lstStyle/>
          <a:p>
            <a:fld id="{856525B1-14D3-4043-96C3-3E66F944D188}" type="slidenum">
              <a:rPr lang="en-US" smtClean="0"/>
              <a:pPr/>
              <a:t>39</a:t>
            </a:fld>
            <a:endParaRPr lang="en-US"/>
          </a:p>
        </p:txBody>
      </p:sp>
      <p:sp>
        <p:nvSpPr>
          <p:cNvPr id="4" name="Text Placeholder 3">
            <a:extLst>
              <a:ext uri="{FF2B5EF4-FFF2-40B4-BE49-F238E27FC236}">
                <a16:creationId xmlns:a16="http://schemas.microsoft.com/office/drawing/2014/main" id="{21D3603C-3437-F721-C00C-D3C8431D6A16}"/>
              </a:ext>
            </a:extLst>
          </p:cNvPr>
          <p:cNvSpPr>
            <a:spLocks noGrp="1"/>
          </p:cNvSpPr>
          <p:nvPr>
            <p:ph type="body" sz="quarter" idx="11"/>
          </p:nvPr>
        </p:nvSpPr>
        <p:spPr>
          <a:xfrm>
            <a:off x="402007" y="2063691"/>
            <a:ext cx="8340725" cy="4231347"/>
          </a:xfrm>
        </p:spPr>
        <p:txBody>
          <a:bodyPr>
            <a:normAutofit fontScale="92500" lnSpcReduction="10000"/>
          </a:bodyPr>
          <a:lstStyle/>
          <a:p>
            <a:r>
              <a:rPr lang="en-US" dirty="0"/>
              <a:t>A member of the public would like to lease a city location and provide programming for wrestling instruction. </a:t>
            </a:r>
          </a:p>
          <a:p>
            <a:endParaRPr lang="en-US" dirty="0"/>
          </a:p>
          <a:p>
            <a:r>
              <a:rPr lang="en-US" dirty="0"/>
              <a:t>What should the city do? </a:t>
            </a:r>
          </a:p>
          <a:p>
            <a:endParaRPr lang="en-US" dirty="0"/>
          </a:p>
          <a:p>
            <a:r>
              <a:rPr lang="en-US" u="sng" dirty="0"/>
              <a:t>Process Should Include:</a:t>
            </a:r>
          </a:p>
          <a:p>
            <a:pPr marL="457200" indent="-457200">
              <a:buFont typeface="+mj-lt"/>
              <a:buAutoNum type="arabicPeriod"/>
            </a:pPr>
            <a:r>
              <a:rPr lang="en-US" dirty="0"/>
              <a:t>Documented process to evaluate instructor (i.e. resume, background)</a:t>
            </a:r>
          </a:p>
          <a:p>
            <a:pPr marL="457200" indent="-457200">
              <a:buFont typeface="+mj-lt"/>
              <a:buAutoNum type="arabicPeriod"/>
            </a:pPr>
            <a:r>
              <a:rPr lang="en-US" dirty="0"/>
              <a:t>Inspection of city facility</a:t>
            </a:r>
          </a:p>
          <a:p>
            <a:pPr marL="457200" indent="-457200">
              <a:buFont typeface="+mj-lt"/>
              <a:buAutoNum type="arabicPeriod"/>
            </a:pPr>
            <a:r>
              <a:rPr lang="en-US" dirty="0"/>
              <a:t>Suitability for city programming / facility</a:t>
            </a:r>
          </a:p>
          <a:p>
            <a:pPr marL="457200" indent="-457200">
              <a:buFont typeface="+mj-lt"/>
              <a:buAutoNum type="arabicPeriod"/>
            </a:pPr>
            <a:r>
              <a:rPr lang="en-US" dirty="0"/>
              <a:t>Reach agreement in contract</a:t>
            </a:r>
          </a:p>
          <a:p>
            <a:pPr marL="457200" indent="-457200">
              <a:buFont typeface="+mj-lt"/>
              <a:buAutoNum type="arabicPeriod"/>
            </a:pPr>
            <a:r>
              <a:rPr lang="en-US" dirty="0"/>
              <a:t>Verify all aspects of contract are complied with (e.g. insurance)</a:t>
            </a:r>
          </a:p>
          <a:p>
            <a:pPr marL="457200" indent="-457200">
              <a:buFont typeface="+mj-lt"/>
              <a:buAutoNum type="arabicPeriod"/>
            </a:pPr>
            <a:r>
              <a:rPr lang="en-US" dirty="0"/>
              <a:t>Review annually, maintain records</a:t>
            </a:r>
          </a:p>
        </p:txBody>
      </p:sp>
    </p:spTree>
    <p:extLst>
      <p:ext uri="{BB962C8B-B14F-4D97-AF65-F5344CB8AC3E}">
        <p14:creationId xmlns:p14="http://schemas.microsoft.com/office/powerpoint/2010/main" val="22641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6484-816D-3DC3-2555-431AD5E123C9}"/>
              </a:ext>
            </a:extLst>
          </p:cNvPr>
          <p:cNvSpPr>
            <a:spLocks noGrp="1"/>
          </p:cNvSpPr>
          <p:nvPr>
            <p:ph type="title"/>
          </p:nvPr>
        </p:nvSpPr>
        <p:spPr/>
        <p:txBody>
          <a:bodyPr/>
          <a:lstStyle/>
          <a:p>
            <a:r>
              <a:rPr lang="en-US" dirty="0"/>
              <a:t>Park and Recreation Activities</a:t>
            </a:r>
          </a:p>
        </p:txBody>
      </p:sp>
      <p:sp>
        <p:nvSpPr>
          <p:cNvPr id="3" name="Slide Number Placeholder 2">
            <a:extLst>
              <a:ext uri="{FF2B5EF4-FFF2-40B4-BE49-F238E27FC236}">
                <a16:creationId xmlns:a16="http://schemas.microsoft.com/office/drawing/2014/main" id="{276ED98D-9ECE-C456-8CB5-38083201C94B}"/>
              </a:ext>
            </a:extLst>
          </p:cNvPr>
          <p:cNvSpPr>
            <a:spLocks noGrp="1"/>
          </p:cNvSpPr>
          <p:nvPr>
            <p:ph type="sldNum" sz="quarter" idx="10"/>
          </p:nvPr>
        </p:nvSpPr>
        <p:spPr/>
        <p:txBody>
          <a:bodyPr/>
          <a:lstStyle/>
          <a:p>
            <a:fld id="{856525B1-14D3-4043-96C3-3E66F944D188}" type="slidenum">
              <a:rPr lang="en-US" smtClean="0"/>
              <a:pPr/>
              <a:t>4</a:t>
            </a:fld>
            <a:endParaRPr lang="en-US"/>
          </a:p>
        </p:txBody>
      </p:sp>
      <p:sp>
        <p:nvSpPr>
          <p:cNvPr id="4" name="Text Placeholder 3">
            <a:extLst>
              <a:ext uri="{FF2B5EF4-FFF2-40B4-BE49-F238E27FC236}">
                <a16:creationId xmlns:a16="http://schemas.microsoft.com/office/drawing/2014/main" id="{0C44BA2F-9382-193C-820B-649A42CF91FB}"/>
              </a:ext>
            </a:extLst>
          </p:cNvPr>
          <p:cNvSpPr>
            <a:spLocks noGrp="1"/>
          </p:cNvSpPr>
          <p:nvPr>
            <p:ph type="body" sz="quarter" idx="11"/>
          </p:nvPr>
        </p:nvSpPr>
        <p:spPr>
          <a:xfrm>
            <a:off x="2978092" y="1866139"/>
            <a:ext cx="6165908" cy="4325753"/>
          </a:xfrm>
        </p:spPr>
        <p:txBody>
          <a:bodyPr>
            <a:normAutofit lnSpcReduction="10000"/>
          </a:bodyPr>
          <a:lstStyle/>
          <a:p>
            <a:pPr marL="342900" indent="-342900">
              <a:buFont typeface="Arial" panose="020B0604020202020204" pitchFamily="34" charset="0"/>
              <a:buChar char="•"/>
            </a:pPr>
            <a:r>
              <a:rPr lang="en-US" dirty="0"/>
              <a:t>Cities provide programming to potential participants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Some programming is conducted by city employees, and some is provided by third party independent contractors or entities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This presentation focuses on programming provided by non-employees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When a city provides programming that includes third party representatives, the city should take steps to protect itself from claims arising out of third-party operations</a:t>
            </a:r>
          </a:p>
        </p:txBody>
      </p:sp>
      <p:pic>
        <p:nvPicPr>
          <p:cNvPr id="9" name="Picture 8">
            <a:extLst>
              <a:ext uri="{FF2B5EF4-FFF2-40B4-BE49-F238E27FC236}">
                <a16:creationId xmlns:a16="http://schemas.microsoft.com/office/drawing/2014/main" id="{33F0E81C-D07F-A8C8-FF5C-1074FE247149}"/>
              </a:ext>
            </a:extLst>
          </p:cNvPr>
          <p:cNvPicPr>
            <a:picLocks noChangeAspect="1"/>
          </p:cNvPicPr>
          <p:nvPr/>
        </p:nvPicPr>
        <p:blipFill>
          <a:blip r:embed="rId2"/>
          <a:stretch>
            <a:fillRect/>
          </a:stretch>
        </p:blipFill>
        <p:spPr>
          <a:xfrm>
            <a:off x="459991" y="2248250"/>
            <a:ext cx="2268840" cy="2936145"/>
          </a:xfrm>
          <a:prstGeom prst="rect">
            <a:avLst/>
          </a:prstGeom>
        </p:spPr>
      </p:pic>
    </p:spTree>
    <p:extLst>
      <p:ext uri="{BB962C8B-B14F-4D97-AF65-F5344CB8AC3E}">
        <p14:creationId xmlns:p14="http://schemas.microsoft.com/office/powerpoint/2010/main" val="2387823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65B5-6B5C-595A-4DA0-BBA589D83B7B}"/>
              </a:ext>
            </a:extLst>
          </p:cNvPr>
          <p:cNvSpPr>
            <a:spLocks noGrp="1"/>
          </p:cNvSpPr>
          <p:nvPr>
            <p:ph type="title"/>
          </p:nvPr>
        </p:nvSpPr>
        <p:spPr/>
        <p:txBody>
          <a:bodyPr>
            <a:noAutofit/>
          </a:bodyPr>
          <a:lstStyle/>
          <a:p>
            <a:r>
              <a:rPr lang="en-US" sz="2000" dirty="0"/>
              <a:t>Scenario - Example 2 </a:t>
            </a:r>
            <a:br>
              <a:rPr lang="en-US" sz="2000" dirty="0"/>
            </a:br>
            <a:r>
              <a:rPr lang="en-US" sz="2000" dirty="0"/>
              <a:t>Birthday Party at a City Park with Bounce House</a:t>
            </a:r>
          </a:p>
        </p:txBody>
      </p:sp>
      <p:sp>
        <p:nvSpPr>
          <p:cNvPr id="3" name="Slide Number Placeholder 2">
            <a:extLst>
              <a:ext uri="{FF2B5EF4-FFF2-40B4-BE49-F238E27FC236}">
                <a16:creationId xmlns:a16="http://schemas.microsoft.com/office/drawing/2014/main" id="{8C96C813-5467-0A28-22F9-6D6CA1DD8927}"/>
              </a:ext>
            </a:extLst>
          </p:cNvPr>
          <p:cNvSpPr>
            <a:spLocks noGrp="1"/>
          </p:cNvSpPr>
          <p:nvPr>
            <p:ph type="sldNum" sz="quarter" idx="10"/>
          </p:nvPr>
        </p:nvSpPr>
        <p:spPr/>
        <p:txBody>
          <a:bodyPr/>
          <a:lstStyle/>
          <a:p>
            <a:fld id="{856525B1-14D3-4043-96C3-3E66F944D188}" type="slidenum">
              <a:rPr lang="en-US" smtClean="0"/>
              <a:pPr/>
              <a:t>40</a:t>
            </a:fld>
            <a:endParaRPr lang="en-US"/>
          </a:p>
        </p:txBody>
      </p:sp>
      <p:sp>
        <p:nvSpPr>
          <p:cNvPr id="4" name="Text Placeholder 3">
            <a:extLst>
              <a:ext uri="{FF2B5EF4-FFF2-40B4-BE49-F238E27FC236}">
                <a16:creationId xmlns:a16="http://schemas.microsoft.com/office/drawing/2014/main" id="{21D3603C-3437-F721-C00C-D3C8431D6A16}"/>
              </a:ext>
            </a:extLst>
          </p:cNvPr>
          <p:cNvSpPr>
            <a:spLocks noGrp="1"/>
          </p:cNvSpPr>
          <p:nvPr>
            <p:ph type="body" sz="quarter" idx="11"/>
          </p:nvPr>
        </p:nvSpPr>
        <p:spPr>
          <a:xfrm>
            <a:off x="402007" y="2034802"/>
            <a:ext cx="8340725" cy="3756897"/>
          </a:xfrm>
        </p:spPr>
        <p:txBody>
          <a:bodyPr>
            <a:normAutofit fontScale="92500" lnSpcReduction="20000"/>
          </a:bodyPr>
          <a:lstStyle/>
          <a:p>
            <a:r>
              <a:rPr lang="en-US" dirty="0"/>
              <a:t>A member of the public would like to reserve a section of a public park and host a birthday party. The party will include a bounce house. </a:t>
            </a:r>
          </a:p>
          <a:p>
            <a:endParaRPr lang="en-US" dirty="0"/>
          </a:p>
          <a:p>
            <a:r>
              <a:rPr lang="en-US" dirty="0"/>
              <a:t>What steps should the city take to protect itself? </a:t>
            </a:r>
          </a:p>
          <a:p>
            <a:endParaRPr lang="en-US" dirty="0"/>
          </a:p>
          <a:p>
            <a:r>
              <a:rPr lang="en-US" u="sng" dirty="0"/>
              <a:t>Process Should Include:</a:t>
            </a:r>
          </a:p>
          <a:p>
            <a:pPr marL="457200" indent="-457200">
              <a:buAutoNum type="arabicPeriod"/>
            </a:pPr>
            <a:r>
              <a:rPr lang="en-US" dirty="0"/>
              <a:t>Private rentals require a signed contract </a:t>
            </a:r>
            <a:r>
              <a:rPr lang="en-US" i="1" dirty="0"/>
              <a:t>(i.e. permit)</a:t>
            </a:r>
          </a:p>
          <a:p>
            <a:pPr marL="457200" indent="-457200">
              <a:buFont typeface="Arial" panose="020B0604020202020204" pitchFamily="34" charset="0"/>
              <a:buAutoNum type="arabicPeriod"/>
            </a:pPr>
            <a:r>
              <a:rPr lang="en-US" dirty="0"/>
              <a:t>Rental agreement should include limitations and directions regarding safety of event</a:t>
            </a:r>
          </a:p>
          <a:p>
            <a:pPr marL="457200" indent="-457200">
              <a:buAutoNum type="arabicPeriod"/>
            </a:pPr>
            <a:r>
              <a:rPr lang="en-US" dirty="0"/>
              <a:t>City agreement should require insurance and may require certain approved vendors </a:t>
            </a:r>
          </a:p>
          <a:p>
            <a:pPr marL="457200" indent="-457200">
              <a:buAutoNum type="arabicPeriod"/>
            </a:pPr>
            <a:r>
              <a:rPr lang="en-US" dirty="0"/>
              <a:t>Insurance should be provided by the party host and bounce house vendor</a:t>
            </a:r>
          </a:p>
          <a:p>
            <a:pPr marL="457200" indent="-457200">
              <a:buAutoNum type="arabicPeriod"/>
            </a:pPr>
            <a:endParaRPr lang="en-US" dirty="0"/>
          </a:p>
          <a:p>
            <a:endParaRPr lang="en-US" dirty="0"/>
          </a:p>
        </p:txBody>
      </p:sp>
    </p:spTree>
    <p:extLst>
      <p:ext uri="{BB962C8B-B14F-4D97-AF65-F5344CB8AC3E}">
        <p14:creationId xmlns:p14="http://schemas.microsoft.com/office/powerpoint/2010/main" val="235435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CFB79-8441-8076-56D2-FDED0D07512B}"/>
              </a:ext>
            </a:extLst>
          </p:cNvPr>
          <p:cNvSpPr>
            <a:spLocks noGrp="1"/>
          </p:cNvSpPr>
          <p:nvPr>
            <p:ph type="sldNum" sz="quarter" idx="12"/>
          </p:nvPr>
        </p:nvSpPr>
        <p:spPr/>
        <p:txBody>
          <a:bodyPr/>
          <a:lstStyle/>
          <a:p>
            <a:fld id="{856525B1-14D3-4043-96C3-3E66F944D188}" type="slidenum">
              <a:rPr lang="en-US" smtClean="0"/>
              <a:t>41</a:t>
            </a:fld>
            <a:endParaRPr lang="en-US"/>
          </a:p>
        </p:txBody>
      </p:sp>
      <p:sp>
        <p:nvSpPr>
          <p:cNvPr id="3" name="Text Placeholder 2">
            <a:extLst>
              <a:ext uri="{FF2B5EF4-FFF2-40B4-BE49-F238E27FC236}">
                <a16:creationId xmlns:a16="http://schemas.microsoft.com/office/drawing/2014/main" id="{28C05B58-CC69-E215-CE30-03DF5C06F8C2}"/>
              </a:ext>
            </a:extLst>
          </p:cNvPr>
          <p:cNvSpPr>
            <a:spLocks noGrp="1"/>
          </p:cNvSpPr>
          <p:nvPr>
            <p:ph type="body" sz="quarter" idx="13"/>
          </p:nvPr>
        </p:nvSpPr>
        <p:spPr>
          <a:xfrm>
            <a:off x="838200" y="873443"/>
            <a:ext cx="7828004" cy="1358351"/>
          </a:xfrm>
        </p:spPr>
        <p:txBody>
          <a:bodyPr>
            <a:normAutofit fontScale="92500" lnSpcReduction="10000"/>
          </a:bodyPr>
          <a:lstStyle/>
          <a:p>
            <a:r>
              <a:rPr lang="en-US" dirty="0"/>
              <a:t>Insurance Requirements in Contracts</a:t>
            </a:r>
          </a:p>
          <a:p>
            <a:endParaRPr lang="en-US" i="1" dirty="0"/>
          </a:p>
          <a:p>
            <a:r>
              <a:rPr lang="en-US" i="1" dirty="0"/>
              <a:t>Park and Recreation Focused</a:t>
            </a:r>
          </a:p>
        </p:txBody>
      </p:sp>
      <p:sp>
        <p:nvSpPr>
          <p:cNvPr id="4" name="Text Placeholder 3">
            <a:extLst>
              <a:ext uri="{FF2B5EF4-FFF2-40B4-BE49-F238E27FC236}">
                <a16:creationId xmlns:a16="http://schemas.microsoft.com/office/drawing/2014/main" id="{76331C68-CBCD-BE6D-AF92-6973A5B91264}"/>
              </a:ext>
            </a:extLst>
          </p:cNvPr>
          <p:cNvSpPr>
            <a:spLocks noGrp="1"/>
          </p:cNvSpPr>
          <p:nvPr>
            <p:ph type="body" sz="quarter" idx="14"/>
          </p:nvPr>
        </p:nvSpPr>
        <p:spPr/>
        <p:txBody>
          <a:bodyPr/>
          <a:lstStyle/>
          <a:p>
            <a:endParaRPr lang="en-US" dirty="0"/>
          </a:p>
          <a:p>
            <a:r>
              <a:rPr lang="en-US" dirty="0"/>
              <a:t>Questions?</a:t>
            </a:r>
          </a:p>
        </p:txBody>
      </p:sp>
      <p:pic>
        <p:nvPicPr>
          <p:cNvPr id="6" name="Picture 5" descr="People raising hands">
            <a:extLst>
              <a:ext uri="{FF2B5EF4-FFF2-40B4-BE49-F238E27FC236}">
                <a16:creationId xmlns:a16="http://schemas.microsoft.com/office/drawing/2014/main" id="{0162B76C-6A3A-CA17-A36E-EDCD34E29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55" y="3177131"/>
            <a:ext cx="3129094" cy="2086063"/>
          </a:xfrm>
          <a:prstGeom prst="rect">
            <a:avLst/>
          </a:prstGeom>
        </p:spPr>
      </p:pic>
      <p:sp>
        <p:nvSpPr>
          <p:cNvPr id="8" name="TextBox 7">
            <a:extLst>
              <a:ext uri="{FF2B5EF4-FFF2-40B4-BE49-F238E27FC236}">
                <a16:creationId xmlns:a16="http://schemas.microsoft.com/office/drawing/2014/main" id="{1BF40D02-CEBC-82D9-CDA2-B619FFCACD53}"/>
              </a:ext>
            </a:extLst>
          </p:cNvPr>
          <p:cNvSpPr txBox="1"/>
          <p:nvPr/>
        </p:nvSpPr>
        <p:spPr>
          <a:xfrm>
            <a:off x="292211" y="5371709"/>
            <a:ext cx="4572000" cy="923330"/>
          </a:xfrm>
          <a:prstGeom prst="rect">
            <a:avLst/>
          </a:prstGeom>
          <a:noFill/>
        </p:spPr>
        <p:txBody>
          <a:bodyPr wrap="square">
            <a:spAutoFit/>
          </a:bodyPr>
          <a:lstStyle/>
          <a:p>
            <a:r>
              <a:rPr lang="en-US" b="1" dirty="0">
                <a:solidFill>
                  <a:schemeClr val="bg1"/>
                </a:solidFill>
              </a:rPr>
              <a:t>Conor Boughey</a:t>
            </a:r>
            <a:r>
              <a:rPr lang="en-US" dirty="0">
                <a:solidFill>
                  <a:schemeClr val="bg1"/>
                </a:solidFill>
              </a:rPr>
              <a:t>, ARM</a:t>
            </a:r>
          </a:p>
          <a:p>
            <a:r>
              <a:rPr lang="en-US" dirty="0">
                <a:solidFill>
                  <a:schemeClr val="bg1"/>
                </a:solidFill>
              </a:rPr>
              <a:t>SVP, Alliant</a:t>
            </a:r>
          </a:p>
          <a:p>
            <a:r>
              <a:rPr lang="en-US" dirty="0">
                <a:solidFill>
                  <a:schemeClr val="bg1"/>
                </a:solidFill>
              </a:rPr>
              <a:t>415-744-4889 </a:t>
            </a:r>
            <a:r>
              <a:rPr lang="en-US" dirty="0">
                <a:solidFill>
                  <a:schemeClr val="bg1"/>
                </a:solidFill>
                <a:hlinkClick r:id="rId3">
                  <a:extLst>
                    <a:ext uri="{A12FA001-AC4F-418D-AE19-62706E023703}">
                      <ahyp:hlinkClr xmlns:ahyp="http://schemas.microsoft.com/office/drawing/2018/hyperlinkcolor" val="tx"/>
                    </a:ext>
                  </a:extLst>
                </a:hlinkClick>
              </a:rPr>
              <a:t>cboughey@alliant.com</a:t>
            </a:r>
            <a:r>
              <a:rPr lang="en-US" dirty="0">
                <a:solidFill>
                  <a:schemeClr val="bg1"/>
                </a:solidFill>
              </a:rPr>
              <a:t> </a:t>
            </a:r>
          </a:p>
        </p:txBody>
      </p:sp>
    </p:spTree>
    <p:extLst>
      <p:ext uri="{BB962C8B-B14F-4D97-AF65-F5344CB8AC3E}">
        <p14:creationId xmlns:p14="http://schemas.microsoft.com/office/powerpoint/2010/main" val="107459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575A-EE6E-3940-12AD-3561D23513EE}"/>
              </a:ext>
            </a:extLst>
          </p:cNvPr>
          <p:cNvSpPr>
            <a:spLocks noGrp="1"/>
          </p:cNvSpPr>
          <p:nvPr>
            <p:ph type="title"/>
          </p:nvPr>
        </p:nvSpPr>
        <p:spPr/>
        <p:txBody>
          <a:bodyPr/>
          <a:lstStyle/>
          <a:p>
            <a:r>
              <a:rPr lang="en-US" dirty="0"/>
              <a:t>Municipal Risk and Insurance Orientation</a:t>
            </a:r>
          </a:p>
        </p:txBody>
      </p:sp>
      <p:sp>
        <p:nvSpPr>
          <p:cNvPr id="3" name="Slide Number Placeholder 2">
            <a:extLst>
              <a:ext uri="{FF2B5EF4-FFF2-40B4-BE49-F238E27FC236}">
                <a16:creationId xmlns:a16="http://schemas.microsoft.com/office/drawing/2014/main" id="{AC69EF9B-FD2A-95E0-6B7C-13F2D274E4C1}"/>
              </a:ext>
            </a:extLst>
          </p:cNvPr>
          <p:cNvSpPr>
            <a:spLocks noGrp="1"/>
          </p:cNvSpPr>
          <p:nvPr>
            <p:ph type="sldNum" sz="quarter" idx="10"/>
          </p:nvPr>
        </p:nvSpPr>
        <p:spPr/>
        <p:txBody>
          <a:bodyPr/>
          <a:lstStyle/>
          <a:p>
            <a:fld id="{856525B1-14D3-4043-96C3-3E66F944D188}" type="slidenum">
              <a:rPr lang="en-US" smtClean="0"/>
              <a:pPr/>
              <a:t>5</a:t>
            </a:fld>
            <a:endParaRPr lang="en-US"/>
          </a:p>
        </p:txBody>
      </p:sp>
      <p:sp>
        <p:nvSpPr>
          <p:cNvPr id="7" name="Text Placeholder 6">
            <a:extLst>
              <a:ext uri="{FF2B5EF4-FFF2-40B4-BE49-F238E27FC236}">
                <a16:creationId xmlns:a16="http://schemas.microsoft.com/office/drawing/2014/main" id="{B29FAA7B-B8A9-5294-7AB9-F12E2D2ABA84}"/>
              </a:ext>
            </a:extLst>
          </p:cNvPr>
          <p:cNvSpPr>
            <a:spLocks noGrp="1"/>
          </p:cNvSpPr>
          <p:nvPr>
            <p:ph type="body" sz="quarter" idx="11"/>
          </p:nvPr>
        </p:nvSpPr>
        <p:spPr>
          <a:xfrm>
            <a:off x="3393811" y="1604393"/>
            <a:ext cx="5677321" cy="4276287"/>
          </a:xfrm>
        </p:spPr>
        <p:txBody>
          <a:bodyPr>
            <a:normAutofit fontScale="92500" lnSpcReduction="20000"/>
          </a:bodyPr>
          <a:lstStyle/>
          <a:p>
            <a:pPr marL="342900" indent="-342900">
              <a:buFont typeface="Arial" panose="020B0604020202020204" pitchFamily="34" charset="0"/>
              <a:buChar char="•"/>
            </a:pPr>
            <a:r>
              <a:rPr lang="en-US" dirty="0"/>
              <a:t>California Cities largely self insure their exposures</a:t>
            </a:r>
          </a:p>
          <a:p>
            <a:pPr marL="342900"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The legal environment is very challenging </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Public entities are targets for litigation</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Claims against the city are paid from self funded accounts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City’s coverage program is designed to cover City operations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Third parties who contract with the city should have their own insurance to cover their operations and activities</a:t>
            </a:r>
            <a:endParaRPr lang="en-US" sz="2000" dirty="0"/>
          </a:p>
        </p:txBody>
      </p:sp>
      <p:pic>
        <p:nvPicPr>
          <p:cNvPr id="10" name="Picture 9">
            <a:extLst>
              <a:ext uri="{FF2B5EF4-FFF2-40B4-BE49-F238E27FC236}">
                <a16:creationId xmlns:a16="http://schemas.microsoft.com/office/drawing/2014/main" id="{10876FED-70B5-7401-ABC4-A36648030D02}"/>
              </a:ext>
            </a:extLst>
          </p:cNvPr>
          <p:cNvPicPr>
            <a:picLocks noChangeAspect="1"/>
          </p:cNvPicPr>
          <p:nvPr/>
        </p:nvPicPr>
        <p:blipFill rotWithShape="1">
          <a:blip r:embed="rId2"/>
          <a:srcRect l="13098" t="35165" r="47994" b="15605"/>
          <a:stretch/>
        </p:blipFill>
        <p:spPr>
          <a:xfrm>
            <a:off x="259304" y="2675737"/>
            <a:ext cx="3113070" cy="2133600"/>
          </a:xfrm>
          <a:prstGeom prst="rect">
            <a:avLst/>
          </a:prstGeom>
        </p:spPr>
      </p:pic>
      <p:sp>
        <p:nvSpPr>
          <p:cNvPr id="4" name="TextBox 3">
            <a:extLst>
              <a:ext uri="{FF2B5EF4-FFF2-40B4-BE49-F238E27FC236}">
                <a16:creationId xmlns:a16="http://schemas.microsoft.com/office/drawing/2014/main" id="{0D60EC05-9C98-90C1-4003-E6AFF9BACCD4}"/>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114078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1ABB-A799-9B88-823F-2BB8BA3B4BAE}"/>
              </a:ext>
            </a:extLst>
          </p:cNvPr>
          <p:cNvSpPr>
            <a:spLocks noGrp="1"/>
          </p:cNvSpPr>
          <p:nvPr>
            <p:ph type="title"/>
          </p:nvPr>
        </p:nvSpPr>
        <p:spPr/>
        <p:txBody>
          <a:bodyPr>
            <a:normAutofit fontScale="90000"/>
          </a:bodyPr>
          <a:lstStyle/>
          <a:p>
            <a:r>
              <a:rPr lang="en-US" dirty="0"/>
              <a:t>Risk and Insurance Orientation – Example Scenario</a:t>
            </a:r>
          </a:p>
        </p:txBody>
      </p:sp>
      <p:sp>
        <p:nvSpPr>
          <p:cNvPr id="3" name="Slide Number Placeholder 2">
            <a:extLst>
              <a:ext uri="{FF2B5EF4-FFF2-40B4-BE49-F238E27FC236}">
                <a16:creationId xmlns:a16="http://schemas.microsoft.com/office/drawing/2014/main" id="{2610E83A-3729-D9EA-34CF-92ACB9C3BECA}"/>
              </a:ext>
            </a:extLst>
          </p:cNvPr>
          <p:cNvSpPr>
            <a:spLocks noGrp="1"/>
          </p:cNvSpPr>
          <p:nvPr>
            <p:ph type="sldNum" sz="quarter" idx="10"/>
          </p:nvPr>
        </p:nvSpPr>
        <p:spPr/>
        <p:txBody>
          <a:bodyPr/>
          <a:lstStyle/>
          <a:p>
            <a:fld id="{856525B1-14D3-4043-96C3-3E66F944D188}" type="slidenum">
              <a:rPr lang="en-US" smtClean="0"/>
              <a:pPr/>
              <a:t>6</a:t>
            </a:fld>
            <a:endParaRPr lang="en-US"/>
          </a:p>
        </p:txBody>
      </p:sp>
      <p:sp>
        <p:nvSpPr>
          <p:cNvPr id="4" name="Text Placeholder 3">
            <a:extLst>
              <a:ext uri="{FF2B5EF4-FFF2-40B4-BE49-F238E27FC236}">
                <a16:creationId xmlns:a16="http://schemas.microsoft.com/office/drawing/2014/main" id="{A30B763A-DC72-749C-25E8-8DF049C37212}"/>
              </a:ext>
            </a:extLst>
          </p:cNvPr>
          <p:cNvSpPr>
            <a:spLocks noGrp="1"/>
          </p:cNvSpPr>
          <p:nvPr>
            <p:ph type="body" sz="quarter" idx="11"/>
          </p:nvPr>
        </p:nvSpPr>
        <p:spPr>
          <a:xfrm>
            <a:off x="2466364" y="1627393"/>
            <a:ext cx="6586392" cy="4667645"/>
          </a:xfrm>
        </p:spPr>
        <p:txBody>
          <a:bodyPr>
            <a:normAutofit fontScale="85000" lnSpcReduction="20000"/>
          </a:bodyPr>
          <a:lstStyle/>
          <a:p>
            <a:pPr marL="342900" indent="-342900">
              <a:buFont typeface="Arial" panose="020B0604020202020204" pitchFamily="34" charset="0"/>
              <a:buChar char="•"/>
            </a:pPr>
            <a:r>
              <a:rPr lang="en-US" dirty="0"/>
              <a:t>City of Fiction has a summer program they provide as a community benefit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City is hiring service providers to host camps, classes and activities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City of Fiction hires John Kreese to host a karate class in a city community center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John Kreese losses his temper with a parent and karate chops them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parent falls back, hits their head and is in a comma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Should the City be liable for this?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What could it cost? </a:t>
            </a:r>
          </a:p>
        </p:txBody>
      </p:sp>
      <p:pic>
        <p:nvPicPr>
          <p:cNvPr id="1026" name="Picture 2" descr="Column: Over the Bar - Gaelic Life">
            <a:extLst>
              <a:ext uri="{FF2B5EF4-FFF2-40B4-BE49-F238E27FC236}">
                <a16:creationId xmlns:a16="http://schemas.microsoft.com/office/drawing/2014/main" id="{B117D235-CC27-BD47-1335-C82C459C9B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02"/>
          <a:stretch/>
        </p:blipFill>
        <p:spPr bwMode="auto">
          <a:xfrm>
            <a:off x="469784" y="2561602"/>
            <a:ext cx="1631073" cy="24443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B1FB62-A164-ACD7-8DF1-3320386C7BF9}"/>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
        <p:nvSpPr>
          <p:cNvPr id="5" name="TextBox 4">
            <a:extLst>
              <a:ext uri="{FF2B5EF4-FFF2-40B4-BE49-F238E27FC236}">
                <a16:creationId xmlns:a16="http://schemas.microsoft.com/office/drawing/2014/main" id="{744BEE98-DA97-2521-54A2-7E8F0F4C8D2F}"/>
              </a:ext>
            </a:extLst>
          </p:cNvPr>
          <p:cNvSpPr txBox="1"/>
          <p:nvPr/>
        </p:nvSpPr>
        <p:spPr>
          <a:xfrm>
            <a:off x="281139" y="5005944"/>
            <a:ext cx="2002471" cy="246221"/>
          </a:xfrm>
          <a:prstGeom prst="rect">
            <a:avLst/>
          </a:prstGeom>
          <a:noFill/>
        </p:spPr>
        <p:txBody>
          <a:bodyPr wrap="none" rtlCol="0">
            <a:spAutoFit/>
          </a:bodyPr>
          <a:lstStyle/>
          <a:p>
            <a:r>
              <a:rPr lang="en-US" sz="1000" i="1" dirty="0"/>
              <a:t>Image: The Karate Kid Movie, 1984</a:t>
            </a:r>
          </a:p>
        </p:txBody>
      </p:sp>
    </p:spTree>
    <p:extLst>
      <p:ext uri="{BB962C8B-B14F-4D97-AF65-F5344CB8AC3E}">
        <p14:creationId xmlns:p14="http://schemas.microsoft.com/office/powerpoint/2010/main" val="302046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ECCB-7B71-BF16-9154-82F676211311}"/>
              </a:ext>
            </a:extLst>
          </p:cNvPr>
          <p:cNvSpPr>
            <a:spLocks noGrp="1"/>
          </p:cNvSpPr>
          <p:nvPr>
            <p:ph type="title"/>
          </p:nvPr>
        </p:nvSpPr>
        <p:spPr/>
        <p:txBody>
          <a:bodyPr/>
          <a:lstStyle/>
          <a:p>
            <a:r>
              <a:rPr lang="en-US" dirty="0"/>
              <a:t>Risk and Insurance Orientation</a:t>
            </a:r>
          </a:p>
        </p:txBody>
      </p:sp>
      <p:sp>
        <p:nvSpPr>
          <p:cNvPr id="3" name="Slide Number Placeholder 2">
            <a:extLst>
              <a:ext uri="{FF2B5EF4-FFF2-40B4-BE49-F238E27FC236}">
                <a16:creationId xmlns:a16="http://schemas.microsoft.com/office/drawing/2014/main" id="{4475C790-DB35-12D8-9A17-18AE03D6DC78}"/>
              </a:ext>
            </a:extLst>
          </p:cNvPr>
          <p:cNvSpPr>
            <a:spLocks noGrp="1"/>
          </p:cNvSpPr>
          <p:nvPr>
            <p:ph type="sldNum" sz="quarter" idx="10"/>
          </p:nvPr>
        </p:nvSpPr>
        <p:spPr/>
        <p:txBody>
          <a:bodyPr/>
          <a:lstStyle/>
          <a:p>
            <a:fld id="{856525B1-14D3-4043-96C3-3E66F944D188}" type="slidenum">
              <a:rPr lang="en-US" smtClean="0"/>
              <a:pPr/>
              <a:t>7</a:t>
            </a:fld>
            <a:endParaRPr lang="en-US"/>
          </a:p>
        </p:txBody>
      </p:sp>
      <p:pic>
        <p:nvPicPr>
          <p:cNvPr id="5" name="Picture 2" descr="Suing a Local California Municipality | Kuvara Law Firm">
            <a:extLst>
              <a:ext uri="{FF2B5EF4-FFF2-40B4-BE49-F238E27FC236}">
                <a16:creationId xmlns:a16="http://schemas.microsoft.com/office/drawing/2014/main" id="{99658694-8B08-53BB-66D0-3B1BF8B9AE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00" t="13401" r="8333" b="18142"/>
          <a:stretch/>
        </p:blipFill>
        <p:spPr bwMode="auto">
          <a:xfrm>
            <a:off x="171974" y="3164882"/>
            <a:ext cx="2964873" cy="126227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AC512B09-4112-B936-B60A-DD2E87B5C3C1}"/>
              </a:ext>
            </a:extLst>
          </p:cNvPr>
          <p:cNvSpPr>
            <a:spLocks noGrp="1"/>
          </p:cNvSpPr>
          <p:nvPr>
            <p:ph type="body" sz="quarter" idx="11"/>
          </p:nvPr>
        </p:nvSpPr>
        <p:spPr>
          <a:xfrm>
            <a:off x="3338818" y="1753300"/>
            <a:ext cx="5805182" cy="4085438"/>
          </a:xfrm>
        </p:spPr>
        <p:txBody>
          <a:bodyPr>
            <a:normAutofit/>
          </a:bodyPr>
          <a:lstStyle/>
          <a:p>
            <a:pPr marL="0" indent="0">
              <a:buNone/>
            </a:pPr>
            <a:r>
              <a:rPr lang="en-US" b="1" u="sng" dirty="0"/>
              <a:t>Risk Challenges:</a:t>
            </a:r>
          </a:p>
          <a:p>
            <a:pPr marL="342900" indent="-342900">
              <a:buFont typeface="Arial" panose="020B0604020202020204" pitchFamily="34" charset="0"/>
              <a:buChar char="•"/>
            </a:pPr>
            <a:r>
              <a:rPr lang="en-US" dirty="0"/>
              <a:t>No Tort Caps in California:</a:t>
            </a:r>
          </a:p>
          <a:p>
            <a:pPr marL="742950" lvl="1" indent="-285750">
              <a:buFont typeface="Arial" panose="020B0604020202020204" pitchFamily="34" charset="0"/>
              <a:buChar char="•"/>
            </a:pPr>
            <a:r>
              <a:rPr lang="en-US" dirty="0"/>
              <a:t>Some states limit municipal liability to $100,000</a:t>
            </a:r>
          </a:p>
          <a:p>
            <a:pPr marL="742950" lvl="1" indent="-285750">
              <a:buFont typeface="Arial" panose="020B0604020202020204" pitchFamily="34" charset="0"/>
              <a:buChar char="•"/>
            </a:pPr>
            <a:r>
              <a:rPr lang="en-US" dirty="0"/>
              <a:t>In California, settlements and verdicts have no limit</a:t>
            </a:r>
          </a:p>
          <a:p>
            <a:pPr marL="742950" lvl="1" indent="-285750">
              <a:buFont typeface="Arial" panose="020B0604020202020204" pitchFamily="34" charset="0"/>
              <a:buChar char="•"/>
            </a:pPr>
            <a:endParaRPr lang="en-US" dirty="0"/>
          </a:p>
          <a:p>
            <a:pPr marL="342900" indent="-342900">
              <a:buFont typeface="Arial" panose="020B0604020202020204" pitchFamily="34" charset="0"/>
              <a:buChar char="•"/>
            </a:pPr>
            <a:r>
              <a:rPr lang="en-US" dirty="0"/>
              <a:t>Joint and Several Liability:</a:t>
            </a:r>
          </a:p>
          <a:p>
            <a:pPr marL="742950" lvl="1" indent="-285750">
              <a:buFont typeface="Arial" panose="020B0604020202020204" pitchFamily="34" charset="0"/>
              <a:buChar char="•"/>
            </a:pPr>
            <a:r>
              <a:rPr lang="en-US" dirty="0"/>
              <a:t>1% at fault? Pay 100%!</a:t>
            </a:r>
          </a:p>
          <a:p>
            <a:pPr marL="742950" lvl="1" indent="-285750">
              <a:buFont typeface="Arial" panose="020B0604020202020204" pitchFamily="34" charset="0"/>
              <a:buChar char="•"/>
            </a:pPr>
            <a:endParaRPr lang="en-US" dirty="0"/>
          </a:p>
          <a:p>
            <a:pPr marL="342900" indent="-342900">
              <a:buFont typeface="Arial" panose="020B0604020202020204" pitchFamily="34" charset="0"/>
              <a:buChar char="•"/>
            </a:pPr>
            <a:r>
              <a:rPr lang="en-US" dirty="0"/>
              <a:t>Injuries Resulting in Lifetime Care Plans:</a:t>
            </a:r>
          </a:p>
          <a:p>
            <a:pPr marL="742950" lvl="1" indent="-285750">
              <a:buFont typeface="Arial" panose="020B0604020202020204" pitchFamily="34" charset="0"/>
              <a:buChar char="•"/>
            </a:pPr>
            <a:r>
              <a:rPr lang="en-US" dirty="0"/>
              <a:t>Medical Costs, a lifetime care plan can sometimes be more than $20,000,000 for </a:t>
            </a:r>
            <a:r>
              <a:rPr lang="en-US" u="sng" dirty="0"/>
              <a:t>one</a:t>
            </a:r>
            <a:r>
              <a:rPr lang="en-US" dirty="0"/>
              <a:t> individual </a:t>
            </a:r>
            <a:r>
              <a:rPr lang="en-US" i="1" dirty="0"/>
              <a:t>(2022 we witnessed $50M for a single injured party)</a:t>
            </a:r>
          </a:p>
        </p:txBody>
      </p:sp>
      <p:sp>
        <p:nvSpPr>
          <p:cNvPr id="6" name="TextBox 5">
            <a:extLst>
              <a:ext uri="{FF2B5EF4-FFF2-40B4-BE49-F238E27FC236}">
                <a16:creationId xmlns:a16="http://schemas.microsoft.com/office/drawing/2014/main" id="{BDE27F6A-3DB3-76A8-CEB8-99E0799A9C8B}"/>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72233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F5B2-B556-489F-0C13-B943E0DAAFD1}"/>
              </a:ext>
            </a:extLst>
          </p:cNvPr>
          <p:cNvSpPr>
            <a:spLocks noGrp="1"/>
          </p:cNvSpPr>
          <p:nvPr>
            <p:ph type="title"/>
          </p:nvPr>
        </p:nvSpPr>
        <p:spPr/>
        <p:txBody>
          <a:bodyPr/>
          <a:lstStyle/>
          <a:p>
            <a:r>
              <a:rPr lang="en-US" dirty="0"/>
              <a:t>Risk and Insurance Orientation: Today’s Focus</a:t>
            </a:r>
          </a:p>
        </p:txBody>
      </p:sp>
      <p:sp>
        <p:nvSpPr>
          <p:cNvPr id="3" name="Slide Number Placeholder 2">
            <a:extLst>
              <a:ext uri="{FF2B5EF4-FFF2-40B4-BE49-F238E27FC236}">
                <a16:creationId xmlns:a16="http://schemas.microsoft.com/office/drawing/2014/main" id="{CE52AAAA-FCB4-7012-B6E0-FCC2FB08B3C8}"/>
              </a:ext>
            </a:extLst>
          </p:cNvPr>
          <p:cNvSpPr>
            <a:spLocks noGrp="1"/>
          </p:cNvSpPr>
          <p:nvPr>
            <p:ph type="sldNum" sz="quarter" idx="10"/>
          </p:nvPr>
        </p:nvSpPr>
        <p:spPr/>
        <p:txBody>
          <a:bodyPr/>
          <a:lstStyle/>
          <a:p>
            <a:fld id="{856525B1-14D3-4043-96C3-3E66F944D188}" type="slidenum">
              <a:rPr lang="en-US" smtClean="0"/>
              <a:pPr/>
              <a:t>8</a:t>
            </a:fld>
            <a:endParaRPr lang="en-US"/>
          </a:p>
        </p:txBody>
      </p:sp>
      <p:sp>
        <p:nvSpPr>
          <p:cNvPr id="4" name="Text Placeholder 3">
            <a:extLst>
              <a:ext uri="{FF2B5EF4-FFF2-40B4-BE49-F238E27FC236}">
                <a16:creationId xmlns:a16="http://schemas.microsoft.com/office/drawing/2014/main" id="{FFDBD356-265B-A280-327B-7E7A01741149}"/>
              </a:ext>
            </a:extLst>
          </p:cNvPr>
          <p:cNvSpPr>
            <a:spLocks noGrp="1"/>
          </p:cNvSpPr>
          <p:nvPr>
            <p:ph type="body" sz="quarter" idx="11"/>
          </p:nvPr>
        </p:nvSpPr>
        <p:spPr>
          <a:xfrm>
            <a:off x="800103" y="1749577"/>
            <a:ext cx="7748280" cy="4139494"/>
          </a:xfrm>
        </p:spPr>
        <p:txBody>
          <a:bodyPr>
            <a:normAutofit fontScale="77500" lnSpcReduction="20000"/>
          </a:bodyPr>
          <a:lstStyle/>
          <a:p>
            <a:r>
              <a:rPr lang="en-US" sz="2600" u="sng" dirty="0"/>
              <a:t>Reason for Risk Transfer:</a:t>
            </a:r>
          </a:p>
          <a:p>
            <a:pPr marL="800100" lvl="1" indent="-342900">
              <a:buFont typeface="Arial" panose="020B0604020202020204" pitchFamily="34" charset="0"/>
              <a:buChar char="•"/>
            </a:pPr>
            <a:r>
              <a:rPr lang="en-US" sz="2200" dirty="0"/>
              <a:t>Protects the City from liability arising out of the contractor’s negligent delivery of products, services, or activities</a:t>
            </a:r>
          </a:p>
          <a:p>
            <a:pPr marL="800100" lvl="1" indent="-342900">
              <a:buFont typeface="Arial" panose="020B0604020202020204" pitchFamily="34" charset="0"/>
              <a:buChar char="•"/>
            </a:pPr>
            <a:r>
              <a:rPr lang="en-US" sz="2200" dirty="0"/>
              <a:t>Address the City’s exposure through joint and several liability</a:t>
            </a:r>
          </a:p>
          <a:p>
            <a:pPr marL="800100" lvl="1" indent="-342900">
              <a:buFont typeface="Arial" panose="020B0604020202020204" pitchFamily="34" charset="0"/>
              <a:buChar char="•"/>
            </a:pPr>
            <a:r>
              <a:rPr lang="en-US" sz="2200" dirty="0"/>
              <a:t>Control costs related to third party activities</a:t>
            </a:r>
          </a:p>
          <a:p>
            <a:pPr marL="342900" indent="-342900">
              <a:buFont typeface="Arial" panose="020B0604020202020204" pitchFamily="34" charset="0"/>
              <a:buChar char="•"/>
            </a:pPr>
            <a:endParaRPr lang="en-US" sz="2200" dirty="0"/>
          </a:p>
          <a:p>
            <a:r>
              <a:rPr lang="en-US" sz="2600" u="sng" dirty="0"/>
              <a:t>How to Transfer Risk:</a:t>
            </a:r>
          </a:p>
          <a:p>
            <a:pPr marL="800100" lvl="1" indent="-342900">
              <a:buFont typeface="Arial" panose="020B0604020202020204" pitchFamily="34" charset="0"/>
              <a:buChar char="•"/>
            </a:pPr>
            <a:r>
              <a:rPr lang="en-US" sz="2200" dirty="0"/>
              <a:t>Start with a clause to Defend, Indemnify and Hold Harmless</a:t>
            </a:r>
          </a:p>
          <a:p>
            <a:pPr marL="800100" lvl="1" indent="-342900">
              <a:buFont typeface="Arial" panose="020B0604020202020204" pitchFamily="34" charset="0"/>
              <a:buChar char="•"/>
            </a:pPr>
            <a:r>
              <a:rPr lang="en-US" sz="2200" dirty="0"/>
              <a:t>Support the Indemnification clause with insurance</a:t>
            </a:r>
          </a:p>
          <a:p>
            <a:pPr marL="800100" lvl="1" indent="-342900">
              <a:buFont typeface="Arial" panose="020B0604020202020204" pitchFamily="34" charset="0"/>
              <a:buChar char="•"/>
            </a:pPr>
            <a:endParaRPr lang="en-US" sz="2200" dirty="0"/>
          </a:p>
          <a:p>
            <a:r>
              <a:rPr lang="en-US" sz="2600" u="sng" dirty="0"/>
              <a:t>Why Require Insurance:</a:t>
            </a:r>
          </a:p>
          <a:p>
            <a:pPr marL="800100" lvl="1" indent="-342900">
              <a:buFont typeface="Arial" panose="020B0604020202020204" pitchFamily="34" charset="0"/>
              <a:buChar char="•"/>
            </a:pPr>
            <a:r>
              <a:rPr lang="en-US" sz="2200" dirty="0"/>
              <a:t>Protects contractor’s balance sheet</a:t>
            </a:r>
          </a:p>
          <a:p>
            <a:pPr marL="800100" lvl="1" indent="-342900">
              <a:buFont typeface="Arial" panose="020B0604020202020204" pitchFamily="34" charset="0"/>
              <a:buChar char="•"/>
            </a:pPr>
            <a:r>
              <a:rPr lang="en-US" sz="2200" dirty="0"/>
              <a:t>Ensures contractor will have money to deliver on their hold harmless promise</a:t>
            </a:r>
          </a:p>
          <a:p>
            <a:pPr marL="800100" lvl="1" indent="-342900">
              <a:buFont typeface="Arial" panose="020B0604020202020204" pitchFamily="34" charset="0"/>
              <a:buChar char="•"/>
            </a:pPr>
            <a:r>
              <a:rPr lang="en-US" sz="2200" dirty="0"/>
              <a:t>Proper insurance requirements are required by City insurers</a:t>
            </a:r>
          </a:p>
        </p:txBody>
      </p:sp>
      <p:sp>
        <p:nvSpPr>
          <p:cNvPr id="6" name="TextBox 5">
            <a:extLst>
              <a:ext uri="{FF2B5EF4-FFF2-40B4-BE49-F238E27FC236}">
                <a16:creationId xmlns:a16="http://schemas.microsoft.com/office/drawing/2014/main" id="{0035AB8D-B8FF-A315-2AE1-19C94E46819D}"/>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759388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74EC-A314-8898-6BDB-6D53FF91FFEA}"/>
              </a:ext>
            </a:extLst>
          </p:cNvPr>
          <p:cNvSpPr>
            <a:spLocks noGrp="1"/>
          </p:cNvSpPr>
          <p:nvPr>
            <p:ph type="title"/>
          </p:nvPr>
        </p:nvSpPr>
        <p:spPr/>
        <p:txBody>
          <a:bodyPr/>
          <a:lstStyle/>
          <a:p>
            <a:r>
              <a:rPr lang="en-US" dirty="0"/>
              <a:t>Risk and Insurance Orientation : Today’s Focus</a:t>
            </a:r>
          </a:p>
        </p:txBody>
      </p:sp>
      <p:sp>
        <p:nvSpPr>
          <p:cNvPr id="3" name="Slide Number Placeholder 2">
            <a:extLst>
              <a:ext uri="{FF2B5EF4-FFF2-40B4-BE49-F238E27FC236}">
                <a16:creationId xmlns:a16="http://schemas.microsoft.com/office/drawing/2014/main" id="{5D0BD954-961D-C1AE-4FCF-2B840322011D}"/>
              </a:ext>
            </a:extLst>
          </p:cNvPr>
          <p:cNvSpPr>
            <a:spLocks noGrp="1"/>
          </p:cNvSpPr>
          <p:nvPr>
            <p:ph type="sldNum" sz="quarter" idx="10"/>
          </p:nvPr>
        </p:nvSpPr>
        <p:spPr/>
        <p:txBody>
          <a:bodyPr/>
          <a:lstStyle/>
          <a:p>
            <a:fld id="{856525B1-14D3-4043-96C3-3E66F944D188}" type="slidenum">
              <a:rPr lang="en-US" smtClean="0"/>
              <a:pPr/>
              <a:t>9</a:t>
            </a:fld>
            <a:endParaRPr lang="en-US"/>
          </a:p>
        </p:txBody>
      </p:sp>
      <p:sp>
        <p:nvSpPr>
          <p:cNvPr id="4" name="Text Placeholder 3">
            <a:extLst>
              <a:ext uri="{FF2B5EF4-FFF2-40B4-BE49-F238E27FC236}">
                <a16:creationId xmlns:a16="http://schemas.microsoft.com/office/drawing/2014/main" id="{7197B10A-B320-296E-2CB3-61A449263795}"/>
              </a:ext>
            </a:extLst>
          </p:cNvPr>
          <p:cNvSpPr>
            <a:spLocks noGrp="1"/>
          </p:cNvSpPr>
          <p:nvPr>
            <p:ph type="body" sz="quarter" idx="11"/>
          </p:nvPr>
        </p:nvSpPr>
        <p:spPr>
          <a:xfrm>
            <a:off x="401638" y="1711353"/>
            <a:ext cx="8340725" cy="4583686"/>
          </a:xfrm>
        </p:spPr>
        <p:txBody>
          <a:bodyPr>
            <a:normAutofit fontScale="70000" lnSpcReduction="20000"/>
          </a:bodyPr>
          <a:lstStyle/>
          <a:p>
            <a:pPr marL="457200" indent="-457200">
              <a:buFont typeface="Arial" panose="020B0604020202020204" pitchFamily="34" charset="0"/>
              <a:buChar char="•"/>
            </a:pPr>
            <a:r>
              <a:rPr lang="en-US" sz="2800" dirty="0"/>
              <a:t>Whenever the City is working with third parties, there should be a contract:</a:t>
            </a:r>
          </a:p>
          <a:p>
            <a:pPr marL="800100" lvl="1" indent="-342900">
              <a:buFont typeface="Arial" panose="020B0604020202020204" pitchFamily="34" charset="0"/>
              <a:buChar char="•"/>
            </a:pPr>
            <a:r>
              <a:rPr lang="en-US" sz="2300" dirty="0"/>
              <a:t>Service Providers 	(E.g., YMCA, KinderCare, Finger Paint Instructor)</a:t>
            </a:r>
          </a:p>
          <a:p>
            <a:pPr marL="800100" lvl="1" indent="-342900">
              <a:buFont typeface="Arial" panose="020B0604020202020204" pitchFamily="34" charset="0"/>
              <a:buChar char="•"/>
            </a:pPr>
            <a:r>
              <a:rPr lang="en-US" sz="2300" dirty="0"/>
              <a:t>Facility Use Agreement	(E.g., Wedding, Birthdays, Classes, Sports)</a:t>
            </a:r>
          </a:p>
          <a:p>
            <a:pPr marL="800100" lvl="1" indent="-342900">
              <a:buFont typeface="Arial" panose="020B0604020202020204" pitchFamily="34" charset="0"/>
              <a:buChar char="•"/>
            </a:pPr>
            <a:r>
              <a:rPr lang="en-US" sz="2300" dirty="0"/>
              <a:t>Special Events	(E.g., Farmers Market, Concert Series, Movies in the Park)</a:t>
            </a:r>
          </a:p>
          <a:p>
            <a:pPr marL="342900" indent="-342900">
              <a:buFont typeface="Arial" panose="020B0604020202020204" pitchFamily="34" charset="0"/>
              <a:buChar char="•"/>
            </a:pPr>
            <a:endParaRPr lang="en-US" dirty="0"/>
          </a:p>
          <a:p>
            <a:pPr marL="457200" indent="-457200">
              <a:buFont typeface="Arial" panose="020B0604020202020204" pitchFamily="34" charset="0"/>
              <a:buChar char="•"/>
            </a:pPr>
            <a:r>
              <a:rPr lang="en-US" sz="2800" dirty="0"/>
              <a:t>The Contract should outline the responsible parties should a loss occur</a:t>
            </a:r>
          </a:p>
          <a:p>
            <a:pPr marL="342900" indent="-342900">
              <a:buFont typeface="Arial" panose="020B0604020202020204" pitchFamily="34" charset="0"/>
              <a:buChar char="•"/>
            </a:pPr>
            <a:endParaRPr lang="en-US" dirty="0"/>
          </a:p>
          <a:p>
            <a:pPr marL="457200" indent="-457200">
              <a:buFont typeface="Arial" panose="020B0604020202020204" pitchFamily="34" charset="0"/>
              <a:buChar char="•"/>
            </a:pPr>
            <a:r>
              <a:rPr lang="en-US" sz="2800" dirty="0"/>
              <a:t>Appropriate insurance should always be required for applicable lines of coverage </a:t>
            </a:r>
          </a:p>
          <a:p>
            <a:pPr marL="914400" lvl="1" indent="-457200">
              <a:buFont typeface="Arial" panose="020B0604020202020204" pitchFamily="34" charset="0"/>
              <a:buChar char="•"/>
            </a:pPr>
            <a:r>
              <a:rPr lang="en-US" sz="2600" dirty="0"/>
              <a:t>Waivers of insurance should be documented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City should have all documents necessary to evidence coverage </a:t>
            </a:r>
            <a:r>
              <a:rPr lang="en-US" sz="2800" b="1" i="1" dirty="0">
                <a:solidFill>
                  <a:srgbClr val="FF0000"/>
                </a:solidFill>
              </a:rPr>
              <a:t>prior </a:t>
            </a:r>
            <a:r>
              <a:rPr lang="en-US" sz="2800" dirty="0"/>
              <a:t>to work beginning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City should maintain records of all contracts and insurance</a:t>
            </a:r>
          </a:p>
        </p:txBody>
      </p:sp>
      <p:sp>
        <p:nvSpPr>
          <p:cNvPr id="6" name="TextBox 5">
            <a:extLst>
              <a:ext uri="{FF2B5EF4-FFF2-40B4-BE49-F238E27FC236}">
                <a16:creationId xmlns:a16="http://schemas.microsoft.com/office/drawing/2014/main" id="{007BD23F-9ECB-AADF-0314-101D5E07DEA3}"/>
              </a:ext>
            </a:extLst>
          </p:cNvPr>
          <p:cNvSpPr txBox="1"/>
          <p:nvPr/>
        </p:nvSpPr>
        <p:spPr>
          <a:xfrm>
            <a:off x="1904301" y="6413566"/>
            <a:ext cx="1489510" cy="246221"/>
          </a:xfrm>
          <a:prstGeom prst="rect">
            <a:avLst/>
          </a:prstGeom>
          <a:solidFill>
            <a:schemeClr val="bg1"/>
          </a:solidFill>
        </p:spPr>
        <p:txBody>
          <a:bodyPr wrap="none" rtlCol="0">
            <a:spAutoFit/>
          </a:bodyPr>
          <a:lstStyle/>
          <a:p>
            <a:r>
              <a:rPr lang="en-US" sz="1000" dirty="0">
                <a:solidFill>
                  <a:schemeClr val="tx1">
                    <a:lumMod val="65000"/>
                    <a:lumOff val="35000"/>
                  </a:schemeClr>
                </a:solidFill>
                <a:cs typeface="Times New Roman" panose="02020603050405020304" pitchFamily="18" charset="0"/>
              </a:rPr>
              <a:t>Copyright © 2024            </a:t>
            </a:r>
          </a:p>
        </p:txBody>
      </p:sp>
    </p:spTree>
    <p:extLst>
      <p:ext uri="{BB962C8B-B14F-4D97-AF65-F5344CB8AC3E}">
        <p14:creationId xmlns:p14="http://schemas.microsoft.com/office/powerpoint/2010/main" val="1250730211"/>
      </p:ext>
    </p:extLst>
  </p:cSld>
  <p:clrMapOvr>
    <a:masterClrMapping/>
  </p:clrMapOvr>
</p:sld>
</file>

<file path=ppt/theme/theme1.xml><?xml version="1.0" encoding="utf-8"?>
<a:theme xmlns:a="http://schemas.openxmlformats.org/drawingml/2006/main" name="Construction Theme">
  <a:themeElements>
    <a:clrScheme name="Construction">
      <a:dk1>
        <a:sysClr val="windowText" lastClr="000000"/>
      </a:dk1>
      <a:lt1>
        <a:sysClr val="window" lastClr="FFFFFF"/>
      </a:lt1>
      <a:dk2>
        <a:srgbClr val="002E42"/>
      </a:dk2>
      <a:lt2>
        <a:srgbClr val="0C4751"/>
      </a:lt2>
      <a:accent1>
        <a:srgbClr val="47C5CA"/>
      </a:accent1>
      <a:accent2>
        <a:srgbClr val="3D7E77"/>
      </a:accent2>
      <a:accent3>
        <a:srgbClr val="32CD32"/>
      </a:accent3>
      <a:accent4>
        <a:srgbClr val="BBD531"/>
      </a:accent4>
      <a:accent5>
        <a:srgbClr val="F96E10"/>
      </a:accent5>
      <a:accent6>
        <a:srgbClr val="EC232A"/>
      </a:accent6>
      <a:hlink>
        <a:srgbClr val="47C5CA"/>
      </a:hlink>
      <a:folHlink>
        <a:srgbClr val="1996AB"/>
      </a:folHlink>
    </a:clrScheme>
    <a:fontScheme name="CSG STORY">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truction Theme" id="{EC9806FF-0BF6-4F53-8FE4-F0E867CF5CCD}" vid="{DC9EC1B0-FE8D-4C7C-8779-616931BF3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Construction Theme</Template>
  <TotalTime>11371</TotalTime>
  <Words>3611</Words>
  <Application>Microsoft Office PowerPoint</Application>
  <PresentationFormat>On-screen Show (4:3)</PresentationFormat>
  <Paragraphs>436</Paragraphs>
  <Slides>41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Calibri</vt:lpstr>
      <vt:lpstr>Century Gothic</vt:lpstr>
      <vt:lpstr>Arial</vt:lpstr>
      <vt:lpstr>Raleway Lining</vt:lpstr>
      <vt:lpstr>Times New Roman Bold</vt:lpstr>
      <vt:lpstr>ＭＳ Ｐゴシック</vt:lpstr>
      <vt:lpstr>Raleway</vt:lpstr>
      <vt:lpstr>Raleway Lining Light</vt:lpstr>
      <vt:lpstr>Times New Roman</vt:lpstr>
      <vt:lpstr>Construction Theme</vt:lpstr>
      <vt:lpstr>Insurance Requirements in Contracts   Parks and Recreation </vt:lpstr>
      <vt:lpstr>Agenda</vt:lpstr>
      <vt:lpstr>PowerPoint Presentation</vt:lpstr>
      <vt:lpstr>Park and Recreation Activities</vt:lpstr>
      <vt:lpstr>Municipal Risk and Insurance Orientation</vt:lpstr>
      <vt:lpstr>Risk and Insurance Orientation – Example Scenario</vt:lpstr>
      <vt:lpstr>Risk and Insurance Orientation</vt:lpstr>
      <vt:lpstr>Risk and Insurance Orientation: Today’s Focus</vt:lpstr>
      <vt:lpstr>Risk and Insurance Orientation : Today’s Focus</vt:lpstr>
      <vt:lpstr>PowerPoint Presentation</vt:lpstr>
      <vt:lpstr>Parks and Recreation Exposures</vt:lpstr>
      <vt:lpstr>Parks and Recreation Exposures</vt:lpstr>
      <vt:lpstr>Parks and Recreation Exposures</vt:lpstr>
      <vt:lpstr>Evaluating Risk</vt:lpstr>
      <vt:lpstr>A note about SAM: Sexual Abuse and Molestation</vt:lpstr>
      <vt:lpstr>PowerPoint Presentation</vt:lpstr>
      <vt:lpstr>What Insurance is Necessary?  </vt:lpstr>
      <vt:lpstr>All Contracts: Commercial General Liability (CGL) </vt:lpstr>
      <vt:lpstr>Most All Contracts: Commercial Auto </vt:lpstr>
      <vt:lpstr>All Contracts with Employees: Workers’ Compensation  </vt:lpstr>
      <vt:lpstr>For Large Exposures (pool, youth, transportation): Excess or Umbrella Liability </vt:lpstr>
      <vt:lpstr>PowerPoint Presentation</vt:lpstr>
      <vt:lpstr>Insurance Language in Contracts</vt:lpstr>
      <vt:lpstr>In Contract: Hold Harmless / Indemnification</vt:lpstr>
      <vt:lpstr>In Contract: Insurance Requirements</vt:lpstr>
      <vt:lpstr>Contract Exhibit: Applicable Insurance Requirements (Part 1)</vt:lpstr>
      <vt:lpstr>Contract Exhibit: Applicable Insurance Requirements (Part 2)</vt:lpstr>
      <vt:lpstr>Contract Exhibit: Applicable Insurance Requirements (Part 3)</vt:lpstr>
      <vt:lpstr>Contract Exhibit: Applicable Insurance Requirements (Part 4)</vt:lpstr>
      <vt:lpstr>Insurance Requirements: Match to Risk</vt:lpstr>
      <vt:lpstr>PowerPoint Presentation</vt:lpstr>
      <vt:lpstr>Evidencing Coverage: Certificate of Insurance </vt:lpstr>
      <vt:lpstr>Evidencing Coverage: Keep Good Records - Indefinitely</vt:lpstr>
      <vt:lpstr>Evidencing Coverage: Check For Compliance </vt:lpstr>
      <vt:lpstr>Check Certificate  For Compliance </vt:lpstr>
      <vt:lpstr>Evidencing Coverage: Check for Endorsements</vt:lpstr>
      <vt:lpstr>Check Endorsement  for Compliance</vt:lpstr>
      <vt:lpstr>Insurance Documentation</vt:lpstr>
      <vt:lpstr>Scenario - Example 1  Wrestling Instructor at Community Center</vt:lpstr>
      <vt:lpstr>Scenario - Example 2  Birthday Party at a City Park with Bounce House</vt:lpstr>
      <vt:lpstr>PowerPoint Presentation</vt:lpstr>
    </vt:vector>
  </TitlesOfParts>
  <Company>Alliant Insurance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ALLIANT SPECIALTY Agribusiness</dc:title>
  <dc:creator>Michelle Arriaga</dc:creator>
  <cp:lastModifiedBy>Lorissa Huey</cp:lastModifiedBy>
  <cp:revision>256</cp:revision>
  <cp:lastPrinted>2024-08-28T16:06:14Z</cp:lastPrinted>
  <dcterms:created xsi:type="dcterms:W3CDTF">2018-04-02T20:20:49Z</dcterms:created>
  <dcterms:modified xsi:type="dcterms:W3CDTF">2024-08-28T16:43:19Z</dcterms:modified>
</cp:coreProperties>
</file>