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15"/>
  </p:notesMasterIdLst>
  <p:sldIdLst>
    <p:sldId id="277" r:id="rId5"/>
    <p:sldId id="280" r:id="rId6"/>
    <p:sldId id="272" r:id="rId7"/>
    <p:sldId id="271" r:id="rId8"/>
    <p:sldId id="282" r:id="rId9"/>
    <p:sldId id="273" r:id="rId10"/>
    <p:sldId id="274" r:id="rId11"/>
    <p:sldId id="275" r:id="rId12"/>
    <p:sldId id="278" r:id="rId13"/>
    <p:sldId id="279" r:id="rId14"/>
  </p:sldIdLst>
  <p:sldSz cx="9144000" cy="6858000" type="screen4x3"/>
  <p:notesSz cx="70072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008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599" autoAdjust="0"/>
  </p:normalViewPr>
  <p:slideViewPr>
    <p:cSldViewPr>
      <p:cViewPr>
        <p:scale>
          <a:sx n="94" d="100"/>
          <a:sy n="94" d="100"/>
        </p:scale>
        <p:origin x="-13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UMWALT\Desktop\Modesto%20data%2009-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corp.york-claims.com\dzumwalt$\My%20Documents\SCORE%20Data%20for%20trending%202011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Claim by Type by Fiscal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Graphs!$B$9</c:f>
              <c:strCache>
                <c:ptCount val="1"/>
                <c:pt idx="0">
                  <c:v>First Aid</c:v>
                </c:pt>
              </c:strCache>
            </c:strRef>
          </c:tx>
          <c:invertIfNegative val="0"/>
          <c:cat>
            <c:strRef>
              <c:f>Graphs!$A$10:$A$14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Graphs!$B$10:$B$14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Graphs!$C$9</c:f>
              <c:strCache>
                <c:ptCount val="1"/>
                <c:pt idx="0">
                  <c:v>Indemnity</c:v>
                </c:pt>
              </c:strCache>
            </c:strRef>
          </c:tx>
          <c:invertIfNegative val="0"/>
          <c:cat>
            <c:strRef>
              <c:f>Graphs!$A$10:$A$14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Graphs!$C$10:$C$14</c:f>
              <c:numCache>
                <c:formatCode>General</c:formatCode>
                <c:ptCount val="5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12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Graphs!$D$9</c:f>
              <c:strCache>
                <c:ptCount val="1"/>
                <c:pt idx="0">
                  <c:v>Medical Only</c:v>
                </c:pt>
              </c:strCache>
            </c:strRef>
          </c:tx>
          <c:invertIfNegative val="0"/>
          <c:cat>
            <c:strRef>
              <c:f>Graphs!$A$10:$A$14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Graphs!$D$10:$D$14</c:f>
              <c:numCache>
                <c:formatCode>General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28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09280"/>
        <c:axId val="40633472"/>
      </c:barChart>
      <c:lineChart>
        <c:grouping val="standard"/>
        <c:varyColors val="0"/>
        <c:ser>
          <c:idx val="3"/>
          <c:order val="3"/>
          <c:tx>
            <c:strRef>
              <c:f>Graphs!$E$9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Graphs!$A$10:$A$14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Graphs!$E$10:$E$14</c:f>
              <c:numCache>
                <c:formatCode>General</c:formatCode>
                <c:ptCount val="5"/>
                <c:pt idx="0">
                  <c:v>48</c:v>
                </c:pt>
                <c:pt idx="1">
                  <c:v>42</c:v>
                </c:pt>
                <c:pt idx="2">
                  <c:v>46</c:v>
                </c:pt>
                <c:pt idx="3">
                  <c:v>27</c:v>
                </c:pt>
                <c:pt idx="4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45760"/>
        <c:axId val="40635008"/>
      </c:lineChart>
      <c:catAx>
        <c:axId val="4060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40633472"/>
        <c:crosses val="autoZero"/>
        <c:auto val="1"/>
        <c:lblAlgn val="ctr"/>
        <c:lblOffset val="100"/>
        <c:noMultiLvlLbl val="0"/>
      </c:catAx>
      <c:valAx>
        <c:axId val="406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09280"/>
        <c:crosses val="autoZero"/>
        <c:crossBetween val="between"/>
      </c:valAx>
      <c:valAx>
        <c:axId val="406350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5045760"/>
        <c:crosses val="max"/>
        <c:crossBetween val="between"/>
      </c:valAx>
      <c:catAx>
        <c:axId val="35045760"/>
        <c:scaling>
          <c:orientation val="minMax"/>
        </c:scaling>
        <c:delete val="1"/>
        <c:axPos val="b"/>
        <c:majorTickMark val="out"/>
        <c:minorTickMark val="none"/>
        <c:tickLblPos val="nextTo"/>
        <c:crossAx val="406350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Closing Ratio by Fiscal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'Ratio graphs'!$B$1</c:f>
              <c:strCache>
                <c:ptCount val="1"/>
                <c:pt idx="0">
                  <c:v>Open</c:v>
                </c:pt>
              </c:strCache>
            </c:strRef>
          </c:tx>
          <c:invertIfNegative val="0"/>
          <c:cat>
            <c:strRef>
              <c:f>'Ratio graphs'!$A$2:$A$6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'Ratio graphs'!$B$2:$B$6</c:f>
              <c:numCache>
                <c:formatCode>General</c:formatCode>
                <c:ptCount val="5"/>
                <c:pt idx="0">
                  <c:v>48</c:v>
                </c:pt>
                <c:pt idx="1">
                  <c:v>42</c:v>
                </c:pt>
                <c:pt idx="2">
                  <c:v>46</c:v>
                </c:pt>
                <c:pt idx="3">
                  <c:v>27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'Ratio graphs'!$C$1</c:f>
              <c:strCache>
                <c:ptCount val="1"/>
                <c:pt idx="0">
                  <c:v>Closed</c:v>
                </c:pt>
              </c:strCache>
            </c:strRef>
          </c:tx>
          <c:invertIfNegative val="0"/>
          <c:cat>
            <c:strRef>
              <c:f>'Ratio graphs'!$A$2:$A$6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'Ratio graphs'!$C$2:$C$6</c:f>
              <c:numCache>
                <c:formatCode>General</c:formatCode>
                <c:ptCount val="5"/>
                <c:pt idx="0">
                  <c:v>38</c:v>
                </c:pt>
                <c:pt idx="1">
                  <c:v>65</c:v>
                </c:pt>
                <c:pt idx="2">
                  <c:v>49</c:v>
                </c:pt>
                <c:pt idx="3">
                  <c:v>54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15616"/>
        <c:axId val="93404544"/>
      </c:barChart>
      <c:lineChart>
        <c:grouping val="standard"/>
        <c:varyColors val="0"/>
        <c:ser>
          <c:idx val="2"/>
          <c:order val="2"/>
          <c:tx>
            <c:strRef>
              <c:f>'Ratio graphs'!$D$1</c:f>
              <c:strCache>
                <c:ptCount val="1"/>
                <c:pt idx="0">
                  <c:v>Ratio</c:v>
                </c:pt>
              </c:strCache>
            </c:strRef>
          </c:tx>
          <c:marker>
            <c:symbol val="none"/>
          </c:marker>
          <c:cat>
            <c:strRef>
              <c:f>'Ratio graphs'!$A$2:$A$6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'Ratio graphs'!$D$2:$D$6</c:f>
              <c:numCache>
                <c:formatCode>0%</c:formatCode>
                <c:ptCount val="5"/>
                <c:pt idx="0">
                  <c:v>0.79166666666666663</c:v>
                </c:pt>
                <c:pt idx="1">
                  <c:v>1.5476190476190477</c:v>
                </c:pt>
                <c:pt idx="2">
                  <c:v>1.0652173913043479</c:v>
                </c:pt>
                <c:pt idx="3">
                  <c:v>2</c:v>
                </c:pt>
                <c:pt idx="4">
                  <c:v>1.1621621621621621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23488"/>
        <c:axId val="93421952"/>
      </c:lineChart>
      <c:catAx>
        <c:axId val="8841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3404544"/>
        <c:crosses val="autoZero"/>
        <c:auto val="1"/>
        <c:lblAlgn val="ctr"/>
        <c:lblOffset val="100"/>
        <c:noMultiLvlLbl val="0"/>
      </c:catAx>
      <c:valAx>
        <c:axId val="9340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415616"/>
        <c:crosses val="autoZero"/>
        <c:crossBetween val="between"/>
      </c:valAx>
      <c:valAx>
        <c:axId val="934219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93423488"/>
        <c:crosses val="max"/>
        <c:crossBetween val="between"/>
      </c:valAx>
      <c:catAx>
        <c:axId val="9342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93421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Litigation Ratio by Fiscal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'Ratio graphs'!$B$8</c:f>
              <c:strCache>
                <c:ptCount val="1"/>
                <c:pt idx="0">
                  <c:v>Litigated</c:v>
                </c:pt>
              </c:strCache>
            </c:strRef>
          </c:tx>
          <c:invertIfNegative val="0"/>
          <c:cat>
            <c:strRef>
              <c:f>'Ratio graphs'!$A$9:$A$13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'Ratio graphs'!$B$9:$B$13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'Ratio graphs'!$C$8</c:f>
              <c:strCache>
                <c:ptCount val="1"/>
                <c:pt idx="0">
                  <c:v>Total Claims</c:v>
                </c:pt>
              </c:strCache>
            </c:strRef>
          </c:tx>
          <c:invertIfNegative val="0"/>
          <c:cat>
            <c:strRef>
              <c:f>'Ratio graphs'!$A$9:$A$13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'Ratio graphs'!$C$9:$C$13</c:f>
              <c:numCache>
                <c:formatCode>General</c:formatCode>
                <c:ptCount val="5"/>
                <c:pt idx="0">
                  <c:v>48</c:v>
                </c:pt>
                <c:pt idx="1">
                  <c:v>42</c:v>
                </c:pt>
                <c:pt idx="2">
                  <c:v>46</c:v>
                </c:pt>
                <c:pt idx="3">
                  <c:v>27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17472"/>
        <c:axId val="88233472"/>
      </c:barChart>
      <c:lineChart>
        <c:grouping val="standard"/>
        <c:varyColors val="0"/>
        <c:ser>
          <c:idx val="2"/>
          <c:order val="2"/>
          <c:tx>
            <c:strRef>
              <c:f>'Ratio graphs'!$D$8</c:f>
              <c:strCache>
                <c:ptCount val="1"/>
                <c:pt idx="0">
                  <c:v>Ratio</c:v>
                </c:pt>
              </c:strCache>
            </c:strRef>
          </c:tx>
          <c:marker>
            <c:symbol val="none"/>
          </c:marker>
          <c:cat>
            <c:strRef>
              <c:f>'Ratio graphs'!$A$9:$A$13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'Ratio graphs'!$D$9:$D$13</c:f>
              <c:numCache>
                <c:formatCode>0.00%</c:formatCode>
                <c:ptCount val="5"/>
                <c:pt idx="0">
                  <c:v>8.3333333333333329E-2</c:v>
                </c:pt>
                <c:pt idx="1">
                  <c:v>2.3809523809523808E-2</c:v>
                </c:pt>
                <c:pt idx="2">
                  <c:v>4.3478260869565216E-2</c:v>
                </c:pt>
                <c:pt idx="3">
                  <c:v>3.7037037037037035E-2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87872"/>
        <c:axId val="88285952"/>
      </c:lineChart>
      <c:catAx>
        <c:axId val="88217472"/>
        <c:scaling>
          <c:orientation val="minMax"/>
        </c:scaling>
        <c:delete val="0"/>
        <c:axPos val="b"/>
        <c:majorTickMark val="out"/>
        <c:minorTickMark val="none"/>
        <c:tickLblPos val="nextTo"/>
        <c:crossAx val="88233472"/>
        <c:crosses val="autoZero"/>
        <c:auto val="1"/>
        <c:lblAlgn val="ctr"/>
        <c:lblOffset val="100"/>
        <c:noMultiLvlLbl val="0"/>
      </c:catAx>
      <c:valAx>
        <c:axId val="882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17472"/>
        <c:crosses val="autoZero"/>
        <c:crossBetween val="between"/>
      </c:valAx>
      <c:valAx>
        <c:axId val="8828595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88287872"/>
        <c:crosses val="max"/>
        <c:crossBetween val="between"/>
      </c:valAx>
      <c:catAx>
        <c:axId val="88287872"/>
        <c:scaling>
          <c:orientation val="minMax"/>
        </c:scaling>
        <c:delete val="1"/>
        <c:axPos val="b"/>
        <c:majorTickMark val="out"/>
        <c:minorTickMark val="none"/>
        <c:tickLblPos val="nextTo"/>
        <c:crossAx val="88285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5 Cause of Injury FY 2011-2016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FreqSev!$F$4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FreqSev!$E$5:$E$9</c:f>
              <c:strCache>
                <c:ptCount val="5"/>
                <c:pt idx="0">
                  <c:v>LIFTING</c:v>
                </c:pt>
                <c:pt idx="1">
                  <c:v>MISCELLANEOUS</c:v>
                </c:pt>
                <c:pt idx="2">
                  <c:v>INJURED BY ANIMAL</c:v>
                </c:pt>
                <c:pt idx="3">
                  <c:v>CUMULATIVE TRAUMA</c:v>
                </c:pt>
                <c:pt idx="4">
                  <c:v>STRAIN</c:v>
                </c:pt>
              </c:strCache>
            </c:strRef>
          </c:cat>
          <c:val>
            <c:numRef>
              <c:f>FreqSev!$F$5:$F$9</c:f>
              <c:numCache>
                <c:formatCode>General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85664"/>
        <c:axId val="42300544"/>
      </c:barChart>
      <c:lineChart>
        <c:grouping val="standard"/>
        <c:varyColors val="0"/>
        <c:ser>
          <c:idx val="1"/>
          <c:order val="1"/>
          <c:tx>
            <c:strRef>
              <c:f>FreqSev!$G$4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FreqSev!$E$5:$E$9</c:f>
              <c:strCache>
                <c:ptCount val="5"/>
                <c:pt idx="0">
                  <c:v>LIFTING</c:v>
                </c:pt>
                <c:pt idx="1">
                  <c:v>MISCELLANEOUS</c:v>
                </c:pt>
                <c:pt idx="2">
                  <c:v>INJURED BY ANIMAL</c:v>
                </c:pt>
                <c:pt idx="3">
                  <c:v>CUMULATIVE TRAUMA</c:v>
                </c:pt>
                <c:pt idx="4">
                  <c:v>STRAIN</c:v>
                </c:pt>
              </c:strCache>
            </c:strRef>
          </c:cat>
          <c:val>
            <c:numRef>
              <c:f>FreqSev!$G$5:$G$9</c:f>
              <c:numCache>
                <c:formatCode>"$"#,##0</c:formatCode>
                <c:ptCount val="5"/>
                <c:pt idx="0">
                  <c:v>507935.09</c:v>
                </c:pt>
                <c:pt idx="1">
                  <c:v>573685.67999999993</c:v>
                </c:pt>
                <c:pt idx="2">
                  <c:v>71275.98</c:v>
                </c:pt>
                <c:pt idx="3">
                  <c:v>495145.23999999993</c:v>
                </c:pt>
                <c:pt idx="4">
                  <c:v>202693.41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11296"/>
        <c:axId val="42648704"/>
      </c:lineChart>
      <c:catAx>
        <c:axId val="415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42300544"/>
        <c:crosses val="autoZero"/>
        <c:auto val="1"/>
        <c:lblAlgn val="ctr"/>
        <c:lblOffset val="100"/>
        <c:noMultiLvlLbl val="0"/>
      </c:catAx>
      <c:valAx>
        <c:axId val="4230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85664"/>
        <c:crosses val="autoZero"/>
        <c:crossBetween val="between"/>
      </c:valAx>
      <c:valAx>
        <c:axId val="42648704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88311296"/>
        <c:crosses val="max"/>
        <c:crossBetween val="between"/>
      </c:valAx>
      <c:catAx>
        <c:axId val="88311296"/>
        <c:scaling>
          <c:orientation val="minMax"/>
        </c:scaling>
        <c:delete val="1"/>
        <c:axPos val="b"/>
        <c:majorTickMark val="out"/>
        <c:minorTickMark val="none"/>
        <c:tickLblPos val="nextTo"/>
        <c:crossAx val="426487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5 Body Parts Injured FY 2011-2016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FreqSev!$F$11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FreqSev!$E$12:$E$16</c:f>
              <c:strCache>
                <c:ptCount val="5"/>
                <c:pt idx="0">
                  <c:v>KNEE</c:v>
                </c:pt>
                <c:pt idx="1">
                  <c:v>MULTIPLE BODY PARTS</c:v>
                </c:pt>
                <c:pt idx="2">
                  <c:v>HAND</c:v>
                </c:pt>
                <c:pt idx="3">
                  <c:v>LOWER BACK</c:v>
                </c:pt>
                <c:pt idx="4">
                  <c:v>FINGER(S)</c:v>
                </c:pt>
              </c:strCache>
            </c:strRef>
          </c:cat>
          <c:val>
            <c:numRef>
              <c:f>FreqSev!$F$12:$F$16</c:f>
              <c:numCache>
                <c:formatCode>General</c:formatCode>
                <c:ptCount val="5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74784"/>
        <c:axId val="76805632"/>
      </c:barChart>
      <c:lineChart>
        <c:grouping val="standard"/>
        <c:varyColors val="0"/>
        <c:ser>
          <c:idx val="1"/>
          <c:order val="1"/>
          <c:tx>
            <c:strRef>
              <c:f>FreqSev!$G$11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FreqSev!$E$12:$E$16</c:f>
              <c:strCache>
                <c:ptCount val="5"/>
                <c:pt idx="0">
                  <c:v>KNEE</c:v>
                </c:pt>
                <c:pt idx="1">
                  <c:v>MULTIPLE BODY PARTS</c:v>
                </c:pt>
                <c:pt idx="2">
                  <c:v>HAND</c:v>
                </c:pt>
                <c:pt idx="3">
                  <c:v>LOWER BACK</c:v>
                </c:pt>
                <c:pt idx="4">
                  <c:v>FINGER(S)</c:v>
                </c:pt>
              </c:strCache>
            </c:strRef>
          </c:cat>
          <c:val>
            <c:numRef>
              <c:f>FreqSev!$G$12:$G$16</c:f>
              <c:numCache>
                <c:formatCode>"$"#,##0</c:formatCode>
                <c:ptCount val="5"/>
                <c:pt idx="0">
                  <c:v>384533.07</c:v>
                </c:pt>
                <c:pt idx="1">
                  <c:v>527875.50999999989</c:v>
                </c:pt>
                <c:pt idx="2">
                  <c:v>242562.97999999995</c:v>
                </c:pt>
                <c:pt idx="3">
                  <c:v>528585.27999999991</c:v>
                </c:pt>
                <c:pt idx="4">
                  <c:v>53910.79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48160"/>
        <c:axId val="76807168"/>
      </c:lineChart>
      <c:catAx>
        <c:axId val="7677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76805632"/>
        <c:crosses val="autoZero"/>
        <c:auto val="1"/>
        <c:lblAlgn val="ctr"/>
        <c:lblOffset val="100"/>
        <c:noMultiLvlLbl val="0"/>
      </c:catAx>
      <c:valAx>
        <c:axId val="7680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74784"/>
        <c:crosses val="autoZero"/>
        <c:crossBetween val="between"/>
      </c:valAx>
      <c:valAx>
        <c:axId val="76807168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88348160"/>
        <c:crosses val="max"/>
        <c:crossBetween val="between"/>
      </c:valAx>
      <c:catAx>
        <c:axId val="88348160"/>
        <c:scaling>
          <c:orientation val="minMax"/>
        </c:scaling>
        <c:delete val="1"/>
        <c:axPos val="b"/>
        <c:majorTickMark val="out"/>
        <c:minorTickMark val="none"/>
        <c:tickLblPos val="nextTo"/>
        <c:crossAx val="768071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6 Nature of Injury FY 2011-2016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FreqSev!$F$18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FreqSev!$E$19:$E$24</c:f>
              <c:strCache>
                <c:ptCount val="6"/>
                <c:pt idx="0">
                  <c:v>STRAIN</c:v>
                </c:pt>
                <c:pt idx="1">
                  <c:v>ALL OTHER SPECIFIC INJURIES</c:v>
                </c:pt>
                <c:pt idx="2">
                  <c:v>CONTUSION</c:v>
                </c:pt>
                <c:pt idx="3">
                  <c:v>LACERATION</c:v>
                </c:pt>
                <c:pt idx="4">
                  <c:v>SPRAIN</c:v>
                </c:pt>
                <c:pt idx="5">
                  <c:v>CUMULATIVE INJURIES</c:v>
                </c:pt>
              </c:strCache>
            </c:strRef>
          </c:cat>
          <c:val>
            <c:numRef>
              <c:f>FreqSev!$F$19:$F$24</c:f>
              <c:numCache>
                <c:formatCode>General</c:formatCode>
                <c:ptCount val="6"/>
                <c:pt idx="0">
                  <c:v>57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84736"/>
        <c:axId val="41515648"/>
      </c:barChart>
      <c:lineChart>
        <c:grouping val="standard"/>
        <c:varyColors val="0"/>
        <c:ser>
          <c:idx val="1"/>
          <c:order val="1"/>
          <c:tx>
            <c:strRef>
              <c:f>FreqSev!$G$18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FreqSev!$E$19:$E$24</c:f>
              <c:strCache>
                <c:ptCount val="6"/>
                <c:pt idx="0">
                  <c:v>STRAIN</c:v>
                </c:pt>
                <c:pt idx="1">
                  <c:v>ALL OTHER SPECIFIC INJURIES</c:v>
                </c:pt>
                <c:pt idx="2">
                  <c:v>CONTUSION</c:v>
                </c:pt>
                <c:pt idx="3">
                  <c:v>LACERATION</c:v>
                </c:pt>
                <c:pt idx="4">
                  <c:v>SPRAIN</c:v>
                </c:pt>
                <c:pt idx="5">
                  <c:v>CUMULATIVE INJURIES</c:v>
                </c:pt>
              </c:strCache>
            </c:strRef>
          </c:cat>
          <c:val>
            <c:numRef>
              <c:f>FreqSev!$G$19:$G$24</c:f>
              <c:numCache>
                <c:formatCode>"$"#,##0</c:formatCode>
                <c:ptCount val="6"/>
                <c:pt idx="0">
                  <c:v>1141469.9200000002</c:v>
                </c:pt>
                <c:pt idx="1">
                  <c:v>602772.17999999993</c:v>
                </c:pt>
                <c:pt idx="2">
                  <c:v>27182.85</c:v>
                </c:pt>
                <c:pt idx="3">
                  <c:v>14618.100000000004</c:v>
                </c:pt>
                <c:pt idx="4">
                  <c:v>273542.77</c:v>
                </c:pt>
                <c:pt idx="5">
                  <c:v>403076.72999999992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48032"/>
        <c:axId val="41546496"/>
      </c:lineChart>
      <c:catAx>
        <c:axId val="41284736"/>
        <c:scaling>
          <c:orientation val="minMax"/>
        </c:scaling>
        <c:delete val="0"/>
        <c:axPos val="b"/>
        <c:majorTickMark val="out"/>
        <c:minorTickMark val="none"/>
        <c:tickLblPos val="nextTo"/>
        <c:crossAx val="41515648"/>
        <c:crosses val="autoZero"/>
        <c:auto val="1"/>
        <c:lblAlgn val="ctr"/>
        <c:lblOffset val="100"/>
        <c:noMultiLvlLbl val="0"/>
      </c:catAx>
      <c:valAx>
        <c:axId val="4151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84736"/>
        <c:crosses val="autoZero"/>
        <c:crossBetween val="between"/>
      </c:valAx>
      <c:valAx>
        <c:axId val="41546496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41548032"/>
        <c:crosses val="max"/>
        <c:crossBetween val="between"/>
      </c:valAx>
      <c:catAx>
        <c:axId val="41548032"/>
        <c:scaling>
          <c:orientation val="minMax"/>
        </c:scaling>
        <c:delete val="1"/>
        <c:axPos val="b"/>
        <c:majorTickMark val="out"/>
        <c:minorTickMark val="none"/>
        <c:tickLblPos val="nextTo"/>
        <c:crossAx val="415464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10 Occupation of Injury FY 2011-2016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FreqSev!$F$26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FreqSev!$E$27:$E$36</c:f>
              <c:strCache>
                <c:ptCount val="10"/>
                <c:pt idx="0">
                  <c:v>Police Officer</c:v>
                </c:pt>
                <c:pt idx="1">
                  <c:v>Vol Fire Fighter</c:v>
                </c:pt>
                <c:pt idx="2">
                  <c:v>Maintenance Worker I</c:v>
                </c:pt>
                <c:pt idx="3">
                  <c:v>Public Works Maintenance Worker II</c:v>
                </c:pt>
                <c:pt idx="4">
                  <c:v>Fire Dept Volunteer</c:v>
                </c:pt>
                <c:pt idx="5">
                  <c:v>Public Works Maintenance Worker III</c:v>
                </c:pt>
                <c:pt idx="6">
                  <c:v>Police Sgt</c:v>
                </c:pt>
                <c:pt idx="7">
                  <c:v>Public Works Maintenance Worker I</c:v>
                </c:pt>
                <c:pt idx="8">
                  <c:v>Maintenance Worker II</c:v>
                </c:pt>
                <c:pt idx="9">
                  <c:v>Public Works Foreman</c:v>
                </c:pt>
              </c:strCache>
            </c:strRef>
          </c:cat>
          <c:val>
            <c:numRef>
              <c:f>FreqSev!$F$27:$F$36</c:f>
              <c:numCache>
                <c:formatCode>General</c:formatCode>
                <c:ptCount val="10"/>
                <c:pt idx="0">
                  <c:v>46</c:v>
                </c:pt>
                <c:pt idx="1">
                  <c:v>19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52800"/>
        <c:axId val="41156992"/>
      </c:barChart>
      <c:lineChart>
        <c:grouping val="standard"/>
        <c:varyColors val="0"/>
        <c:ser>
          <c:idx val="1"/>
          <c:order val="1"/>
          <c:tx>
            <c:strRef>
              <c:f>FreqSev!$G$26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FreqSev!$E$27:$E$36</c:f>
              <c:strCache>
                <c:ptCount val="10"/>
                <c:pt idx="0">
                  <c:v>Police Officer</c:v>
                </c:pt>
                <c:pt idx="1">
                  <c:v>Vol Fire Fighter</c:v>
                </c:pt>
                <c:pt idx="2">
                  <c:v>Maintenance Worker I</c:v>
                </c:pt>
                <c:pt idx="3">
                  <c:v>Public Works Maintenance Worker II</c:v>
                </c:pt>
                <c:pt idx="4">
                  <c:v>Fire Dept Volunteer</c:v>
                </c:pt>
                <c:pt idx="5">
                  <c:v>Public Works Maintenance Worker III</c:v>
                </c:pt>
                <c:pt idx="6">
                  <c:v>Police Sgt</c:v>
                </c:pt>
                <c:pt idx="7">
                  <c:v>Public Works Maintenance Worker I</c:v>
                </c:pt>
                <c:pt idx="8">
                  <c:v>Maintenance Worker II</c:v>
                </c:pt>
                <c:pt idx="9">
                  <c:v>Public Works Foreman</c:v>
                </c:pt>
              </c:strCache>
            </c:strRef>
          </c:cat>
          <c:val>
            <c:numRef>
              <c:f>FreqSev!$G$27:$G$36</c:f>
              <c:numCache>
                <c:formatCode>"$"#,##0</c:formatCode>
                <c:ptCount val="10"/>
                <c:pt idx="0">
                  <c:v>701509.11</c:v>
                </c:pt>
                <c:pt idx="1">
                  <c:v>129979.76999999999</c:v>
                </c:pt>
                <c:pt idx="2">
                  <c:v>9768.56</c:v>
                </c:pt>
                <c:pt idx="3">
                  <c:v>366094.69</c:v>
                </c:pt>
                <c:pt idx="4">
                  <c:v>4494.58</c:v>
                </c:pt>
                <c:pt idx="5">
                  <c:v>73814.75</c:v>
                </c:pt>
                <c:pt idx="6">
                  <c:v>255261.93999999997</c:v>
                </c:pt>
                <c:pt idx="7">
                  <c:v>22465.39</c:v>
                </c:pt>
                <c:pt idx="8">
                  <c:v>35823.94</c:v>
                </c:pt>
                <c:pt idx="9">
                  <c:v>187070.01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14496"/>
        <c:axId val="41512960"/>
      </c:lineChart>
      <c:catAx>
        <c:axId val="3745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41156992"/>
        <c:crosses val="autoZero"/>
        <c:auto val="1"/>
        <c:lblAlgn val="ctr"/>
        <c:lblOffset val="100"/>
        <c:noMultiLvlLbl val="0"/>
      </c:catAx>
      <c:valAx>
        <c:axId val="4115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52800"/>
        <c:crosses val="autoZero"/>
        <c:crossBetween val="between"/>
      </c:valAx>
      <c:valAx>
        <c:axId val="41512960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41514496"/>
        <c:crosses val="max"/>
        <c:crossBetween val="between"/>
      </c:valAx>
      <c:catAx>
        <c:axId val="4151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415129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Total Paid and Incurred by Fiscal Year (for DOI within FY)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Total Paid</c:v>
                </c:pt>
              </c:strCache>
            </c:strRef>
          </c:tx>
          <c:invertIfNegative val="0"/>
          <c:cat>
            <c:strRef>
              <c:f>Graphs!$A$2:$A$6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Graphs!$B$2:$B$6</c:f>
              <c:numCache>
                <c:formatCode>"$"#,##0</c:formatCode>
                <c:ptCount val="5"/>
                <c:pt idx="0">
                  <c:v>199775</c:v>
                </c:pt>
                <c:pt idx="1">
                  <c:v>82247</c:v>
                </c:pt>
                <c:pt idx="2">
                  <c:v>79080</c:v>
                </c:pt>
                <c:pt idx="3">
                  <c:v>107830</c:v>
                </c:pt>
                <c:pt idx="4">
                  <c:v>74935</c:v>
                </c:pt>
              </c:numCache>
            </c:numRef>
          </c: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Incurred</c:v>
                </c:pt>
              </c:strCache>
            </c:strRef>
          </c:tx>
          <c:invertIfNegative val="0"/>
          <c:cat>
            <c:strRef>
              <c:f>Graphs!$A$2:$A$6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Graphs!$C$2:$C$6</c:f>
              <c:numCache>
                <c:formatCode>"$"#,##0</c:formatCode>
                <c:ptCount val="5"/>
                <c:pt idx="0">
                  <c:v>537962</c:v>
                </c:pt>
                <c:pt idx="1">
                  <c:v>737878</c:v>
                </c:pt>
                <c:pt idx="2">
                  <c:v>492109</c:v>
                </c:pt>
                <c:pt idx="3">
                  <c:v>457817</c:v>
                </c:pt>
                <c:pt idx="4">
                  <c:v>203618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26048"/>
        <c:axId val="88249856"/>
      </c:barChart>
      <c:lineChart>
        <c:grouping val="standard"/>
        <c:varyColors val="0"/>
        <c:ser>
          <c:idx val="2"/>
          <c:order val="2"/>
          <c:tx>
            <c:strRef>
              <c:f>Graphs!$D$1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Graphs!$A$2:$A$6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Graphs!$D$2:$D$6</c:f>
              <c:numCache>
                <c:formatCode>General</c:formatCode>
                <c:ptCount val="5"/>
                <c:pt idx="0">
                  <c:v>48</c:v>
                </c:pt>
                <c:pt idx="1">
                  <c:v>42</c:v>
                </c:pt>
                <c:pt idx="2">
                  <c:v>46</c:v>
                </c:pt>
                <c:pt idx="3">
                  <c:v>27</c:v>
                </c:pt>
                <c:pt idx="4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52704"/>
        <c:axId val="88251392"/>
      </c:lineChart>
      <c:catAx>
        <c:axId val="4262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88249856"/>
        <c:crosses val="autoZero"/>
        <c:auto val="1"/>
        <c:lblAlgn val="ctr"/>
        <c:lblOffset val="100"/>
        <c:noMultiLvlLbl val="0"/>
      </c:catAx>
      <c:valAx>
        <c:axId val="8824985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2626048"/>
        <c:crosses val="autoZero"/>
        <c:crossBetween val="between"/>
      </c:valAx>
      <c:valAx>
        <c:axId val="882513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3352704"/>
        <c:crosses val="max"/>
        <c:crossBetween val="between"/>
      </c:valAx>
      <c:catAx>
        <c:axId val="9335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882513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Total Paid During Fiscal Year Regardless of Date of Injury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Graphs!$B$16</c:f>
              <c:strCache>
                <c:ptCount val="1"/>
                <c:pt idx="0">
                  <c:v>Total Paid</c:v>
                </c:pt>
              </c:strCache>
            </c:strRef>
          </c:tx>
          <c:invertIfNegative val="0"/>
          <c:cat>
            <c:strRef>
              <c:f>Graphs!$A$17:$A$21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Graphs!$B$17:$B$21</c:f>
              <c:numCache>
                <c:formatCode>"$"#,##0</c:formatCode>
                <c:ptCount val="5"/>
                <c:pt idx="0">
                  <c:v>806237</c:v>
                </c:pt>
                <c:pt idx="1">
                  <c:v>1068689</c:v>
                </c:pt>
                <c:pt idx="2">
                  <c:v>1423473</c:v>
                </c:pt>
                <c:pt idx="3">
                  <c:v>1049196</c:v>
                </c:pt>
                <c:pt idx="4">
                  <c:v>844404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14656"/>
        <c:axId val="41416960"/>
      </c:barChart>
      <c:catAx>
        <c:axId val="4141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1416960"/>
        <c:crosses val="autoZero"/>
        <c:auto val="1"/>
        <c:lblAlgn val="ctr"/>
        <c:lblOffset val="100"/>
        <c:noMultiLvlLbl val="0"/>
      </c:catAx>
      <c:valAx>
        <c:axId val="41416960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141465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Recoveries Received During Fiscal Year Regardless of Date of Injury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Graphs!$B$23</c:f>
              <c:strCache>
                <c:ptCount val="1"/>
                <c:pt idx="0">
                  <c:v>Recoveries</c:v>
                </c:pt>
              </c:strCache>
            </c:strRef>
          </c:tx>
          <c:invertIfNegative val="0"/>
          <c:cat>
            <c:strRef>
              <c:f>Graphs!$A$24:$A$28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Graphs!$B$24:$B$28</c:f>
              <c:numCache>
                <c:formatCode>"$"#,##0</c:formatCode>
                <c:ptCount val="5"/>
                <c:pt idx="0">
                  <c:v>245442</c:v>
                </c:pt>
                <c:pt idx="1">
                  <c:v>275692</c:v>
                </c:pt>
                <c:pt idx="2">
                  <c:v>240441</c:v>
                </c:pt>
                <c:pt idx="3">
                  <c:v>275559</c:v>
                </c:pt>
                <c:pt idx="4">
                  <c:v>285312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23264"/>
        <c:axId val="40743680"/>
      </c:barChart>
      <c:catAx>
        <c:axId val="1692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40743680"/>
        <c:crosses val="autoZero"/>
        <c:auto val="1"/>
        <c:lblAlgn val="ctr"/>
        <c:lblOffset val="100"/>
        <c:noMultiLvlLbl val="0"/>
      </c:catAx>
      <c:valAx>
        <c:axId val="40743680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692326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Loss Days for </a:t>
            </a:r>
            <a:r>
              <a:rPr lang="en-US" dirty="0" smtClean="0"/>
              <a:t>Dates of Injuries</a:t>
            </a:r>
            <a:r>
              <a:rPr lang="en-US" baseline="0" dirty="0" smtClean="0"/>
              <a:t> </a:t>
            </a:r>
            <a:r>
              <a:rPr lang="en-US" baseline="0" dirty="0"/>
              <a:t>within Fiscal Year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46976"/>
        <c:axId val="33727616"/>
      </c:barChart>
      <c:catAx>
        <c:axId val="3684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3727616"/>
        <c:crosses val="autoZero"/>
        <c:auto val="1"/>
        <c:lblAlgn val="ctr"/>
        <c:lblOffset val="100"/>
        <c:noMultiLvlLbl val="0"/>
      </c:catAx>
      <c:valAx>
        <c:axId val="3372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4697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Loss Days for Dates of Injury within Fiscal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'More graphs'!$B$1</c:f>
              <c:strCache>
                <c:ptCount val="1"/>
                <c:pt idx="0">
                  <c:v>Loss Days</c:v>
                </c:pt>
              </c:strCache>
            </c:strRef>
          </c:tx>
          <c:invertIfNegative val="0"/>
          <c:cat>
            <c:strRef>
              <c:f>'More graphs'!$A$2:$A$6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'More graphs'!$B$2:$B$6</c:f>
              <c:numCache>
                <c:formatCode>General</c:formatCode>
                <c:ptCount val="5"/>
                <c:pt idx="0">
                  <c:v>914</c:v>
                </c:pt>
                <c:pt idx="1">
                  <c:v>218</c:v>
                </c:pt>
                <c:pt idx="2">
                  <c:v>204</c:v>
                </c:pt>
                <c:pt idx="3">
                  <c:v>397</c:v>
                </c:pt>
                <c:pt idx="4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87456"/>
        <c:axId val="41588992"/>
      </c:barChart>
      <c:catAx>
        <c:axId val="41587456"/>
        <c:scaling>
          <c:orientation val="minMax"/>
        </c:scaling>
        <c:delete val="0"/>
        <c:axPos val="b"/>
        <c:majorTickMark val="out"/>
        <c:minorTickMark val="none"/>
        <c:tickLblPos val="nextTo"/>
        <c:crossAx val="41588992"/>
        <c:crosses val="autoZero"/>
        <c:auto val="1"/>
        <c:lblAlgn val="ctr"/>
        <c:lblOffset val="100"/>
        <c:noMultiLvlLbl val="0"/>
      </c:catAx>
      <c:valAx>
        <c:axId val="4158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8745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4850 Paid During Fiscal Year Regardless of DOI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'More graphs'!$E$1</c:f>
              <c:strCache>
                <c:ptCount val="1"/>
                <c:pt idx="0">
                  <c:v>4850 paid</c:v>
                </c:pt>
              </c:strCache>
            </c:strRef>
          </c:tx>
          <c:invertIfNegative val="0"/>
          <c:cat>
            <c:strRef>
              <c:f>'More graphs'!$D$2:$D$6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'More graphs'!$E$2:$E$6</c:f>
              <c:numCache>
                <c:formatCode>"$"#,##0</c:formatCode>
                <c:ptCount val="5"/>
                <c:pt idx="0">
                  <c:v>43512</c:v>
                </c:pt>
                <c:pt idx="1">
                  <c:v>45159</c:v>
                </c:pt>
                <c:pt idx="2">
                  <c:v>231071</c:v>
                </c:pt>
                <c:pt idx="3">
                  <c:v>60098</c:v>
                </c:pt>
                <c:pt idx="4">
                  <c:v>71089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72640"/>
        <c:axId val="42287872"/>
      </c:barChart>
      <c:catAx>
        <c:axId val="4227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42287872"/>
        <c:crosses val="autoZero"/>
        <c:auto val="1"/>
        <c:lblAlgn val="ctr"/>
        <c:lblOffset val="100"/>
        <c:noMultiLvlLbl val="0"/>
      </c:catAx>
      <c:valAx>
        <c:axId val="4228787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22726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Temporary Disability Paid During Fiscal Year Regardless of DOI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'More graphs'!$H$1</c:f>
              <c:strCache>
                <c:ptCount val="1"/>
                <c:pt idx="0">
                  <c:v>TD paid</c:v>
                </c:pt>
              </c:strCache>
            </c:strRef>
          </c:tx>
          <c:invertIfNegative val="0"/>
          <c:cat>
            <c:strRef>
              <c:f>'More graphs'!$G$2:$G$6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'More graphs'!$H$2:$H$6</c:f>
              <c:numCache>
                <c:formatCode>"$"#,##0</c:formatCode>
                <c:ptCount val="5"/>
                <c:pt idx="0">
                  <c:v>129886</c:v>
                </c:pt>
                <c:pt idx="1">
                  <c:v>43973</c:v>
                </c:pt>
                <c:pt idx="2">
                  <c:v>31953</c:v>
                </c:pt>
                <c:pt idx="3">
                  <c:v>74860</c:v>
                </c:pt>
                <c:pt idx="4">
                  <c:v>18461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39360"/>
        <c:axId val="42640896"/>
      </c:barChart>
      <c:catAx>
        <c:axId val="4263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42640896"/>
        <c:crosses val="autoZero"/>
        <c:auto val="1"/>
        <c:lblAlgn val="ctr"/>
        <c:lblOffset val="100"/>
        <c:noMultiLvlLbl val="0"/>
      </c:catAx>
      <c:valAx>
        <c:axId val="4264089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263936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Medical Paid During Fiscal Year Regardless of DOI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'More graphs'!$K$1</c:f>
              <c:strCache>
                <c:ptCount val="1"/>
                <c:pt idx="0">
                  <c:v>Med paid</c:v>
                </c:pt>
              </c:strCache>
            </c:strRef>
          </c:tx>
          <c:invertIfNegative val="0"/>
          <c:cat>
            <c:strRef>
              <c:f>'More graphs'!$J$2:$J$6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'More graphs'!$K$2:$K$6</c:f>
              <c:numCache>
                <c:formatCode>"$"#,##0</c:formatCode>
                <c:ptCount val="5"/>
                <c:pt idx="0">
                  <c:v>466753</c:v>
                </c:pt>
                <c:pt idx="1">
                  <c:v>662189</c:v>
                </c:pt>
                <c:pt idx="2">
                  <c:v>789399</c:v>
                </c:pt>
                <c:pt idx="3">
                  <c:v>621174</c:v>
                </c:pt>
                <c:pt idx="4">
                  <c:v>404494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68896"/>
        <c:axId val="41571456"/>
      </c:barChart>
      <c:catAx>
        <c:axId val="4156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41571456"/>
        <c:crosses val="autoZero"/>
        <c:auto val="1"/>
        <c:lblAlgn val="ctr"/>
        <c:lblOffset val="100"/>
        <c:noMultiLvlLbl val="0"/>
      </c:catAx>
      <c:valAx>
        <c:axId val="4157145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156889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354E-EB14-4DA5-8D65-F0670B0DDA2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EEFC-CE41-42D8-9900-6D104FC79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Crescent City and Williams left SCORE effective 7/1/2011.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r>
              <a:rPr lang="en-US" baseline="0" dirty="0" smtClean="0"/>
              <a:t> count as of 10/23/15: 75 TOTAL - 11 MO, 38 FM, 26 IND. </a:t>
            </a:r>
            <a:r>
              <a:rPr lang="en-US" b="1" baseline="0" dirty="0" smtClean="0"/>
              <a:t>9/22/2016</a:t>
            </a:r>
            <a:r>
              <a:rPr lang="en-US" baseline="0" dirty="0" smtClean="0"/>
              <a:t>: 71 total – 8 MO, 32 FM, 31 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7FA3C0-E354-4B24-B252-D9EFA8BB92F4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E4D37E1-2302-41BD-B344-07EE7F41C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334962"/>
          </a:xfrm>
          <a:prstGeom prst="rect">
            <a:avLst/>
          </a:prstGeom>
        </p:spPr>
        <p:txBody>
          <a:bodyPr/>
          <a:lstStyle>
            <a:lvl1pPr algn="l">
              <a:defRPr sz="1600" b="1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en-US" sz="1200" b="1" spc="100" dirty="0" smtClean="0">
              <a:solidFill>
                <a:srgbClr val="008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19200"/>
            <a:ext cx="8077200" cy="30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rgbClr val="008AC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00" dirty="0" smtClean="0">
                <a:solidFill>
                  <a:srgbClr val="0082C8"/>
                </a:solidFill>
                <a:latin typeface="Arial" pitchFamily="34" charset="0"/>
                <a:cs typeface="Arial" pitchFamily="34" charset="0"/>
              </a:rPr>
              <a:t>SUB-TITLE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corporat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74671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Trending Report for SCORE</a:t>
            </a:r>
          </a:p>
          <a:p>
            <a:pPr algn="r"/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259080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2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64139"/>
              </p:ext>
            </p:extLst>
          </p:nvPr>
        </p:nvGraphicFramePr>
        <p:xfrm>
          <a:off x="990600" y="1447800"/>
          <a:ext cx="7162800" cy="446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529281"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Montague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$256,900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$32,113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Mt. Shasta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$849,354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$23,593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Portola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$215,643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$10,269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Rio Dell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$27,547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$2,504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Shasta Lake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$63,922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$15,980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Susanville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$945,242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$18,534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Weed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$302,809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$17,812</a:t>
                      </a:r>
                    </a:p>
                  </a:txBody>
                  <a:tcPr marL="9525" marR="9525" marT="9525" marB="0" anchor="b"/>
                </a:tc>
              </a:tr>
              <a:tr h="4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Yreka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$509,109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$13,054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7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</a:t>
            </a:r>
            <a:r>
              <a:rPr lang="en-US" sz="1400" dirty="0" smtClean="0"/>
              <a:t>2011-2016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52724"/>
              </p:ext>
            </p:extLst>
          </p:nvPr>
        </p:nvGraphicFramePr>
        <p:xfrm>
          <a:off x="1066800" y="990600"/>
          <a:ext cx="6934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52992"/>
              </p:ext>
            </p:extLst>
          </p:nvPr>
        </p:nvGraphicFramePr>
        <p:xfrm>
          <a:off x="1219200" y="3657600"/>
          <a:ext cx="6858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60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493806"/>
              </p:ext>
            </p:extLst>
          </p:nvPr>
        </p:nvGraphicFramePr>
        <p:xfrm>
          <a:off x="914400" y="1066800"/>
          <a:ext cx="7086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093356"/>
              </p:ext>
            </p:extLst>
          </p:nvPr>
        </p:nvGraphicFramePr>
        <p:xfrm>
          <a:off x="838200" y="3733800"/>
          <a:ext cx="7162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183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43920"/>
              </p:ext>
            </p:extLst>
          </p:nvPr>
        </p:nvGraphicFramePr>
        <p:xfrm>
          <a:off x="304800" y="9906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152593"/>
              </p:ext>
            </p:extLst>
          </p:nvPr>
        </p:nvGraphicFramePr>
        <p:xfrm>
          <a:off x="1143000" y="990600"/>
          <a:ext cx="6858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97659"/>
              </p:ext>
            </p:extLst>
          </p:nvPr>
        </p:nvGraphicFramePr>
        <p:xfrm>
          <a:off x="1143000" y="3733800"/>
          <a:ext cx="6858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080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37973"/>
              </p:ext>
            </p:extLst>
          </p:nvPr>
        </p:nvGraphicFramePr>
        <p:xfrm>
          <a:off x="990600" y="1066800"/>
          <a:ext cx="7010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590344"/>
              </p:ext>
            </p:extLst>
          </p:nvPr>
        </p:nvGraphicFramePr>
        <p:xfrm>
          <a:off x="914400" y="3733800"/>
          <a:ext cx="7086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25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38956"/>
              </p:ext>
            </p:extLst>
          </p:nvPr>
        </p:nvGraphicFramePr>
        <p:xfrm>
          <a:off x="990600" y="1066800"/>
          <a:ext cx="7010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827528"/>
              </p:ext>
            </p:extLst>
          </p:nvPr>
        </p:nvGraphicFramePr>
        <p:xfrm>
          <a:off x="685800" y="3581400"/>
          <a:ext cx="731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070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41594"/>
              </p:ext>
            </p:extLst>
          </p:nvPr>
        </p:nvGraphicFramePr>
        <p:xfrm>
          <a:off x="990600" y="990600"/>
          <a:ext cx="7010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439911"/>
              </p:ext>
            </p:extLst>
          </p:nvPr>
        </p:nvGraphicFramePr>
        <p:xfrm>
          <a:off x="990600" y="3505200"/>
          <a:ext cx="7010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74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16016"/>
              </p:ext>
            </p:extLst>
          </p:nvPr>
        </p:nvGraphicFramePr>
        <p:xfrm>
          <a:off x="914400" y="1066800"/>
          <a:ext cx="7086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56363"/>
              </p:ext>
            </p:extLst>
          </p:nvPr>
        </p:nvGraphicFramePr>
        <p:xfrm>
          <a:off x="228600" y="3429000"/>
          <a:ext cx="868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63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Trending Report: SCORE 2011-2016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32770"/>
              </p:ext>
            </p:extLst>
          </p:nvPr>
        </p:nvGraphicFramePr>
        <p:xfrm>
          <a:off x="990600" y="1295400"/>
          <a:ext cx="7162800" cy="4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533354"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Biggs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$573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Colfax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$1,243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$414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Dorris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$142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Dunsmuir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$50,722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$10,144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Etna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$7,800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$7,800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Town of Ft. Jones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$111,769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$37,256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Live Oak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$3,510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$702</a:t>
                      </a:r>
                    </a:p>
                  </a:txBody>
                  <a:tcPr marL="9525" marR="9525" marT="9525" marB="0" anchor="b"/>
                </a:tc>
              </a:tr>
              <a:tr h="495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Loyalton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5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DC3ED99DC443A20E49EB6B299606" ma:contentTypeVersion="2" ma:contentTypeDescription="Create a new document." ma:contentTypeScope="" ma:versionID="2fb7566b2811cb705bb11e2b9761e0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A0230E-B73B-43BB-9537-E257F687FC89}"/>
</file>

<file path=customXml/itemProps2.xml><?xml version="1.0" encoding="utf-8"?>
<ds:datastoreItem xmlns:ds="http://schemas.openxmlformats.org/officeDocument/2006/customXml" ds:itemID="{FB48F980-FDAE-416E-87D1-FF0A3A034319}"/>
</file>

<file path=customXml/itemProps3.xml><?xml version="1.0" encoding="utf-8"?>
<ds:datastoreItem xmlns:ds="http://schemas.openxmlformats.org/officeDocument/2006/customXml" ds:itemID="{7DD7C597-F208-4EE8-9F11-4B7023D825E5}"/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359</Words>
  <Application>Microsoft Office PowerPoint</Application>
  <PresentationFormat>On-screen Show (4:3)</PresentationFormat>
  <Paragraphs>105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Trending Report: SCORE 2011-2016</vt:lpstr>
      <vt:lpstr>Trending Report: SCORE 2011-2016</vt:lpstr>
      <vt:lpstr>Trending Report: SCORE 2011-2016</vt:lpstr>
      <vt:lpstr>Trending Report: SCORE 2011-2016</vt:lpstr>
      <vt:lpstr>Trending Report: SCORE 2011-2016</vt:lpstr>
      <vt:lpstr>Trending Report: SCORE 2011-2016</vt:lpstr>
      <vt:lpstr>Trending Report: SCORE 2011-2016</vt:lpstr>
      <vt:lpstr>Trending Report: SCORE 2011-2016</vt:lpstr>
      <vt:lpstr>Trending Report: SCORE 2011-2016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York Trending Report SCORE 11-16</dc:title>
  <dc:creator>Cory.Jones</dc:creator>
  <cp:lastModifiedBy>Dorienne Zumwalt</cp:lastModifiedBy>
  <cp:revision>102</cp:revision>
  <dcterms:created xsi:type="dcterms:W3CDTF">2012-03-07T20:26:54Z</dcterms:created>
  <dcterms:modified xsi:type="dcterms:W3CDTF">2016-09-23T06:53:41Z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0x01010062E6DC3ED99DC443A20E49EB6B299606</vt:lpwstr>
  </property>
</Properties>
</file>