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drawings/drawing1.xml" ContentType="application/vnd.openxmlformats-officedocument.drawingml.chartshapes+xml"/>
  <Override PartName="/ppt/diagrams/data1.xml" ContentType="application/vnd.openxmlformats-officedocument.drawingml.diagramData+xml"/>
  <Override PartName="/ppt/drawings/drawing2.xml" ContentType="application/vnd.openxmlformats-officedocument.drawingml.chartshapes+xml"/>
  <Override PartName="/ppt/presentation.xml" ContentType="application/vnd.openxmlformats-officedocument.presentationml.presentation.main+xml"/>
  <Override PartName="/ppt/slides/slide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1.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42.xml" ContentType="application/vnd.openxmlformats-officedocument.presentationml.slide+xml"/>
  <Override PartName="/ppt/slides/slide37.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8.xml" ContentType="application/vnd.openxmlformats-officedocument.presentationml.slide+xml"/>
  <Override PartName="/ppt/slides/slide34.xml" ContentType="application/vnd.openxmlformats-officedocument.presentationml.slide+xml"/>
  <Override PartName="/ppt/slides/slide36.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Masters/slideMaster2.xml" ContentType="application/vnd.openxmlformats-officedocument.presentationml.slideMaster+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slideMasters/slideMaster1.xml" ContentType="application/vnd.openxmlformats-officedocument.presentationml.slideMaster+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37.xml" ContentType="application/vnd.openxmlformats-officedocument.presentationml.notesSlide+xml"/>
  <Override PartName="/ppt/notesSlides/notesSlide40.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5.xml" ContentType="application/vnd.openxmlformats-officedocument.presentationml.notesSlide+xml"/>
  <Override PartName="/ppt/slideLayouts/slideLayout21.xml" ContentType="application/vnd.openxmlformats-officedocument.presentationml.slideLayout+xml"/>
  <Override PartName="/ppt/notesSlides/notesSlide18.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notesSlides/notesSlide23.xml" ContentType="application/vnd.openxmlformats-officedocument.presentationml.notesSlide+xml"/>
  <Override PartName="/ppt/slideLayouts/slideLayout15.xml" ContentType="application/vnd.openxmlformats-officedocument.presentationml.slideLayout+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6.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slideLayouts/slideLayout24.xml" ContentType="application/vnd.openxmlformats-officedocument.presentationml.slideLayout+xml"/>
  <Override PartName="/ppt/notesSlides/notesSlide12.xml" ContentType="application/vnd.openxmlformats-officedocument.presentationml.notesSl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notesSlides/notesSlide25.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slideLayouts/slideLayout6.xml" ContentType="application/vnd.openxmlformats-officedocument.presentationml.slideLayout+xml"/>
  <Override PartName="/ppt/notesSlides/notesSlide35.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2.xml" ContentType="application/vnd.openxmlformats-officedocument.presentationml.slideLayout+xml"/>
  <Override PartName="/ppt/notesSlides/notesSlide33.xml" ContentType="application/vnd.openxmlformats-officedocument.presentationml.notesSlide+xml"/>
  <Override PartName="/ppt/slideLayouts/slideLayout14.xml" ContentType="application/vnd.openxmlformats-officedocument.presentationml.slideLayout+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30.xml" ContentType="application/vnd.openxmlformats-officedocument.presentationml.notesSlide+xml"/>
  <Override PartName="/ppt/slideLayouts/slideLayout13.xml" ContentType="application/vnd.openxmlformats-officedocument.presentationml.slideLayout+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handoutMasters/handoutMaster1.xml" ContentType="application/vnd.openxmlformats-officedocument.presentationml.handoutMaster+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charts/chart3.xml" ContentType="application/vnd.openxmlformats-officedocument.drawingml.chart+xml"/>
  <Override PartName="/ppt/charts/chart2.xml" ContentType="application/vnd.openxmlformats-officedocument.drawingml.chart+xml"/>
  <Override PartName="/ppt/charts/chart1.xml" ContentType="application/vnd.openxmlformats-officedocument.drawingml.chart+xml"/>
  <Override PartName="/ppt/diagrams/drawing1.xml" ContentType="application/vnd.ms-office.drawingml.diagramDrawing+xml"/>
  <Override PartName="/ppt/notesMasters/notesMaster1.xml" ContentType="application/vnd.openxmlformats-officedocument.presentationml.notesMaster+xml"/>
  <Override PartName="/ppt/charts/chart4.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8" r:id="rId2"/>
  </p:sldMasterIdLst>
  <p:notesMasterIdLst>
    <p:notesMasterId r:id="rId49"/>
  </p:notesMasterIdLst>
  <p:handoutMasterIdLst>
    <p:handoutMasterId r:id="rId50"/>
  </p:handoutMasterIdLst>
  <p:sldIdLst>
    <p:sldId id="486" r:id="rId3"/>
    <p:sldId id="467" r:id="rId4"/>
    <p:sldId id="468" r:id="rId5"/>
    <p:sldId id="474" r:id="rId6"/>
    <p:sldId id="469" r:id="rId7"/>
    <p:sldId id="363" r:id="rId8"/>
    <p:sldId id="411" r:id="rId9"/>
    <p:sldId id="364" r:id="rId10"/>
    <p:sldId id="487" r:id="rId11"/>
    <p:sldId id="478" r:id="rId12"/>
    <p:sldId id="388" r:id="rId13"/>
    <p:sldId id="389" r:id="rId14"/>
    <p:sldId id="482" r:id="rId15"/>
    <p:sldId id="454" r:id="rId16"/>
    <p:sldId id="488" r:id="rId17"/>
    <p:sldId id="483" r:id="rId18"/>
    <p:sldId id="489" r:id="rId19"/>
    <p:sldId id="485" r:id="rId20"/>
    <p:sldId id="484" r:id="rId21"/>
    <p:sldId id="490" r:id="rId22"/>
    <p:sldId id="491" r:id="rId23"/>
    <p:sldId id="456" r:id="rId24"/>
    <p:sldId id="494" r:id="rId25"/>
    <p:sldId id="457" r:id="rId26"/>
    <p:sldId id="495" r:id="rId27"/>
    <p:sldId id="496" r:id="rId28"/>
    <p:sldId id="497" r:id="rId29"/>
    <p:sldId id="458" r:id="rId30"/>
    <p:sldId id="498" r:id="rId31"/>
    <p:sldId id="499" r:id="rId32"/>
    <p:sldId id="459" r:id="rId33"/>
    <p:sldId id="460" r:id="rId34"/>
    <p:sldId id="433" r:id="rId35"/>
    <p:sldId id="410" r:id="rId36"/>
    <p:sldId id="440" r:id="rId37"/>
    <p:sldId id="500" r:id="rId38"/>
    <p:sldId id="393" r:id="rId39"/>
    <p:sldId id="397" r:id="rId40"/>
    <p:sldId id="398" r:id="rId41"/>
    <p:sldId id="399" r:id="rId42"/>
    <p:sldId id="400" r:id="rId43"/>
    <p:sldId id="401" r:id="rId44"/>
    <p:sldId id="402" r:id="rId45"/>
    <p:sldId id="501" r:id="rId46"/>
    <p:sldId id="403" r:id="rId47"/>
    <p:sldId id="405" r:id="rId48"/>
  </p:sldIdLst>
  <p:sldSz cx="9144000" cy="6858000" type="screen4x3"/>
  <p:notesSz cx="6900863" cy="92916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B3B3"/>
    <a:srgbClr val="996633"/>
    <a:srgbClr val="0000FF"/>
    <a:srgbClr val="FFFFFF"/>
    <a:srgbClr val="A80000"/>
    <a:srgbClr val="FF00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87" autoAdjust="0"/>
    <p:restoredTop sz="94660"/>
  </p:normalViewPr>
  <p:slideViewPr>
    <p:cSldViewPr>
      <p:cViewPr varScale="1">
        <p:scale>
          <a:sx n="108" d="100"/>
          <a:sy n="108" d="100"/>
        </p:scale>
        <p:origin x="-15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customXml" Target="../customXml/item3.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fofiler01\GROUPS\Share\CLIENT\jpa\csu\AORMA\AORMA%20Claims\Loss%20Runs\Liability\2014%2006%2030%20-%20AORMA%20Liabilty%20Loss%20-%20Members%20Presentation%202009-2014.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sfofiler01\GROUPS\Share\CLIENT\jpa\csu\AORMA\AORMA%20Claims\Loss%20Runs\WC\2014%2006%2030%20-%20AORMA%20WC%20Losses%20-%20Members%20Presentation%202009%20-%202014.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fofiler01\GROUPS\Share\CLIENT\jpa\CSU\AORMA\AORMA%20Program%20Expenses\2014%20AORMA%20Program%20Expens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fofiler01\GROUPS\Share\CLIENT\jpa\csu\AORMA\AORMA%20Dividends\AORMA%20Historical%20Dividen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[2014 06 30 - AORMA Liabilty Loss - Members Presentation 2009-2014.xlsx]by col, TOP 5 CHART!PivotTable1</c:name>
    <c:fmtId val="46"/>
  </c:pivotSource>
  <c:chart>
    <c:title>
      <c:tx>
        <c:rich>
          <a:bodyPr/>
          <a:lstStyle/>
          <a:p>
            <a:pPr>
              <a:defRPr/>
            </a:pPr>
            <a:r>
              <a:rPr lang="en-US"/>
              <a:t>Total Incurred - Liability Loss</a:t>
            </a:r>
          </a:p>
          <a:p>
            <a:pPr>
              <a:defRPr/>
            </a:pPr>
            <a:r>
              <a:rPr lang="en-US"/>
              <a:t>FY 09/10 to FY 13/14</a:t>
            </a:r>
          </a:p>
        </c:rich>
      </c:tx>
      <c:layout/>
      <c:overlay val="0"/>
    </c:title>
    <c:autoTitleDeleted val="0"/>
    <c:pivotFmts>
      <c:pivotFmt>
        <c:idx val="0"/>
        <c:marker>
          <c:symbol val="none"/>
        </c:marker>
        <c:dLbl>
          <c:idx val="0"/>
          <c:numFmt formatCode="&quot;$&quot;#,##0" sourceLinked="0"/>
          <c:spPr/>
          <c:txPr>
            <a:bodyPr/>
            <a:lstStyle/>
            <a:p>
              <a:pPr>
                <a:defRPr b="1">
                  <a:solidFill>
                    <a:schemeClr val="bg1"/>
                  </a:solidFill>
                </a:defRPr>
              </a:pPr>
              <a:endParaRPr lang="en-US"/>
            </a:p>
          </c:txPr>
          <c:showLegendKey val="0"/>
          <c:showVal val="1"/>
          <c:showCatName val="0"/>
          <c:showSerName val="0"/>
          <c:showPercent val="0"/>
          <c:showBubbleSize val="0"/>
        </c:dLbl>
      </c:pivotFmt>
      <c:pivotFmt>
        <c:idx val="1"/>
        <c:spPr>
          <a:solidFill>
            <a:srgbClr val="FF0000"/>
          </a:solidFill>
        </c:spPr>
      </c:pivotFmt>
      <c:pivotFmt>
        <c:idx val="2"/>
        <c:spPr>
          <a:solidFill>
            <a:srgbClr val="FFC000"/>
          </a:solidFill>
        </c:spPr>
      </c:pivotFmt>
      <c:pivotFmt>
        <c:idx val="3"/>
        <c:spPr>
          <a:solidFill>
            <a:srgbClr val="00B050"/>
          </a:solidFill>
        </c:spPr>
      </c:pivotFmt>
      <c:pivotFmt>
        <c:idx val="4"/>
        <c:spPr>
          <a:solidFill>
            <a:srgbClr val="170BB5"/>
          </a:solidFill>
        </c:spPr>
      </c:pivotFmt>
      <c:pivotFmt>
        <c:idx val="5"/>
        <c:spPr>
          <a:solidFill>
            <a:srgbClr val="7030A0"/>
          </a:solidFill>
        </c:spPr>
        <c:dLbl>
          <c:idx val="0"/>
          <c:layout>
            <c:manualLayout>
              <c:x val="1.9020446980504042E-3"/>
              <c:y val="4.4150120607468694E-2"/>
            </c:manualLayout>
          </c:layout>
          <c:showLegendKey val="0"/>
          <c:showVal val="1"/>
          <c:showCatName val="0"/>
          <c:showSerName val="0"/>
          <c:showPercent val="0"/>
          <c:showBubbleSize val="0"/>
        </c:dLbl>
      </c:pivotFmt>
      <c:pivotFmt>
        <c:idx val="6"/>
        <c:spPr>
          <a:solidFill>
            <a:srgbClr val="FF0000"/>
          </a:solidFill>
        </c:spPr>
        <c:dLbl>
          <c:idx val="0"/>
          <c:layout>
            <c:manualLayout>
              <c:x val="9.5102234902520125E-3"/>
              <c:y val="5.5923486102793532E-2"/>
            </c:manualLayout>
          </c:layout>
          <c:showLegendKey val="0"/>
          <c:showVal val="1"/>
          <c:showCatName val="0"/>
          <c:showSerName val="0"/>
          <c:showPercent val="0"/>
          <c:showBubbleSize val="0"/>
        </c:dLbl>
      </c:pivotFmt>
      <c:pivotFmt>
        <c:idx val="7"/>
        <c:spPr>
          <a:solidFill>
            <a:srgbClr val="FFC000"/>
          </a:solidFill>
        </c:spPr>
        <c:dLbl>
          <c:idx val="0"/>
          <c:layout>
            <c:manualLayout>
              <c:x val="5.7061340941511503E-3"/>
              <c:y val="4.7093461981299892E-2"/>
            </c:manualLayout>
          </c:layout>
          <c:showLegendKey val="0"/>
          <c:showVal val="1"/>
          <c:showCatName val="0"/>
          <c:showSerName val="0"/>
          <c:showPercent val="0"/>
          <c:showBubbleSize val="0"/>
        </c:dLbl>
      </c:pivotFmt>
      <c:pivotFmt>
        <c:idx val="8"/>
        <c:spPr>
          <a:solidFill>
            <a:srgbClr val="00B050"/>
          </a:solidFill>
        </c:spPr>
        <c:dLbl>
          <c:idx val="0"/>
          <c:layout>
            <c:manualLayout>
              <c:x val="9.5102234902520125E-3"/>
              <c:y val="5.2980144728962286E-2"/>
            </c:manualLayout>
          </c:layout>
          <c:showLegendKey val="0"/>
          <c:showVal val="1"/>
          <c:showCatName val="0"/>
          <c:showSerName val="0"/>
          <c:showPercent val="0"/>
          <c:showBubbleSize val="0"/>
        </c:dLbl>
      </c:pivotFmt>
      <c:pivotFmt>
        <c:idx val="9"/>
        <c:spPr>
          <a:solidFill>
            <a:srgbClr val="170BB5"/>
          </a:solidFill>
        </c:spPr>
        <c:dLbl>
          <c:idx val="0"/>
          <c:layout>
            <c:manualLayout>
              <c:x val="3.8040893961008085E-3"/>
              <c:y val="5.0036803355130999E-2"/>
            </c:manualLayout>
          </c:layout>
          <c:showLegendKey val="0"/>
          <c:showVal val="1"/>
          <c:showCatName val="0"/>
          <c:showSerName val="0"/>
          <c:showPercent val="0"/>
          <c:showBubbleSize val="0"/>
        </c:dLbl>
      </c:pivotFmt>
      <c:pivotFmt>
        <c:idx val="10"/>
        <c:marker>
          <c:symbol val="none"/>
        </c:marker>
        <c:dLbl>
          <c:idx val="0"/>
          <c:numFmt formatCode="&quot;$&quot;#,##0" sourceLinked="0"/>
          <c:spPr/>
          <c:txPr>
            <a:bodyPr/>
            <a:lstStyle/>
            <a:p>
              <a:pPr>
                <a:defRPr b="1">
                  <a:solidFill>
                    <a:schemeClr val="bg1"/>
                  </a:solidFill>
                </a:defRPr>
              </a:pPr>
              <a:endParaRPr lang="en-US"/>
            </a:p>
          </c:txPr>
          <c:showLegendKey val="0"/>
          <c:showVal val="1"/>
          <c:showCatName val="0"/>
          <c:showSerName val="0"/>
          <c:showPercent val="0"/>
          <c:showBubbleSize val="0"/>
        </c:dLbl>
      </c:pivotFmt>
      <c:pivotFmt>
        <c:idx val="11"/>
        <c:spPr>
          <a:solidFill>
            <a:srgbClr val="7030A0"/>
          </a:solidFill>
        </c:spPr>
        <c:dLbl>
          <c:idx val="0"/>
          <c:layout>
            <c:manualLayout>
              <c:x val="1.9020446980504042E-3"/>
              <c:y val="4.4150120607468694E-2"/>
            </c:manualLayout>
          </c:layout>
          <c:showLegendKey val="0"/>
          <c:showVal val="1"/>
          <c:showCatName val="0"/>
          <c:showSerName val="0"/>
          <c:showPercent val="0"/>
          <c:showBubbleSize val="0"/>
        </c:dLbl>
      </c:pivotFmt>
      <c:pivotFmt>
        <c:idx val="12"/>
        <c:spPr>
          <a:solidFill>
            <a:srgbClr val="FF0000"/>
          </a:solidFill>
        </c:spPr>
        <c:dLbl>
          <c:idx val="0"/>
          <c:layout>
            <c:manualLayout>
              <c:x val="9.5102234902520125E-3"/>
              <c:y val="5.5923486102793532E-2"/>
            </c:manualLayout>
          </c:layout>
          <c:showLegendKey val="0"/>
          <c:showVal val="1"/>
          <c:showCatName val="0"/>
          <c:showSerName val="0"/>
          <c:showPercent val="0"/>
          <c:showBubbleSize val="0"/>
        </c:dLbl>
      </c:pivotFmt>
      <c:pivotFmt>
        <c:idx val="13"/>
        <c:spPr>
          <a:solidFill>
            <a:srgbClr val="00B050"/>
          </a:solidFill>
        </c:spPr>
        <c:dLbl>
          <c:idx val="0"/>
          <c:layout>
            <c:manualLayout>
              <c:x val="9.5102234902520125E-3"/>
              <c:y val="5.2980144728962286E-2"/>
            </c:manualLayout>
          </c:layout>
          <c:showLegendKey val="0"/>
          <c:showVal val="1"/>
          <c:showCatName val="0"/>
          <c:showSerName val="0"/>
          <c:showPercent val="0"/>
          <c:showBubbleSize val="0"/>
        </c:dLbl>
      </c:pivotFmt>
      <c:pivotFmt>
        <c:idx val="14"/>
        <c:spPr>
          <a:solidFill>
            <a:srgbClr val="170BB5"/>
          </a:solidFill>
        </c:spPr>
        <c:dLbl>
          <c:idx val="0"/>
          <c:layout>
            <c:manualLayout>
              <c:x val="3.8040893961008085E-3"/>
              <c:y val="5.0036803355130999E-2"/>
            </c:manualLayout>
          </c:layout>
          <c:showLegendKey val="0"/>
          <c:showVal val="1"/>
          <c:showCatName val="0"/>
          <c:showSerName val="0"/>
          <c:showPercent val="0"/>
          <c:showBubbleSize val="0"/>
        </c:dLbl>
      </c:pivotFmt>
    </c:pivotFmts>
    <c:view3D>
      <c:rotX val="15"/>
      <c:rotY val="20"/>
      <c:depthPercent val="100"/>
      <c:rAngAx val="1"/>
    </c:view3D>
    <c:floor>
      <c:thickness val="0"/>
    </c:floor>
    <c:sideWall>
      <c:thickness val="0"/>
      <c:spPr>
        <a:ln>
          <a:solidFill>
            <a:schemeClr val="bg1"/>
          </a:solidFill>
        </a:ln>
      </c:spPr>
    </c:sideWall>
    <c:backWall>
      <c:thickness val="0"/>
      <c:spPr>
        <a:ln>
          <a:solidFill>
            <a:schemeClr val="bg1"/>
          </a:solidFill>
        </a:ln>
      </c:spPr>
    </c:backWall>
    <c:plotArea>
      <c:layout/>
      <c:bar3DChart>
        <c:barDir val="col"/>
        <c:grouping val="clustered"/>
        <c:varyColors val="1"/>
        <c:ser>
          <c:idx val="0"/>
          <c:order val="0"/>
          <c:tx>
            <c:strRef>
              <c:f>'by col, TOP 5 CHART'!$B$1</c:f>
              <c:strCache>
                <c:ptCount val="1"/>
                <c:pt idx="0">
                  <c:v>Total</c:v>
                </c:pt>
              </c:strCache>
            </c:strRef>
          </c:tx>
          <c:invertIfNegative val="0"/>
          <c:dPt>
            <c:idx val="0"/>
            <c:invertIfNegative val="0"/>
            <c:bubble3D val="0"/>
            <c:spPr>
              <a:solidFill>
                <a:srgbClr val="7030A0"/>
              </a:solidFill>
            </c:spPr>
          </c:dPt>
          <c:dPt>
            <c:idx val="1"/>
            <c:invertIfNegative val="0"/>
            <c:bubble3D val="0"/>
            <c:spPr>
              <a:solidFill>
                <a:srgbClr val="FF0000"/>
              </a:solidFill>
            </c:spPr>
          </c:dPt>
          <c:dPt>
            <c:idx val="2"/>
            <c:invertIfNegative val="0"/>
            <c:bubble3D val="0"/>
            <c:spPr>
              <a:solidFill>
                <a:srgbClr val="00B050"/>
              </a:solidFill>
            </c:spPr>
          </c:dPt>
          <c:dPt>
            <c:idx val="3"/>
            <c:invertIfNegative val="0"/>
            <c:bubble3D val="0"/>
            <c:spPr>
              <a:solidFill>
                <a:srgbClr val="170BB5"/>
              </a:solidFill>
            </c:spPr>
          </c:dPt>
          <c:dLbls>
            <c:dLbl>
              <c:idx val="0"/>
              <c:layout>
                <c:manualLayout>
                  <c:x val="1.9020446980504042E-3"/>
                  <c:y val="4.4150120607468694E-2"/>
                </c:manualLayout>
              </c:layout>
              <c:showLegendKey val="0"/>
              <c:showVal val="1"/>
              <c:showCatName val="0"/>
              <c:showSerName val="0"/>
              <c:showPercent val="0"/>
              <c:showBubbleSize val="0"/>
            </c:dLbl>
            <c:dLbl>
              <c:idx val="1"/>
              <c:layout>
                <c:manualLayout>
                  <c:x val="9.5102234902520125E-3"/>
                  <c:y val="5.5923486102793532E-2"/>
                </c:manualLayout>
              </c:layout>
              <c:showLegendKey val="0"/>
              <c:showVal val="1"/>
              <c:showCatName val="0"/>
              <c:showSerName val="0"/>
              <c:showPercent val="0"/>
              <c:showBubbleSize val="0"/>
            </c:dLbl>
            <c:dLbl>
              <c:idx val="2"/>
              <c:layout>
                <c:manualLayout>
                  <c:x val="9.5102234902520125E-3"/>
                  <c:y val="5.2980144728962286E-2"/>
                </c:manualLayout>
              </c:layout>
              <c:showLegendKey val="0"/>
              <c:showVal val="1"/>
              <c:showCatName val="0"/>
              <c:showSerName val="0"/>
              <c:showPercent val="0"/>
              <c:showBubbleSize val="0"/>
            </c:dLbl>
            <c:dLbl>
              <c:idx val="3"/>
              <c:layout>
                <c:manualLayout>
                  <c:x val="3.8040893961008085E-3"/>
                  <c:y val="5.0036803355130999E-2"/>
                </c:manualLayout>
              </c:layout>
              <c:showLegendKey val="0"/>
              <c:showVal val="1"/>
              <c:showCatName val="0"/>
              <c:showSerName val="0"/>
              <c:showPercent val="0"/>
              <c:showBubbleSize val="0"/>
            </c:dLbl>
            <c:numFmt formatCode="#,##0" sourceLinked="0"/>
            <c:txPr>
              <a:bodyPr/>
              <a:lstStyle/>
              <a:p>
                <a:pPr>
                  <a:defRPr sz="1200" b="1">
                    <a:solidFill>
                      <a:srgbClr val="FFFFFF"/>
                    </a:solidFill>
                  </a:defRPr>
                </a:pPr>
                <a:endParaRPr lang="en-US"/>
              </a:p>
            </c:txPr>
            <c:showLegendKey val="0"/>
            <c:showVal val="1"/>
            <c:showCatName val="0"/>
            <c:showSerName val="0"/>
            <c:showPercent val="0"/>
            <c:showBubbleSize val="0"/>
            <c:showLeaderLines val="0"/>
          </c:dLbls>
          <c:cat>
            <c:strRef>
              <c:f>'by col, TOP 5 CHART'!$A$2:$A$6</c:f>
              <c:strCache>
                <c:ptCount val="4"/>
                <c:pt idx="0">
                  <c:v>Auto Liability</c:v>
                </c:pt>
                <c:pt idx="1">
                  <c:v>Employment Practices Liability</c:v>
                </c:pt>
                <c:pt idx="2">
                  <c:v>Premises Liability</c:v>
                </c:pt>
                <c:pt idx="3">
                  <c:v>All Others</c:v>
                </c:pt>
              </c:strCache>
            </c:strRef>
          </c:cat>
          <c:val>
            <c:numRef>
              <c:f>'by col, TOP 5 CHART'!$B$2:$B$6</c:f>
              <c:numCache>
                <c:formatCode>General</c:formatCode>
                <c:ptCount val="4"/>
                <c:pt idx="0">
                  <c:v>380554.61</c:v>
                </c:pt>
                <c:pt idx="1">
                  <c:v>3776283.6799999992</c:v>
                </c:pt>
                <c:pt idx="2">
                  <c:v>1983944.1600000001</c:v>
                </c:pt>
                <c:pt idx="3">
                  <c:v>1190586.52</c:v>
                </c:pt>
              </c:numCache>
            </c:numRef>
          </c:val>
        </c:ser>
        <c:dLbls>
          <c:showLegendKey val="0"/>
          <c:showVal val="0"/>
          <c:showCatName val="0"/>
          <c:showSerName val="0"/>
          <c:showPercent val="0"/>
          <c:showBubbleSize val="0"/>
        </c:dLbls>
        <c:gapWidth val="75"/>
        <c:shape val="box"/>
        <c:axId val="91129344"/>
        <c:axId val="91130880"/>
        <c:axId val="0"/>
      </c:bar3DChart>
      <c:catAx>
        <c:axId val="91129344"/>
        <c:scaling>
          <c:orientation val="minMax"/>
        </c:scaling>
        <c:delete val="0"/>
        <c:axPos val="b"/>
        <c:majorTickMark val="out"/>
        <c:minorTickMark val="none"/>
        <c:tickLblPos val="nextTo"/>
        <c:txPr>
          <a:bodyPr/>
          <a:lstStyle/>
          <a:p>
            <a:pPr>
              <a:defRPr sz="1400"/>
            </a:pPr>
            <a:endParaRPr lang="en-US"/>
          </a:p>
        </c:txPr>
        <c:crossAx val="91130880"/>
        <c:crosses val="autoZero"/>
        <c:auto val="1"/>
        <c:lblAlgn val="ctr"/>
        <c:lblOffset val="100"/>
        <c:noMultiLvlLbl val="0"/>
      </c:catAx>
      <c:valAx>
        <c:axId val="91130880"/>
        <c:scaling>
          <c:orientation val="minMax"/>
        </c:scaling>
        <c:delete val="0"/>
        <c:axPos val="l"/>
        <c:majorGridlines/>
        <c:numFmt formatCode="&quot;$&quot;#,##0" sourceLinked="0"/>
        <c:majorTickMark val="out"/>
        <c:minorTickMark val="none"/>
        <c:tickLblPos val="nextTo"/>
        <c:txPr>
          <a:bodyPr/>
          <a:lstStyle/>
          <a:p>
            <a:pPr>
              <a:defRPr sz="1000"/>
            </a:pPr>
            <a:endParaRPr lang="en-US"/>
          </a:p>
        </c:txPr>
        <c:crossAx val="91129344"/>
        <c:crosses val="autoZero"/>
        <c:crossBetween val="between"/>
        <c:majorUnit val="1000000"/>
      </c:valAx>
    </c:plotArea>
    <c:plotVisOnly val="1"/>
    <c:dispBlanksAs val="gap"/>
    <c:showDLblsOverMax val="0"/>
  </c:chart>
  <c:txPr>
    <a:bodyPr/>
    <a:lstStyle/>
    <a:p>
      <a:pPr>
        <a:defRPr>
          <a:solidFill>
            <a:schemeClr val="bg1"/>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Total Incurred - Workers' Compensation Losses</a:t>
            </a:r>
          </a:p>
          <a:p>
            <a:pPr>
              <a:defRPr/>
            </a:pPr>
            <a:r>
              <a:rPr lang="en-US" dirty="0"/>
              <a:t>FY 09/10 to FY 13/14</a:t>
            </a:r>
          </a:p>
        </c:rich>
      </c:tx>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4.9917869641294854E-2"/>
          <c:y val="0.15352607043522573"/>
          <c:w val="0.9431376859142595"/>
          <c:h val="0.65070278528616754"/>
        </c:manualLayout>
      </c:layout>
      <c:bar3DChart>
        <c:barDir val="col"/>
        <c:grouping val="clustered"/>
        <c:varyColors val="0"/>
        <c:ser>
          <c:idx val="0"/>
          <c:order val="0"/>
          <c:tx>
            <c:strRef>
              <c:f>'By Percentage'!$B$2</c:f>
              <c:strCache>
                <c:ptCount val="1"/>
                <c:pt idx="0">
                  <c:v>Percentage</c:v>
                </c:pt>
              </c:strCache>
            </c:strRef>
          </c:tx>
          <c:spPr>
            <a:solidFill>
              <a:srgbClr val="FFFF00"/>
            </a:solidFill>
          </c:spPr>
          <c:invertIfNegative val="0"/>
          <c:dPt>
            <c:idx val="0"/>
            <c:invertIfNegative val="0"/>
            <c:bubble3D val="0"/>
            <c:spPr>
              <a:solidFill>
                <a:srgbClr val="FFC000"/>
              </a:solidFill>
            </c:spPr>
          </c:dPt>
          <c:dPt>
            <c:idx val="1"/>
            <c:invertIfNegative val="0"/>
            <c:bubble3D val="0"/>
            <c:spPr>
              <a:solidFill>
                <a:srgbClr val="7030A0"/>
              </a:solidFill>
            </c:spPr>
          </c:dPt>
          <c:dPt>
            <c:idx val="2"/>
            <c:invertIfNegative val="0"/>
            <c:bubble3D val="0"/>
            <c:spPr>
              <a:solidFill>
                <a:srgbClr val="00B050"/>
              </a:solidFill>
            </c:spPr>
          </c:dPt>
          <c:dPt>
            <c:idx val="3"/>
            <c:invertIfNegative val="0"/>
            <c:bubble3D val="0"/>
            <c:spPr>
              <a:solidFill>
                <a:srgbClr val="0070C0"/>
              </a:solidFill>
            </c:spPr>
          </c:dPt>
          <c:dPt>
            <c:idx val="4"/>
            <c:invertIfNegative val="0"/>
            <c:bubble3D val="0"/>
            <c:spPr>
              <a:solidFill>
                <a:srgbClr val="A88258"/>
              </a:solidFill>
            </c:spPr>
          </c:dPt>
          <c:dPt>
            <c:idx val="5"/>
            <c:invertIfNegative val="0"/>
            <c:bubble3D val="0"/>
            <c:spPr>
              <a:solidFill>
                <a:srgbClr val="FF0000"/>
              </a:solidFill>
            </c:spPr>
          </c:dPt>
          <c:dLbls>
            <c:dLbl>
              <c:idx val="0"/>
              <c:layout>
                <c:manualLayout>
                  <c:x val="1.2500000000000001E-2"/>
                  <c:y val="-2.9850746268656716E-2"/>
                </c:manualLayout>
              </c:layout>
              <c:showLegendKey val="0"/>
              <c:showVal val="1"/>
              <c:showCatName val="0"/>
              <c:showSerName val="0"/>
              <c:showPercent val="0"/>
              <c:showBubbleSize val="0"/>
            </c:dLbl>
            <c:dLbl>
              <c:idx val="1"/>
              <c:layout>
                <c:manualLayout>
                  <c:x val="1.6666666666666694E-2"/>
                  <c:y val="-2.7363379950640511E-2"/>
                </c:manualLayout>
              </c:layout>
              <c:showLegendKey val="0"/>
              <c:showVal val="1"/>
              <c:showCatName val="0"/>
              <c:showSerName val="0"/>
              <c:showPercent val="0"/>
              <c:showBubbleSize val="0"/>
            </c:dLbl>
            <c:dLbl>
              <c:idx val="2"/>
              <c:layout>
                <c:manualLayout>
                  <c:x val="2.2222222222222251E-2"/>
                  <c:y val="-3.4825870646766212E-2"/>
                </c:manualLayout>
              </c:layout>
              <c:showLegendKey val="0"/>
              <c:showVal val="1"/>
              <c:showCatName val="0"/>
              <c:showSerName val="0"/>
              <c:showPercent val="0"/>
              <c:showBubbleSize val="0"/>
            </c:dLbl>
            <c:dLbl>
              <c:idx val="3"/>
              <c:layout>
                <c:manualLayout>
                  <c:x val="1.5277777777777781E-2"/>
                  <c:y val="-2.736318407960199E-2"/>
                </c:manualLayout>
              </c:layout>
              <c:showLegendKey val="0"/>
              <c:showVal val="1"/>
              <c:showCatName val="0"/>
              <c:showSerName val="0"/>
              <c:showPercent val="0"/>
              <c:showBubbleSize val="0"/>
            </c:dLbl>
            <c:dLbl>
              <c:idx val="4"/>
              <c:layout>
                <c:manualLayout>
                  <c:x val="1.9444444444444445E-2"/>
                  <c:y val="-2.4875621890547265E-2"/>
                </c:manualLayout>
              </c:layout>
              <c:showLegendKey val="0"/>
              <c:showVal val="1"/>
              <c:showCatName val="0"/>
              <c:showSerName val="0"/>
              <c:showPercent val="0"/>
              <c:showBubbleSize val="0"/>
            </c:dLbl>
            <c:dLbl>
              <c:idx val="5"/>
              <c:layout>
                <c:manualLayout>
                  <c:x val="1.9444444444444445E-2"/>
                  <c:y val="-2.736318407960199E-2"/>
                </c:manualLayout>
              </c:layout>
              <c:showLegendKey val="0"/>
              <c:showVal val="1"/>
              <c:showCatName val="0"/>
              <c:showSerName val="0"/>
              <c:showPercent val="0"/>
              <c:showBubbleSize val="0"/>
            </c:dLbl>
            <c:txPr>
              <a:bodyPr/>
              <a:lstStyle/>
              <a:p>
                <a:pPr>
                  <a:defRPr sz="1400"/>
                </a:pPr>
                <a:endParaRPr lang="en-US"/>
              </a:p>
            </c:txPr>
            <c:showLegendKey val="0"/>
            <c:showVal val="1"/>
            <c:showCatName val="0"/>
            <c:showSerName val="0"/>
            <c:showPercent val="0"/>
            <c:showBubbleSize val="0"/>
            <c:showLeaderLines val="0"/>
          </c:dLbls>
          <c:cat>
            <c:strRef>
              <c:f>'By Percentage'!$A$3:$A$8</c:f>
              <c:strCache>
                <c:ptCount val="6"/>
                <c:pt idx="0">
                  <c:v>1001 - Clerical</c:v>
                </c:pt>
                <c:pt idx="1">
                  <c:v>1002 - Professional / Student Activities</c:v>
                </c:pt>
                <c:pt idx="2">
                  <c:v>1004 - Retail</c:v>
                </c:pt>
                <c:pt idx="3">
                  <c:v>1005 - Sports / Day Care Centers</c:v>
                </c:pt>
                <c:pt idx="4">
                  <c:v>1006 - Food Service</c:v>
                </c:pt>
                <c:pt idx="5">
                  <c:v>1007 - Manual Labor</c:v>
                </c:pt>
              </c:strCache>
            </c:strRef>
          </c:cat>
          <c:val>
            <c:numRef>
              <c:f>'By Percentage'!$B$3:$B$8</c:f>
              <c:numCache>
                <c:formatCode>0%</c:formatCode>
                <c:ptCount val="6"/>
                <c:pt idx="0">
                  <c:v>7.0000000000000021E-2</c:v>
                </c:pt>
                <c:pt idx="1">
                  <c:v>3.0000000000000002E-2</c:v>
                </c:pt>
                <c:pt idx="2">
                  <c:v>0.24000000000000021</c:v>
                </c:pt>
                <c:pt idx="3">
                  <c:v>0.18000000000000024</c:v>
                </c:pt>
                <c:pt idx="4">
                  <c:v>0.29000000000000031</c:v>
                </c:pt>
                <c:pt idx="5">
                  <c:v>0.41000000000000031</c:v>
                </c:pt>
              </c:numCache>
            </c:numRef>
          </c:val>
        </c:ser>
        <c:dLbls>
          <c:showLegendKey val="0"/>
          <c:showVal val="0"/>
          <c:showCatName val="0"/>
          <c:showSerName val="0"/>
          <c:showPercent val="0"/>
          <c:showBubbleSize val="0"/>
        </c:dLbls>
        <c:gapWidth val="74"/>
        <c:shape val="box"/>
        <c:axId val="93090560"/>
        <c:axId val="93092096"/>
        <c:axId val="0"/>
      </c:bar3DChart>
      <c:catAx>
        <c:axId val="93090560"/>
        <c:scaling>
          <c:orientation val="minMax"/>
        </c:scaling>
        <c:delete val="0"/>
        <c:axPos val="b"/>
        <c:majorTickMark val="out"/>
        <c:minorTickMark val="none"/>
        <c:tickLblPos val="nextTo"/>
        <c:txPr>
          <a:bodyPr/>
          <a:lstStyle/>
          <a:p>
            <a:pPr>
              <a:defRPr sz="1400"/>
            </a:pPr>
            <a:endParaRPr lang="en-US"/>
          </a:p>
        </c:txPr>
        <c:crossAx val="93092096"/>
        <c:crosses val="autoZero"/>
        <c:auto val="1"/>
        <c:lblAlgn val="ctr"/>
        <c:lblOffset val="100"/>
        <c:noMultiLvlLbl val="0"/>
      </c:catAx>
      <c:valAx>
        <c:axId val="93092096"/>
        <c:scaling>
          <c:orientation val="minMax"/>
        </c:scaling>
        <c:delete val="0"/>
        <c:axPos val="l"/>
        <c:majorGridlines/>
        <c:numFmt formatCode="0%" sourceLinked="1"/>
        <c:majorTickMark val="out"/>
        <c:minorTickMark val="none"/>
        <c:tickLblPos val="nextTo"/>
        <c:txPr>
          <a:bodyPr/>
          <a:lstStyle/>
          <a:p>
            <a:pPr>
              <a:defRPr sz="1200"/>
            </a:pPr>
            <a:endParaRPr lang="en-US"/>
          </a:p>
        </c:txPr>
        <c:crossAx val="93090560"/>
        <c:crosses val="autoZero"/>
        <c:crossBetween val="between"/>
        <c:majorUnit val="0.1"/>
      </c:valAx>
    </c:plotArea>
    <c:plotVisOnly val="1"/>
    <c:dispBlanksAs val="gap"/>
    <c:showDLblsOverMax val="0"/>
  </c:chart>
  <c:txPr>
    <a:bodyPr/>
    <a:lstStyle/>
    <a:p>
      <a:pPr>
        <a:defRPr>
          <a:solidFill>
            <a:schemeClr val="bg1"/>
          </a:solidFil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a:t>AORMA Program </a:t>
            </a:r>
            <a:r>
              <a:rPr lang="en-US" sz="2000" dirty="0" smtClean="0"/>
              <a:t>Expenses @ </a:t>
            </a:r>
            <a:r>
              <a:rPr lang="en-US" sz="2000" dirty="0"/>
              <a:t>06/30/14 </a:t>
            </a:r>
            <a:endParaRPr lang="en-US" sz="2000" dirty="0" smtClean="0"/>
          </a:p>
          <a:p>
            <a:pPr>
              <a:defRPr sz="2000"/>
            </a:pPr>
            <a:r>
              <a:rPr lang="en-US" sz="2000" dirty="0" smtClean="0"/>
              <a:t>“Your Premium Dollars at Work”</a:t>
            </a:r>
            <a:endParaRPr lang="en-US" sz="2000" dirty="0"/>
          </a:p>
        </c:rich>
      </c:tx>
      <c:layout>
        <c:manualLayout>
          <c:xMode val="edge"/>
          <c:yMode val="edge"/>
          <c:x val="0.21502976190476192"/>
          <c:y val="1.4285714285714285E-2"/>
        </c:manualLayout>
      </c:layout>
      <c:overlay val="0"/>
    </c:title>
    <c:autoTitleDeleted val="0"/>
    <c:plotArea>
      <c:layout>
        <c:manualLayout>
          <c:layoutTarget val="inner"/>
          <c:xMode val="edge"/>
          <c:yMode val="edge"/>
          <c:x val="7.0404246344206972E-2"/>
          <c:y val="0.16705324334458188"/>
          <c:w val="0.52059172290963629"/>
          <c:h val="0.83294675665542028"/>
        </c:manualLayout>
      </c:layout>
      <c:pieChart>
        <c:varyColors val="1"/>
        <c:ser>
          <c:idx val="0"/>
          <c:order val="0"/>
          <c:dPt>
            <c:idx val="0"/>
            <c:bubble3D val="0"/>
            <c:spPr>
              <a:solidFill>
                <a:srgbClr val="0070C0"/>
              </a:solidFill>
            </c:spPr>
          </c:dPt>
          <c:dPt>
            <c:idx val="1"/>
            <c:bubble3D val="0"/>
            <c:spPr>
              <a:solidFill>
                <a:srgbClr val="FFC000"/>
              </a:solidFill>
            </c:spPr>
          </c:dPt>
          <c:dPt>
            <c:idx val="2"/>
            <c:bubble3D val="0"/>
            <c:spPr>
              <a:solidFill>
                <a:srgbClr val="92D050"/>
              </a:solidFill>
            </c:spPr>
          </c:dPt>
          <c:dPt>
            <c:idx val="3"/>
            <c:bubble3D val="0"/>
            <c:spPr>
              <a:solidFill>
                <a:srgbClr val="7030A0"/>
              </a:solidFill>
            </c:spPr>
          </c:dPt>
          <c:dLbls>
            <c:dLbl>
              <c:idx val="0"/>
              <c:layout>
                <c:manualLayout>
                  <c:x val="-0.17388861548556431"/>
                  <c:y val="-1.2802774653168417E-3"/>
                </c:manualLayout>
              </c:layout>
              <c:showLegendKey val="0"/>
              <c:showVal val="0"/>
              <c:showCatName val="0"/>
              <c:showSerName val="0"/>
              <c:showPercent val="1"/>
              <c:showBubbleSize val="0"/>
            </c:dLbl>
            <c:dLbl>
              <c:idx val="1"/>
              <c:layout>
                <c:manualLayout>
                  <c:x val="2.1294965402052092E-2"/>
                  <c:y val="-0.12734775577295271"/>
                </c:manualLayout>
              </c:layout>
              <c:showLegendKey val="0"/>
              <c:showVal val="0"/>
              <c:showCatName val="0"/>
              <c:showSerName val="0"/>
              <c:showPercent val="1"/>
              <c:showBubbleSize val="0"/>
            </c:dLbl>
            <c:dLbl>
              <c:idx val="2"/>
              <c:layout>
                <c:manualLayout>
                  <c:x val="0.17501335770528723"/>
                  <c:y val="-5.169891263592051E-2"/>
                </c:manualLayout>
              </c:layout>
              <c:showLegendKey val="0"/>
              <c:showVal val="0"/>
              <c:showCatName val="0"/>
              <c:showSerName val="0"/>
              <c:showPercent val="1"/>
              <c:showBubbleSize val="0"/>
            </c:dLbl>
            <c:dLbl>
              <c:idx val="3"/>
              <c:layout>
                <c:manualLayout>
                  <c:x val="6.2763638920135353E-2"/>
                  <c:y val="0.16728946381702364"/>
                </c:manualLayout>
              </c:layout>
              <c:showLegendKey val="0"/>
              <c:showVal val="0"/>
              <c:showCatName val="0"/>
              <c:showSerName val="0"/>
              <c:showPercent val="1"/>
              <c:showBubbleSize val="0"/>
            </c:dLbl>
            <c:txPr>
              <a:bodyPr/>
              <a:lstStyle/>
              <a:p>
                <a:pPr>
                  <a:defRPr sz="2000" b="1">
                    <a:solidFill>
                      <a:srgbClr val="FFFFFF"/>
                    </a:solidFill>
                  </a:defRPr>
                </a:pPr>
                <a:endParaRPr lang="en-US"/>
              </a:p>
            </c:txPr>
            <c:showLegendKey val="0"/>
            <c:showVal val="0"/>
            <c:showCatName val="0"/>
            <c:showSerName val="0"/>
            <c:showPercent val="1"/>
            <c:showBubbleSize val="0"/>
            <c:showLeaderLines val="1"/>
          </c:dLbls>
          <c:cat>
            <c:strRef>
              <c:f>Sheet1!$A$2:$A$5</c:f>
              <c:strCache>
                <c:ptCount val="4"/>
                <c:pt idx="0">
                  <c:v>Claims - Paid &amp; Reserved</c:v>
                </c:pt>
                <c:pt idx="1">
                  <c:v>Dividends Released</c:v>
                </c:pt>
                <c:pt idx="2">
                  <c:v>Excess Insurance</c:v>
                </c:pt>
                <c:pt idx="3">
                  <c:v>Administrative Expenses</c:v>
                </c:pt>
              </c:strCache>
            </c:strRef>
          </c:cat>
          <c:val>
            <c:numRef>
              <c:f>Sheet1!$B$2:$B$5</c:f>
              <c:numCache>
                <c:formatCode>_("$"* #,##0_);_("$"* \(#,##0\);_("$"* "-"??_);_(@_)</c:formatCode>
                <c:ptCount val="4"/>
                <c:pt idx="0">
                  <c:v>6806694</c:v>
                </c:pt>
                <c:pt idx="1">
                  <c:v>1823733</c:v>
                </c:pt>
                <c:pt idx="2">
                  <c:v>4712895</c:v>
                </c:pt>
                <c:pt idx="3">
                  <c:v>1690390</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3423357236595423"/>
          <c:y val="0.31537851518560178"/>
          <c:w val="0.33749261811023623"/>
          <c:h val="0.42376677915260752"/>
        </c:manualLayout>
      </c:layout>
      <c:overlay val="0"/>
      <c:txPr>
        <a:bodyPr/>
        <a:lstStyle/>
        <a:p>
          <a:pPr>
            <a:defRPr sz="1800"/>
          </a:pPr>
          <a:endParaRPr lang="en-US"/>
        </a:p>
      </c:txPr>
    </c:legend>
    <c:plotVisOnly val="1"/>
    <c:dispBlanksAs val="zero"/>
    <c:showDLblsOverMax val="0"/>
  </c:chart>
  <c:txPr>
    <a:bodyPr/>
    <a:lstStyle/>
    <a:p>
      <a:pPr>
        <a:defRPr>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a:pPr>
            <a:r>
              <a:rPr lang="en-US"/>
              <a:t>AORMA Programs Dividend Payments</a:t>
            </a:r>
          </a:p>
        </c:rich>
      </c:tx>
      <c:layout/>
      <c:overlay val="0"/>
    </c:title>
    <c:autoTitleDeleted val="0"/>
    <c:view3D>
      <c:rotX val="15"/>
      <c:rotY val="20"/>
      <c:depthPercent val="100"/>
      <c:rAngAx val="1"/>
    </c:view3D>
    <c:floor>
      <c:thickness val="0"/>
    </c:floor>
    <c:sideWall>
      <c:thickness val="0"/>
    </c:sideWall>
    <c:backWall>
      <c:thickness val="0"/>
    </c:backWall>
    <c:plotArea>
      <c:layout/>
      <c:bar3DChart>
        <c:barDir val="col"/>
        <c:grouping val="stacked"/>
        <c:varyColors val="0"/>
        <c:ser>
          <c:idx val="1"/>
          <c:order val="0"/>
          <c:tx>
            <c:v>Liability</c:v>
          </c:tx>
          <c:spPr>
            <a:solidFill>
              <a:srgbClr val="00B050"/>
            </a:solidFill>
          </c:spPr>
          <c:invertIfNegative val="0"/>
          <c:dLbls>
            <c:numFmt formatCode="&quot;$&quot;#,##0" sourceLinked="0"/>
            <c:txPr>
              <a:bodyPr rot="-3000000"/>
              <a:lstStyle/>
              <a:p>
                <a:pPr>
                  <a:defRPr b="1">
                    <a:solidFill>
                      <a:srgbClr val="FFFFFF"/>
                    </a:solidFill>
                  </a:defRPr>
                </a:pPr>
                <a:endParaRPr lang="en-US"/>
              </a:p>
            </c:txPr>
            <c:showLegendKey val="0"/>
            <c:showVal val="1"/>
            <c:showCatName val="0"/>
            <c:showSerName val="0"/>
            <c:showPercent val="0"/>
            <c:showBubbleSize val="0"/>
            <c:showLeaderLines val="0"/>
          </c:dLbls>
          <c:cat>
            <c:strRef>
              <c:f>'For Chart'!$A$2:$A$9</c:f>
              <c:strCache>
                <c:ptCount val="8"/>
                <c:pt idx="0">
                  <c:v>FY 07-08</c:v>
                </c:pt>
                <c:pt idx="1">
                  <c:v>FY 08-09</c:v>
                </c:pt>
                <c:pt idx="2">
                  <c:v>FY 09-10</c:v>
                </c:pt>
                <c:pt idx="3">
                  <c:v>FY 10-11</c:v>
                </c:pt>
                <c:pt idx="4">
                  <c:v>FY 11-12</c:v>
                </c:pt>
                <c:pt idx="5">
                  <c:v>FY 12-13</c:v>
                </c:pt>
                <c:pt idx="6">
                  <c:v>FY 13-14</c:v>
                </c:pt>
                <c:pt idx="7">
                  <c:v>FY 14-15</c:v>
                </c:pt>
              </c:strCache>
            </c:strRef>
          </c:cat>
          <c:val>
            <c:numRef>
              <c:f>'For Chart'!$B$2:$B$9</c:f>
              <c:numCache>
                <c:formatCode>General</c:formatCode>
                <c:ptCount val="8"/>
                <c:pt idx="0" formatCode="#,##0_);\(#,##0\)">
                  <c:v>452152</c:v>
                </c:pt>
                <c:pt idx="2" formatCode="#,##0_);\(#,##0\)">
                  <c:v>537000</c:v>
                </c:pt>
                <c:pt idx="3" formatCode="#,##0_);\(#,##0\)">
                  <c:v>508259</c:v>
                </c:pt>
                <c:pt idx="4" formatCode="#,##0_);\(#,##0\)">
                  <c:v>1403847</c:v>
                </c:pt>
                <c:pt idx="5" formatCode="#,##0_);\(#,##0\)">
                  <c:v>1061712</c:v>
                </c:pt>
                <c:pt idx="6" formatCode="#,##0_);\(#,##0\)">
                  <c:v>978346</c:v>
                </c:pt>
                <c:pt idx="7" formatCode="#,##0_);\(#,##0\)">
                  <c:v>464087</c:v>
                </c:pt>
              </c:numCache>
            </c:numRef>
          </c:val>
        </c:ser>
        <c:ser>
          <c:idx val="0"/>
          <c:order val="1"/>
          <c:tx>
            <c:v>Workers' Compensation</c:v>
          </c:tx>
          <c:spPr>
            <a:solidFill>
              <a:srgbClr val="0000FF"/>
            </a:solidFill>
          </c:spPr>
          <c:invertIfNegative val="0"/>
          <c:dLbls>
            <c:numFmt formatCode="&quot;$&quot;#,##0" sourceLinked="0"/>
            <c:txPr>
              <a:bodyPr rot="-3000000"/>
              <a:lstStyle/>
              <a:p>
                <a:pPr>
                  <a:defRPr sz="1200" b="1">
                    <a:solidFill>
                      <a:srgbClr val="FFFFFF"/>
                    </a:solidFill>
                  </a:defRPr>
                </a:pPr>
                <a:endParaRPr lang="en-US"/>
              </a:p>
            </c:txPr>
            <c:showLegendKey val="0"/>
            <c:showVal val="1"/>
            <c:showCatName val="0"/>
            <c:showSerName val="0"/>
            <c:showPercent val="0"/>
            <c:showBubbleSize val="0"/>
            <c:showLeaderLines val="0"/>
          </c:dLbls>
          <c:cat>
            <c:strRef>
              <c:f>'For Chart'!$A$2:$A$9</c:f>
              <c:strCache>
                <c:ptCount val="8"/>
                <c:pt idx="0">
                  <c:v>FY 07-08</c:v>
                </c:pt>
                <c:pt idx="1">
                  <c:v>FY 08-09</c:v>
                </c:pt>
                <c:pt idx="2">
                  <c:v>FY 09-10</c:v>
                </c:pt>
                <c:pt idx="3">
                  <c:v>FY 10-11</c:v>
                </c:pt>
                <c:pt idx="4">
                  <c:v>FY 11-12</c:v>
                </c:pt>
                <c:pt idx="5">
                  <c:v>FY 12-13</c:v>
                </c:pt>
                <c:pt idx="6">
                  <c:v>FY 13-14</c:v>
                </c:pt>
                <c:pt idx="7">
                  <c:v>FY 14-15</c:v>
                </c:pt>
              </c:strCache>
            </c:strRef>
          </c:cat>
          <c:val>
            <c:numRef>
              <c:f>'For Chart'!$C$2:$C$9</c:f>
              <c:numCache>
                <c:formatCode>#,##0_);\(#,##0\)</c:formatCode>
                <c:ptCount val="8"/>
                <c:pt idx="0">
                  <c:v>638809</c:v>
                </c:pt>
                <c:pt idx="1">
                  <c:v>1217460</c:v>
                </c:pt>
                <c:pt idx="2">
                  <c:v>1705800</c:v>
                </c:pt>
                <c:pt idx="3">
                  <c:v>2182123</c:v>
                </c:pt>
                <c:pt idx="4">
                  <c:v>815343</c:v>
                </c:pt>
                <c:pt idx="5" formatCode="#,##0_);[Red]\(#,##0\)">
                  <c:v>640445</c:v>
                </c:pt>
                <c:pt idx="6" formatCode="#,##0_);[Red]\(#,##0\)">
                  <c:v>845387</c:v>
                </c:pt>
                <c:pt idx="7" formatCode="#,##0_);[Red]\(#,##0\)">
                  <c:v>715802</c:v>
                </c:pt>
              </c:numCache>
            </c:numRef>
          </c:val>
        </c:ser>
        <c:dLbls>
          <c:showLegendKey val="0"/>
          <c:showVal val="0"/>
          <c:showCatName val="0"/>
          <c:showSerName val="0"/>
          <c:showPercent val="0"/>
          <c:showBubbleSize val="0"/>
        </c:dLbls>
        <c:gapWidth val="75"/>
        <c:shape val="box"/>
        <c:axId val="104825984"/>
        <c:axId val="104827520"/>
        <c:axId val="0"/>
      </c:bar3DChart>
      <c:catAx>
        <c:axId val="104825984"/>
        <c:scaling>
          <c:orientation val="minMax"/>
        </c:scaling>
        <c:delete val="0"/>
        <c:axPos val="b"/>
        <c:majorTickMark val="none"/>
        <c:minorTickMark val="none"/>
        <c:tickLblPos val="nextTo"/>
        <c:txPr>
          <a:bodyPr/>
          <a:lstStyle/>
          <a:p>
            <a:pPr>
              <a:defRPr sz="1200"/>
            </a:pPr>
            <a:endParaRPr lang="en-US"/>
          </a:p>
        </c:txPr>
        <c:crossAx val="104827520"/>
        <c:crosses val="autoZero"/>
        <c:auto val="1"/>
        <c:lblAlgn val="ctr"/>
        <c:lblOffset val="100"/>
        <c:noMultiLvlLbl val="0"/>
      </c:catAx>
      <c:valAx>
        <c:axId val="104827520"/>
        <c:scaling>
          <c:orientation val="minMax"/>
        </c:scaling>
        <c:delete val="0"/>
        <c:axPos val="l"/>
        <c:majorGridlines/>
        <c:numFmt formatCode="&quot;$&quot;#,##0" sourceLinked="0"/>
        <c:majorTickMark val="none"/>
        <c:minorTickMark val="none"/>
        <c:tickLblPos val="nextTo"/>
        <c:spPr>
          <a:ln w="9525">
            <a:noFill/>
          </a:ln>
        </c:spPr>
        <c:txPr>
          <a:bodyPr/>
          <a:lstStyle/>
          <a:p>
            <a:pPr>
              <a:defRPr sz="1200"/>
            </a:pPr>
            <a:endParaRPr lang="en-US"/>
          </a:p>
        </c:txPr>
        <c:crossAx val="104825984"/>
        <c:crosses val="autoZero"/>
        <c:crossBetween val="between"/>
      </c:valAx>
    </c:plotArea>
    <c:legend>
      <c:legendPos val="b"/>
      <c:layout/>
      <c:overlay val="0"/>
      <c:txPr>
        <a:bodyPr/>
        <a:lstStyle/>
        <a:p>
          <a:pPr>
            <a:defRPr sz="2000"/>
          </a:pPr>
          <a:endParaRPr lang="en-US"/>
        </a:p>
      </c:txPr>
    </c:legend>
    <c:plotVisOnly val="1"/>
    <c:dispBlanksAs val="gap"/>
    <c:showDLblsOverMax val="0"/>
  </c:chart>
  <c:txPr>
    <a:bodyPr/>
    <a:lstStyle/>
    <a:p>
      <a:pPr>
        <a:defRPr>
          <a:solidFill>
            <a:schemeClr val="bg1"/>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B9498-BE98-4FFA-AC2C-F7ABEE2DA85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B6D6E7E2-BE7A-4B88-8738-86D4A9CF2E78}">
      <dgm:prSet phldrT="[Text]"/>
      <dgm:spPr>
        <a:solidFill>
          <a:schemeClr val="tx2">
            <a:lumMod val="50000"/>
          </a:schemeClr>
        </a:solidFill>
        <a:ln>
          <a:solidFill>
            <a:schemeClr val="bg1"/>
          </a:solidFill>
        </a:ln>
      </dgm:spPr>
      <dgm:t>
        <a:bodyPr/>
        <a:lstStyle/>
        <a:p>
          <a:r>
            <a:rPr lang="en-US" b="1" i="0" dirty="0" smtClean="0">
              <a:solidFill>
                <a:srgbClr val="FFFFFF"/>
              </a:solidFill>
            </a:rPr>
            <a:t>JPA </a:t>
          </a:r>
          <a:r>
            <a:rPr lang="en-US" b="1" i="0" baseline="0" dirty="0" smtClean="0">
              <a:solidFill>
                <a:srgbClr val="FFFFFF"/>
              </a:solidFill>
            </a:rPr>
            <a:t>Administration</a:t>
          </a:r>
        </a:p>
        <a:p>
          <a:r>
            <a:rPr lang="en-US" b="1" i="0" dirty="0" smtClean="0">
              <a:solidFill>
                <a:srgbClr val="FFFFFF"/>
              </a:solidFill>
            </a:rPr>
            <a:t>(Alliant)</a:t>
          </a:r>
          <a:endParaRPr lang="en-US" b="1" i="0" dirty="0">
            <a:solidFill>
              <a:srgbClr val="FFFFFF"/>
            </a:solidFill>
          </a:endParaRPr>
        </a:p>
      </dgm:t>
    </dgm:pt>
    <dgm:pt modelId="{D7203909-F887-4765-B707-B130FB543D71}" type="parTrans" cxnId="{AFD993CE-223E-48C7-9D2B-62B13521EA45}">
      <dgm:prSet/>
      <dgm:spPr/>
      <dgm:t>
        <a:bodyPr/>
        <a:lstStyle/>
        <a:p>
          <a:endParaRPr lang="en-US"/>
        </a:p>
      </dgm:t>
    </dgm:pt>
    <dgm:pt modelId="{C24EB7A1-BC2E-4676-9521-1B5112035BC9}" type="sibTrans" cxnId="{AFD993CE-223E-48C7-9D2B-62B13521EA45}">
      <dgm:prSet/>
      <dgm:spPr/>
      <dgm:t>
        <a:bodyPr/>
        <a:lstStyle/>
        <a:p>
          <a:endParaRPr lang="en-US"/>
        </a:p>
      </dgm:t>
    </dgm:pt>
    <dgm:pt modelId="{ADF9350C-67A2-4436-8B0B-589FC7F684D2}">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Works directly with CSU ORM</a:t>
          </a:r>
          <a:endParaRPr lang="en-US" dirty="0">
            <a:solidFill>
              <a:schemeClr val="bg1"/>
            </a:solidFill>
          </a:endParaRPr>
        </a:p>
      </dgm:t>
    </dgm:pt>
    <dgm:pt modelId="{41BCD55F-9A0D-434F-AD89-9F2B478F37DA}" type="parTrans" cxnId="{B7581153-D7CF-4DB6-9BA0-5C3200745248}">
      <dgm:prSet/>
      <dgm:spPr/>
      <dgm:t>
        <a:bodyPr/>
        <a:lstStyle/>
        <a:p>
          <a:endParaRPr lang="en-US"/>
        </a:p>
      </dgm:t>
    </dgm:pt>
    <dgm:pt modelId="{8F4CD013-3CE5-4EC4-9AFC-797DCDE2FBC4}" type="sibTrans" cxnId="{B7581153-D7CF-4DB6-9BA0-5C3200745248}">
      <dgm:prSet/>
      <dgm:spPr/>
      <dgm:t>
        <a:bodyPr/>
        <a:lstStyle/>
        <a:p>
          <a:endParaRPr lang="en-US"/>
        </a:p>
      </dgm:t>
    </dgm:pt>
    <dgm:pt modelId="{FD0E0997-D7B2-4C3A-A00A-6762C65A838A}">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Meeting Agendas</a:t>
          </a:r>
          <a:endParaRPr lang="en-US" dirty="0">
            <a:solidFill>
              <a:schemeClr val="bg1"/>
            </a:solidFill>
          </a:endParaRPr>
        </a:p>
      </dgm:t>
    </dgm:pt>
    <dgm:pt modelId="{B564613A-9B45-4ED8-8669-AD9ED4A8BDAE}" type="parTrans" cxnId="{AF0E5A3E-DA31-46BE-8C7F-57C424053425}">
      <dgm:prSet/>
      <dgm:spPr/>
      <dgm:t>
        <a:bodyPr/>
        <a:lstStyle/>
        <a:p>
          <a:endParaRPr lang="en-US"/>
        </a:p>
      </dgm:t>
    </dgm:pt>
    <dgm:pt modelId="{B777E65B-E48F-49FC-AF4F-750695A92A39}" type="sibTrans" cxnId="{AF0E5A3E-DA31-46BE-8C7F-57C424053425}">
      <dgm:prSet/>
      <dgm:spPr/>
      <dgm:t>
        <a:bodyPr/>
        <a:lstStyle/>
        <a:p>
          <a:endParaRPr lang="en-US"/>
        </a:p>
      </dgm:t>
    </dgm:pt>
    <dgm:pt modelId="{6ACDEEF3-B3BE-4C63-853C-239B684D02AC}">
      <dgm:prSet phldrT="[Text]"/>
      <dgm:spPr>
        <a:solidFill>
          <a:srgbClr val="002060"/>
        </a:solidFill>
        <a:ln>
          <a:solidFill>
            <a:schemeClr val="bg1"/>
          </a:solidFill>
        </a:ln>
      </dgm:spPr>
      <dgm:t>
        <a:bodyPr/>
        <a:lstStyle/>
        <a:p>
          <a:r>
            <a:rPr lang="en-US" b="1" i="0" baseline="0" dirty="0" smtClean="0">
              <a:solidFill>
                <a:srgbClr val="FFFFFF"/>
              </a:solidFill>
            </a:rPr>
            <a:t>Insurance</a:t>
          </a:r>
          <a:r>
            <a:rPr lang="en-US" dirty="0" smtClean="0"/>
            <a:t> </a:t>
          </a:r>
          <a:r>
            <a:rPr lang="en-US" b="1" i="0" baseline="0" dirty="0" smtClean="0">
              <a:solidFill>
                <a:srgbClr val="FFFFFF"/>
              </a:solidFill>
            </a:rPr>
            <a:t>Brokerage</a:t>
          </a:r>
        </a:p>
        <a:p>
          <a:r>
            <a:rPr lang="en-US" b="1" i="0" baseline="0" dirty="0" smtClean="0">
              <a:solidFill>
                <a:srgbClr val="FFFFFF"/>
              </a:solidFill>
            </a:rPr>
            <a:t>(Alliant)</a:t>
          </a:r>
          <a:endParaRPr lang="en-US" b="1" i="0" baseline="0" dirty="0">
            <a:solidFill>
              <a:srgbClr val="FFFFFF"/>
            </a:solidFill>
          </a:endParaRPr>
        </a:p>
      </dgm:t>
    </dgm:pt>
    <dgm:pt modelId="{1EDD0F94-C911-4216-BBD3-91B82D71FA67}" type="parTrans" cxnId="{B3F2D8B2-6F65-471F-9877-FCEE00AA7CDB}">
      <dgm:prSet/>
      <dgm:spPr/>
      <dgm:t>
        <a:bodyPr/>
        <a:lstStyle/>
        <a:p>
          <a:endParaRPr lang="en-US"/>
        </a:p>
      </dgm:t>
    </dgm:pt>
    <dgm:pt modelId="{03251264-A49C-49F8-9566-3AA87BFC8388}" type="sibTrans" cxnId="{B3F2D8B2-6F65-471F-9877-FCEE00AA7CDB}">
      <dgm:prSet/>
      <dgm:spPr/>
      <dgm:t>
        <a:bodyPr/>
        <a:lstStyle/>
        <a:p>
          <a:endParaRPr lang="en-US"/>
        </a:p>
      </dgm:t>
    </dgm:pt>
    <dgm:pt modelId="{A54F45AC-1BEA-4D4C-BDEC-C2F855EE3525}">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Risk Financing Model Development</a:t>
          </a:r>
          <a:endParaRPr lang="en-US" dirty="0">
            <a:solidFill>
              <a:schemeClr val="bg1"/>
            </a:solidFill>
          </a:endParaRPr>
        </a:p>
      </dgm:t>
    </dgm:pt>
    <dgm:pt modelId="{283B05E2-F7AF-4DA3-96D3-4B10E13BAE2E}" type="parTrans" cxnId="{8DF1273C-A6D0-47FF-B16C-81BECC2497A8}">
      <dgm:prSet/>
      <dgm:spPr/>
      <dgm:t>
        <a:bodyPr/>
        <a:lstStyle/>
        <a:p>
          <a:endParaRPr lang="en-US"/>
        </a:p>
      </dgm:t>
    </dgm:pt>
    <dgm:pt modelId="{F7DFC14B-9F3A-448B-91CD-D0BCFB2EA7F5}" type="sibTrans" cxnId="{8DF1273C-A6D0-47FF-B16C-81BECC2497A8}">
      <dgm:prSet/>
      <dgm:spPr/>
      <dgm:t>
        <a:bodyPr/>
        <a:lstStyle/>
        <a:p>
          <a:endParaRPr lang="en-US"/>
        </a:p>
      </dgm:t>
    </dgm:pt>
    <dgm:pt modelId="{F20D7D50-5F9C-42FC-AD3B-BF234EF26DF1}">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Designs and </a:t>
          </a:r>
          <a:br>
            <a:rPr lang="en-US" dirty="0" smtClean="0">
              <a:solidFill>
                <a:schemeClr val="bg1"/>
              </a:solidFill>
            </a:rPr>
          </a:br>
          <a:r>
            <a:rPr lang="en-US" dirty="0" smtClean="0">
              <a:solidFill>
                <a:schemeClr val="bg1"/>
              </a:solidFill>
            </a:rPr>
            <a:t>Reviews all Coverage Wording</a:t>
          </a:r>
          <a:endParaRPr lang="en-US" dirty="0">
            <a:solidFill>
              <a:schemeClr val="bg1"/>
            </a:solidFill>
          </a:endParaRPr>
        </a:p>
      </dgm:t>
    </dgm:pt>
    <dgm:pt modelId="{283D6B32-F29E-4460-AFE4-F518CD7AE9D7}" type="parTrans" cxnId="{3AE1B6BC-F481-4235-A50D-33C6BB3D5E3A}">
      <dgm:prSet/>
      <dgm:spPr/>
      <dgm:t>
        <a:bodyPr/>
        <a:lstStyle/>
        <a:p>
          <a:endParaRPr lang="en-US"/>
        </a:p>
      </dgm:t>
    </dgm:pt>
    <dgm:pt modelId="{CED8EE22-0899-4E1C-9080-7F2B48B9D63E}" type="sibTrans" cxnId="{3AE1B6BC-F481-4235-A50D-33C6BB3D5E3A}">
      <dgm:prSet/>
      <dgm:spPr/>
      <dgm:t>
        <a:bodyPr/>
        <a:lstStyle/>
        <a:p>
          <a:endParaRPr lang="en-US"/>
        </a:p>
      </dgm:t>
    </dgm:pt>
    <dgm:pt modelId="{499220C7-96AA-4311-A78E-856AC1E6FC13}">
      <dgm:prSet phldrT="[Text]"/>
      <dgm:spPr>
        <a:solidFill>
          <a:srgbClr val="00B050"/>
        </a:solidFill>
        <a:ln>
          <a:solidFill>
            <a:schemeClr val="bg1"/>
          </a:solidFill>
        </a:ln>
      </dgm:spPr>
      <dgm:t>
        <a:bodyPr/>
        <a:lstStyle/>
        <a:p>
          <a:r>
            <a:rPr lang="en-US" b="1" i="0" baseline="0" dirty="0" smtClean="0">
              <a:solidFill>
                <a:srgbClr val="FFFFFF"/>
              </a:solidFill>
            </a:rPr>
            <a:t>Claims Administration (Various)</a:t>
          </a:r>
          <a:endParaRPr lang="en-US" b="1" i="0" baseline="0" dirty="0">
            <a:solidFill>
              <a:srgbClr val="FFFFFF"/>
            </a:solidFill>
          </a:endParaRPr>
        </a:p>
      </dgm:t>
    </dgm:pt>
    <dgm:pt modelId="{AA2E9A4A-573D-4D8F-8906-0E6D48AA02E0}" type="parTrans" cxnId="{1CC736F8-8D77-4539-BB7F-D762D92A614B}">
      <dgm:prSet/>
      <dgm:spPr/>
      <dgm:t>
        <a:bodyPr/>
        <a:lstStyle/>
        <a:p>
          <a:endParaRPr lang="en-US"/>
        </a:p>
      </dgm:t>
    </dgm:pt>
    <dgm:pt modelId="{44A197CD-4CD0-4A84-BCD0-64394DEBA1D7}" type="sibTrans" cxnId="{1CC736F8-8D77-4539-BB7F-D762D92A614B}">
      <dgm:prSet/>
      <dgm:spPr/>
      <dgm:t>
        <a:bodyPr/>
        <a:lstStyle/>
        <a:p>
          <a:endParaRPr lang="en-US"/>
        </a:p>
      </dgm:t>
    </dgm:pt>
    <dgm:pt modelId="{5FDC09C3-06D5-4C49-A0E5-0A896596E791}">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Liability (Carl Warren and Company)</a:t>
          </a:r>
          <a:endParaRPr lang="en-US" dirty="0">
            <a:solidFill>
              <a:schemeClr val="bg1"/>
            </a:solidFill>
          </a:endParaRPr>
        </a:p>
      </dgm:t>
    </dgm:pt>
    <dgm:pt modelId="{94B8544B-CF37-4246-AD4C-A0277997D3C5}" type="parTrans" cxnId="{33EFE6FD-19CD-49A4-9456-952116384615}">
      <dgm:prSet/>
      <dgm:spPr/>
      <dgm:t>
        <a:bodyPr/>
        <a:lstStyle/>
        <a:p>
          <a:endParaRPr lang="en-US"/>
        </a:p>
      </dgm:t>
    </dgm:pt>
    <dgm:pt modelId="{CCF6AD39-CACB-4640-80FA-9057C6993312}" type="sibTrans" cxnId="{33EFE6FD-19CD-49A4-9456-952116384615}">
      <dgm:prSet/>
      <dgm:spPr/>
      <dgm:t>
        <a:bodyPr/>
        <a:lstStyle/>
        <a:p>
          <a:endParaRPr lang="en-US"/>
        </a:p>
      </dgm:t>
    </dgm:pt>
    <dgm:pt modelId="{73E139B5-B6D5-491A-A2C1-4B0E1ADC632C}">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Meeting Minutes</a:t>
          </a:r>
          <a:endParaRPr lang="en-US" dirty="0">
            <a:solidFill>
              <a:schemeClr val="bg1"/>
            </a:solidFill>
          </a:endParaRPr>
        </a:p>
      </dgm:t>
    </dgm:pt>
    <dgm:pt modelId="{27B6B047-A2BB-4290-B57F-6F02024AF53C}" type="parTrans" cxnId="{2286417A-07BD-498D-BB49-477F419127FA}">
      <dgm:prSet/>
      <dgm:spPr/>
      <dgm:t>
        <a:bodyPr/>
        <a:lstStyle/>
        <a:p>
          <a:endParaRPr lang="en-US"/>
        </a:p>
      </dgm:t>
    </dgm:pt>
    <dgm:pt modelId="{0CF4BEF5-3110-4E24-B83C-9B8D51870785}" type="sibTrans" cxnId="{2286417A-07BD-498D-BB49-477F419127FA}">
      <dgm:prSet/>
      <dgm:spPr/>
      <dgm:t>
        <a:bodyPr/>
        <a:lstStyle/>
        <a:p>
          <a:endParaRPr lang="en-US"/>
        </a:p>
      </dgm:t>
    </dgm:pt>
    <dgm:pt modelId="{99D7CD4E-E91E-4636-9404-BFB77294A817}">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Program Manuals</a:t>
          </a:r>
          <a:endParaRPr lang="en-US" dirty="0">
            <a:solidFill>
              <a:schemeClr val="bg1"/>
            </a:solidFill>
          </a:endParaRPr>
        </a:p>
      </dgm:t>
    </dgm:pt>
    <dgm:pt modelId="{4E6A9FD9-C336-49F7-AC61-419081EECBD6}" type="parTrans" cxnId="{C8D94878-DCC7-4595-AC42-A93A4701FFE3}">
      <dgm:prSet/>
      <dgm:spPr/>
      <dgm:t>
        <a:bodyPr/>
        <a:lstStyle/>
        <a:p>
          <a:endParaRPr lang="en-US"/>
        </a:p>
      </dgm:t>
    </dgm:pt>
    <dgm:pt modelId="{97FBED76-572A-40A5-90E1-F51B066A21C0}" type="sibTrans" cxnId="{C8D94878-DCC7-4595-AC42-A93A4701FFE3}">
      <dgm:prSet/>
      <dgm:spPr/>
      <dgm:t>
        <a:bodyPr/>
        <a:lstStyle/>
        <a:p>
          <a:endParaRPr lang="en-US"/>
        </a:p>
      </dgm:t>
    </dgm:pt>
    <dgm:pt modelId="{B495180A-B5D6-4AA9-8981-522ABDD53294}">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Website</a:t>
          </a:r>
          <a:endParaRPr lang="en-US" dirty="0">
            <a:solidFill>
              <a:schemeClr val="bg1"/>
            </a:solidFill>
          </a:endParaRPr>
        </a:p>
      </dgm:t>
    </dgm:pt>
    <dgm:pt modelId="{7CD275E8-E8B0-44EA-B3F9-205D5A8F8E72}" type="parTrans" cxnId="{B8C0FDDD-9FE9-4B92-9062-54C2B4D2DC2E}">
      <dgm:prSet/>
      <dgm:spPr/>
      <dgm:t>
        <a:bodyPr/>
        <a:lstStyle/>
        <a:p>
          <a:endParaRPr lang="en-US"/>
        </a:p>
      </dgm:t>
    </dgm:pt>
    <dgm:pt modelId="{8EE25356-0D38-405C-95E2-69875A1C8059}" type="sibTrans" cxnId="{B8C0FDDD-9FE9-4B92-9062-54C2B4D2DC2E}">
      <dgm:prSet/>
      <dgm:spPr/>
      <dgm:t>
        <a:bodyPr/>
        <a:lstStyle/>
        <a:p>
          <a:endParaRPr lang="en-US"/>
        </a:p>
      </dgm:t>
    </dgm:pt>
    <dgm:pt modelId="{9FCCC54D-5B6E-4DDB-BFDE-BDE964D3B87E}">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Annual Budget</a:t>
          </a:r>
          <a:endParaRPr lang="en-US" dirty="0">
            <a:solidFill>
              <a:schemeClr val="bg1"/>
            </a:solidFill>
          </a:endParaRPr>
        </a:p>
      </dgm:t>
    </dgm:pt>
    <dgm:pt modelId="{1F739A9B-5F92-470C-A32F-4BE11D80BD20}" type="parTrans" cxnId="{D510209D-7EF8-4AAC-92A1-858932BB65F6}">
      <dgm:prSet/>
      <dgm:spPr/>
      <dgm:t>
        <a:bodyPr/>
        <a:lstStyle/>
        <a:p>
          <a:endParaRPr lang="en-US"/>
        </a:p>
      </dgm:t>
    </dgm:pt>
    <dgm:pt modelId="{4ED0A4FD-740A-485D-8B69-C4A376D8D527}" type="sibTrans" cxnId="{D510209D-7EF8-4AAC-92A1-858932BB65F6}">
      <dgm:prSet/>
      <dgm:spPr/>
      <dgm:t>
        <a:bodyPr/>
        <a:lstStyle/>
        <a:p>
          <a:endParaRPr lang="en-US"/>
        </a:p>
      </dgm:t>
    </dgm:pt>
    <dgm:pt modelId="{08A706AE-686D-4254-95E7-63A24994841E}">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Dividend Calculations</a:t>
          </a:r>
          <a:endParaRPr lang="en-US" dirty="0">
            <a:solidFill>
              <a:schemeClr val="bg1"/>
            </a:solidFill>
          </a:endParaRPr>
        </a:p>
      </dgm:t>
    </dgm:pt>
    <dgm:pt modelId="{16023AB6-1CF2-4039-B181-FFF8B6CC4162}" type="parTrans" cxnId="{CF2A1149-3C0D-4F10-9802-67ABBB450A0A}">
      <dgm:prSet/>
      <dgm:spPr/>
      <dgm:t>
        <a:bodyPr/>
        <a:lstStyle/>
        <a:p>
          <a:endParaRPr lang="en-US"/>
        </a:p>
      </dgm:t>
    </dgm:pt>
    <dgm:pt modelId="{F796EFD5-B2D9-44E0-9AD0-8BAF99B13BEB}" type="sibTrans" cxnId="{CF2A1149-3C0D-4F10-9802-67ABBB450A0A}">
      <dgm:prSet/>
      <dgm:spPr/>
      <dgm:t>
        <a:bodyPr/>
        <a:lstStyle/>
        <a:p>
          <a:endParaRPr lang="en-US"/>
        </a:p>
      </dgm:t>
    </dgm:pt>
    <dgm:pt modelId="{16C4351C-2770-4DC8-AC14-AF3E9F82F832}">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Program Cost Allocations</a:t>
          </a:r>
          <a:endParaRPr lang="en-US" dirty="0">
            <a:solidFill>
              <a:schemeClr val="bg1"/>
            </a:solidFill>
          </a:endParaRPr>
        </a:p>
      </dgm:t>
    </dgm:pt>
    <dgm:pt modelId="{FCF90635-BAA4-45F5-8A1F-773EC093E73F}" type="parTrans" cxnId="{4244E616-6FBD-4FA1-9647-8CADA00C371C}">
      <dgm:prSet/>
      <dgm:spPr/>
      <dgm:t>
        <a:bodyPr/>
        <a:lstStyle/>
        <a:p>
          <a:endParaRPr lang="en-US"/>
        </a:p>
      </dgm:t>
    </dgm:pt>
    <dgm:pt modelId="{4B3492B6-F978-4AA3-92FB-530421777FFC}" type="sibTrans" cxnId="{4244E616-6FBD-4FA1-9647-8CADA00C371C}">
      <dgm:prSet/>
      <dgm:spPr/>
      <dgm:t>
        <a:bodyPr/>
        <a:lstStyle/>
        <a:p>
          <a:endParaRPr lang="en-US"/>
        </a:p>
      </dgm:t>
    </dgm:pt>
    <dgm:pt modelId="{00EFA06E-F39F-4FD5-A55E-D4A3DE354C8F}">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Policies and Procedures</a:t>
          </a:r>
          <a:endParaRPr lang="en-US" dirty="0">
            <a:solidFill>
              <a:schemeClr val="bg1"/>
            </a:solidFill>
          </a:endParaRPr>
        </a:p>
      </dgm:t>
    </dgm:pt>
    <dgm:pt modelId="{CCF407F4-890F-4418-AD69-D56DFFBBE36A}" type="parTrans" cxnId="{9E6893D8-F18C-48D0-B704-14D0848E8EDD}">
      <dgm:prSet/>
      <dgm:spPr/>
      <dgm:t>
        <a:bodyPr/>
        <a:lstStyle/>
        <a:p>
          <a:endParaRPr lang="en-US"/>
        </a:p>
      </dgm:t>
    </dgm:pt>
    <dgm:pt modelId="{5C5805BB-2419-4A80-87D3-E46E39DA29CB}" type="sibTrans" cxnId="{9E6893D8-F18C-48D0-B704-14D0848E8EDD}">
      <dgm:prSet/>
      <dgm:spPr/>
      <dgm:t>
        <a:bodyPr/>
        <a:lstStyle/>
        <a:p>
          <a:endParaRPr lang="en-US"/>
        </a:p>
      </dgm:t>
    </dgm:pt>
    <dgm:pt modelId="{F1CAFAE9-8B85-49F1-9575-D5C6009FB3A4}">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Resolutions</a:t>
          </a:r>
          <a:endParaRPr lang="en-US" dirty="0">
            <a:solidFill>
              <a:schemeClr val="bg1"/>
            </a:solidFill>
          </a:endParaRPr>
        </a:p>
      </dgm:t>
    </dgm:pt>
    <dgm:pt modelId="{E51BC3E9-DA72-4F33-8B68-EC540DF76678}" type="parTrans" cxnId="{70AF6752-0BFB-456F-89AB-D35FBD1D92B8}">
      <dgm:prSet/>
      <dgm:spPr/>
      <dgm:t>
        <a:bodyPr/>
        <a:lstStyle/>
        <a:p>
          <a:endParaRPr lang="en-US"/>
        </a:p>
      </dgm:t>
    </dgm:pt>
    <dgm:pt modelId="{742FE1BE-BFE1-41A7-9CAC-D536BB24A51B}" type="sibTrans" cxnId="{70AF6752-0BFB-456F-89AB-D35FBD1D92B8}">
      <dgm:prSet/>
      <dgm:spPr/>
      <dgm:t>
        <a:bodyPr/>
        <a:lstStyle/>
        <a:p>
          <a:endParaRPr lang="en-US"/>
        </a:p>
      </dgm:t>
    </dgm:pt>
    <dgm:pt modelId="{4D069760-7A99-485F-B184-01AC9E5B29A7}">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Loss Control Contracts</a:t>
          </a:r>
          <a:endParaRPr lang="en-US" dirty="0">
            <a:solidFill>
              <a:schemeClr val="bg1"/>
            </a:solidFill>
          </a:endParaRPr>
        </a:p>
      </dgm:t>
    </dgm:pt>
    <dgm:pt modelId="{A39F7F25-10D8-4A82-8E08-D6731EDCEEFF}" type="parTrans" cxnId="{9D3DB8FE-08C5-4746-8694-48F77028CDC2}">
      <dgm:prSet/>
      <dgm:spPr/>
      <dgm:t>
        <a:bodyPr/>
        <a:lstStyle/>
        <a:p>
          <a:endParaRPr lang="en-US"/>
        </a:p>
      </dgm:t>
    </dgm:pt>
    <dgm:pt modelId="{FAB5BDBB-98AA-4407-AA3C-072E009F3433}" type="sibTrans" cxnId="{9D3DB8FE-08C5-4746-8694-48F77028CDC2}">
      <dgm:prSet/>
      <dgm:spPr/>
      <dgm:t>
        <a:bodyPr/>
        <a:lstStyle/>
        <a:p>
          <a:endParaRPr lang="en-US"/>
        </a:p>
      </dgm:t>
    </dgm:pt>
    <dgm:pt modelId="{BEDA5C58-0865-4E1A-A94C-D4D5DB6566CA}">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Actuarial Reviews</a:t>
          </a:r>
          <a:endParaRPr lang="en-US" dirty="0">
            <a:solidFill>
              <a:schemeClr val="bg1"/>
            </a:solidFill>
          </a:endParaRPr>
        </a:p>
      </dgm:t>
    </dgm:pt>
    <dgm:pt modelId="{F59B6ED8-E141-4DB0-9D0F-1804CED395CF}" type="parTrans" cxnId="{FE543593-E2A6-48A6-883D-10B768A1C0F4}">
      <dgm:prSet/>
      <dgm:spPr/>
      <dgm:t>
        <a:bodyPr/>
        <a:lstStyle/>
        <a:p>
          <a:endParaRPr lang="en-US"/>
        </a:p>
      </dgm:t>
    </dgm:pt>
    <dgm:pt modelId="{57F246F5-777D-4E51-9A84-3250ADCEB03E}" type="sibTrans" cxnId="{FE543593-E2A6-48A6-883D-10B768A1C0F4}">
      <dgm:prSet/>
      <dgm:spPr/>
      <dgm:t>
        <a:bodyPr/>
        <a:lstStyle/>
        <a:p>
          <a:endParaRPr lang="en-US"/>
        </a:p>
      </dgm:t>
    </dgm:pt>
    <dgm:pt modelId="{DE81DD6E-0E3B-414B-8670-11762116CD79}">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Plus 29 additional tasks</a:t>
          </a:r>
          <a:endParaRPr lang="en-US" dirty="0">
            <a:solidFill>
              <a:schemeClr val="bg1"/>
            </a:solidFill>
          </a:endParaRPr>
        </a:p>
      </dgm:t>
    </dgm:pt>
    <dgm:pt modelId="{15749A6B-0A61-493D-A141-6A9DFB55EA77}" type="parTrans" cxnId="{DC91433F-E35A-4189-8146-FBF3ED83D9FB}">
      <dgm:prSet/>
      <dgm:spPr/>
      <dgm:t>
        <a:bodyPr/>
        <a:lstStyle/>
        <a:p>
          <a:endParaRPr lang="en-US"/>
        </a:p>
      </dgm:t>
    </dgm:pt>
    <dgm:pt modelId="{E5A4348E-0631-4D4F-A5A0-F44F35930009}" type="sibTrans" cxnId="{DC91433F-E35A-4189-8146-FBF3ED83D9FB}">
      <dgm:prSet/>
      <dgm:spPr/>
      <dgm:t>
        <a:bodyPr/>
        <a:lstStyle/>
        <a:p>
          <a:endParaRPr lang="en-US"/>
        </a:p>
      </dgm:t>
    </dgm:pt>
    <dgm:pt modelId="{8CDCE7C8-623A-432B-8D2F-8DEB26928610}">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Program Development</a:t>
          </a:r>
          <a:endParaRPr lang="en-US" dirty="0">
            <a:solidFill>
              <a:schemeClr val="bg1"/>
            </a:solidFill>
          </a:endParaRPr>
        </a:p>
      </dgm:t>
    </dgm:pt>
    <dgm:pt modelId="{C6FC7E27-5455-4C90-B01B-62365299C5F7}" type="parTrans" cxnId="{2263BCF3-25E5-4236-854F-E72E60B03E99}">
      <dgm:prSet/>
      <dgm:spPr/>
      <dgm:t>
        <a:bodyPr/>
        <a:lstStyle/>
        <a:p>
          <a:endParaRPr lang="en-US"/>
        </a:p>
      </dgm:t>
    </dgm:pt>
    <dgm:pt modelId="{93FD3E52-D6E4-4712-A07D-8E0C491966E9}" type="sibTrans" cxnId="{2263BCF3-25E5-4236-854F-E72E60B03E99}">
      <dgm:prSet/>
      <dgm:spPr/>
      <dgm:t>
        <a:bodyPr/>
        <a:lstStyle/>
        <a:p>
          <a:endParaRPr lang="en-US"/>
        </a:p>
      </dgm:t>
    </dgm:pt>
    <dgm:pt modelId="{32F4AE17-B8A9-4A82-9C98-93C6FC99CB03}">
      <dgm:prSet phldrT="[Text]"/>
      <dgm:spPr>
        <a:solidFill>
          <a:schemeClr val="tx1">
            <a:lumMod val="40000"/>
            <a:lumOff val="60000"/>
            <a:alpha val="90000"/>
          </a:schemeClr>
        </a:solidFill>
        <a:ln>
          <a:solidFill>
            <a:schemeClr val="bg1">
              <a:alpha val="90000"/>
            </a:schemeClr>
          </a:solidFill>
        </a:ln>
      </dgm:spPr>
      <dgm:t>
        <a:bodyPr/>
        <a:lstStyle/>
        <a:p>
          <a:endParaRPr lang="en-US" dirty="0"/>
        </a:p>
      </dgm:t>
    </dgm:pt>
    <dgm:pt modelId="{5C7A3B42-39B3-4A85-9723-DE9F4C0DDA77}" type="parTrans" cxnId="{D5BA5E3C-DC37-4591-B9C7-5231D096409F}">
      <dgm:prSet/>
      <dgm:spPr/>
      <dgm:t>
        <a:bodyPr/>
        <a:lstStyle/>
        <a:p>
          <a:endParaRPr lang="en-US"/>
        </a:p>
      </dgm:t>
    </dgm:pt>
    <dgm:pt modelId="{934D680D-BE3F-42D6-BA0F-4B2841C8CE4D}" type="sibTrans" cxnId="{D5BA5E3C-DC37-4591-B9C7-5231D096409F}">
      <dgm:prSet/>
      <dgm:spPr/>
      <dgm:t>
        <a:bodyPr/>
        <a:lstStyle/>
        <a:p>
          <a:endParaRPr lang="en-US"/>
        </a:p>
      </dgm:t>
    </dgm:pt>
    <dgm:pt modelId="{5A77BC7C-456C-486C-A53C-C8FA68E47119}">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Evaluates the Financial Status of all Excess Insurers</a:t>
          </a:r>
          <a:endParaRPr lang="en-US" dirty="0">
            <a:solidFill>
              <a:schemeClr val="bg1"/>
            </a:solidFill>
          </a:endParaRPr>
        </a:p>
      </dgm:t>
    </dgm:pt>
    <dgm:pt modelId="{DD72F4CF-12D0-4505-BF87-718A90590CB8}" type="parTrans" cxnId="{EBADA890-AE11-4BF0-A16A-4B5E4F82899E}">
      <dgm:prSet/>
      <dgm:spPr/>
      <dgm:t>
        <a:bodyPr/>
        <a:lstStyle/>
        <a:p>
          <a:endParaRPr lang="en-US"/>
        </a:p>
      </dgm:t>
    </dgm:pt>
    <dgm:pt modelId="{EBC2DE39-8FAA-4A9C-AC73-5521E211368E}" type="sibTrans" cxnId="{EBADA890-AE11-4BF0-A16A-4B5E4F82899E}">
      <dgm:prSet/>
      <dgm:spPr/>
      <dgm:t>
        <a:bodyPr/>
        <a:lstStyle/>
        <a:p>
          <a:endParaRPr lang="en-US"/>
        </a:p>
      </dgm:t>
    </dgm:pt>
    <dgm:pt modelId="{3FCB459F-02A6-4E9C-839C-572679B0C8A1}">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Purchases Excess Insurance for CSURMA’s Coverage Programs</a:t>
          </a:r>
          <a:endParaRPr lang="en-US" dirty="0">
            <a:solidFill>
              <a:schemeClr val="bg1"/>
            </a:solidFill>
          </a:endParaRPr>
        </a:p>
      </dgm:t>
    </dgm:pt>
    <dgm:pt modelId="{83BD4446-A15F-449B-9413-1D04C32F6F7A}" type="parTrans" cxnId="{8DC911D3-DE03-47EA-8A08-1B2B4B99118C}">
      <dgm:prSet/>
      <dgm:spPr/>
      <dgm:t>
        <a:bodyPr/>
        <a:lstStyle/>
        <a:p>
          <a:endParaRPr lang="en-US"/>
        </a:p>
      </dgm:t>
    </dgm:pt>
    <dgm:pt modelId="{8DFCE303-33C0-49FD-9356-B3B9F8E1248F}" type="sibTrans" cxnId="{8DC911D3-DE03-47EA-8A08-1B2B4B99118C}">
      <dgm:prSet/>
      <dgm:spPr/>
      <dgm:t>
        <a:bodyPr/>
        <a:lstStyle/>
        <a:p>
          <a:endParaRPr lang="en-US"/>
        </a:p>
      </dgm:t>
    </dgm:pt>
    <dgm:pt modelId="{A8A58077-30E1-4538-9B90-E479C8D760A9}">
      <dgm:prSet phldrT="[Text]"/>
      <dgm:spPr>
        <a:solidFill>
          <a:schemeClr val="tx1">
            <a:lumMod val="40000"/>
            <a:lumOff val="60000"/>
            <a:alpha val="90000"/>
          </a:schemeClr>
        </a:solidFill>
        <a:ln>
          <a:solidFill>
            <a:schemeClr val="bg1">
              <a:alpha val="90000"/>
            </a:schemeClr>
          </a:solidFill>
        </a:ln>
      </dgm:spPr>
      <dgm:t>
        <a:bodyPr/>
        <a:lstStyle/>
        <a:p>
          <a:endParaRPr lang="en-US" dirty="0">
            <a:solidFill>
              <a:schemeClr val="bg1"/>
            </a:solidFill>
          </a:endParaRPr>
        </a:p>
      </dgm:t>
    </dgm:pt>
    <dgm:pt modelId="{6D6E8D5D-B66D-4787-8933-6394EE6E0009}" type="parTrans" cxnId="{E28DC052-2E17-46EA-8155-F2C5100A96D2}">
      <dgm:prSet/>
      <dgm:spPr/>
      <dgm:t>
        <a:bodyPr/>
        <a:lstStyle/>
        <a:p>
          <a:endParaRPr lang="en-US"/>
        </a:p>
      </dgm:t>
    </dgm:pt>
    <dgm:pt modelId="{081EE0CF-0E1A-4F8C-9812-EC7E063BC832}" type="sibTrans" cxnId="{E28DC052-2E17-46EA-8155-F2C5100A96D2}">
      <dgm:prSet/>
      <dgm:spPr/>
      <dgm:t>
        <a:bodyPr/>
        <a:lstStyle/>
        <a:p>
          <a:endParaRPr lang="en-US"/>
        </a:p>
      </dgm:t>
    </dgm:pt>
    <dgm:pt modelId="{DB6DC87F-0603-4B27-8921-94893EEDC7ED}">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Workers’ Compensation (Sedgwick)</a:t>
          </a:r>
          <a:endParaRPr lang="en-US" dirty="0">
            <a:solidFill>
              <a:schemeClr val="bg1"/>
            </a:solidFill>
          </a:endParaRPr>
        </a:p>
      </dgm:t>
    </dgm:pt>
    <dgm:pt modelId="{E72D4633-63E9-4229-8BE0-742E82A1F124}" type="parTrans" cxnId="{679D2528-8DDE-4A18-82D8-A665D5F684EE}">
      <dgm:prSet/>
      <dgm:spPr/>
      <dgm:t>
        <a:bodyPr/>
        <a:lstStyle/>
        <a:p>
          <a:endParaRPr lang="en-US"/>
        </a:p>
      </dgm:t>
    </dgm:pt>
    <dgm:pt modelId="{5EE859CC-B5C5-4343-9F51-84CE1ACBD4AC}" type="sibTrans" cxnId="{679D2528-8DDE-4A18-82D8-A665D5F684EE}">
      <dgm:prSet/>
      <dgm:spPr/>
      <dgm:t>
        <a:bodyPr/>
        <a:lstStyle/>
        <a:p>
          <a:endParaRPr lang="en-US"/>
        </a:p>
      </dgm:t>
    </dgm:pt>
    <dgm:pt modelId="{4C72C48A-B0B8-412D-A153-BD858A54A4F6}">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Pollution (Alliant and ACE)</a:t>
          </a:r>
          <a:endParaRPr lang="en-US" dirty="0">
            <a:solidFill>
              <a:schemeClr val="bg1"/>
            </a:solidFill>
          </a:endParaRPr>
        </a:p>
      </dgm:t>
    </dgm:pt>
    <dgm:pt modelId="{2288BD40-B305-44E2-A158-400E1534EE09}" type="parTrans" cxnId="{B89C9AAD-547A-4502-BBB0-62AC301AB3B7}">
      <dgm:prSet/>
      <dgm:spPr/>
      <dgm:t>
        <a:bodyPr/>
        <a:lstStyle/>
        <a:p>
          <a:endParaRPr lang="en-US"/>
        </a:p>
      </dgm:t>
    </dgm:pt>
    <dgm:pt modelId="{E9EFDEA2-803F-412B-B8C1-D9CE22FF0B28}" type="sibTrans" cxnId="{B89C9AAD-547A-4502-BBB0-62AC301AB3B7}">
      <dgm:prSet/>
      <dgm:spPr/>
      <dgm:t>
        <a:bodyPr/>
        <a:lstStyle/>
        <a:p>
          <a:endParaRPr lang="en-US"/>
        </a:p>
      </dgm:t>
    </dgm:pt>
    <dgm:pt modelId="{47698FBA-1A0C-4DB1-8E22-1B905A71F8CE}">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Cyber (Alliant and Beazley)</a:t>
          </a:r>
          <a:endParaRPr lang="en-US" dirty="0">
            <a:solidFill>
              <a:schemeClr val="bg1"/>
            </a:solidFill>
          </a:endParaRPr>
        </a:p>
      </dgm:t>
    </dgm:pt>
    <dgm:pt modelId="{5F9E8C65-2708-458C-8003-78D43A317507}" type="parTrans" cxnId="{6D9DE71E-73AE-47EC-9561-E6FE2BA8AD95}">
      <dgm:prSet/>
      <dgm:spPr/>
      <dgm:t>
        <a:bodyPr/>
        <a:lstStyle/>
        <a:p>
          <a:endParaRPr lang="en-US"/>
        </a:p>
      </dgm:t>
    </dgm:pt>
    <dgm:pt modelId="{A2FAEDF5-66D8-4BFA-AA8D-0ECB0171CE02}" type="sibTrans" cxnId="{6D9DE71E-73AE-47EC-9561-E6FE2BA8AD95}">
      <dgm:prSet/>
      <dgm:spPr/>
      <dgm:t>
        <a:bodyPr/>
        <a:lstStyle/>
        <a:p>
          <a:endParaRPr lang="en-US"/>
        </a:p>
      </dgm:t>
    </dgm:pt>
    <dgm:pt modelId="{7FD4432A-5490-4138-83EB-7DE4FC69F3C5}">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Property (Alliant)</a:t>
          </a:r>
          <a:endParaRPr lang="en-US" dirty="0">
            <a:solidFill>
              <a:schemeClr val="bg1"/>
            </a:solidFill>
          </a:endParaRPr>
        </a:p>
      </dgm:t>
    </dgm:pt>
    <dgm:pt modelId="{F074DC65-A65A-42FC-9E09-2076289EF423}" type="parTrans" cxnId="{01604B29-85FF-4635-99C0-5BFE81C5A7BA}">
      <dgm:prSet/>
      <dgm:spPr/>
      <dgm:t>
        <a:bodyPr/>
        <a:lstStyle/>
        <a:p>
          <a:endParaRPr lang="en-US"/>
        </a:p>
      </dgm:t>
    </dgm:pt>
    <dgm:pt modelId="{AF0FD47A-84F5-402D-84E2-D98FE3772DFA}" type="sibTrans" cxnId="{01604B29-85FF-4635-99C0-5BFE81C5A7BA}">
      <dgm:prSet/>
      <dgm:spPr/>
      <dgm:t>
        <a:bodyPr/>
        <a:lstStyle/>
        <a:p>
          <a:endParaRPr lang="en-US"/>
        </a:p>
      </dgm:t>
    </dgm:pt>
    <dgm:pt modelId="{EC8DC066-55D6-41F7-A11F-BFCC941837F0}">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PAI (HSR)</a:t>
          </a:r>
          <a:endParaRPr lang="en-US" dirty="0">
            <a:solidFill>
              <a:schemeClr val="bg1"/>
            </a:solidFill>
          </a:endParaRPr>
        </a:p>
      </dgm:t>
    </dgm:pt>
    <dgm:pt modelId="{75F9C414-4145-45AF-912A-5A1990C53788}" type="parTrans" cxnId="{189775B7-E7B3-42F2-ACD6-C3FA6A07397A}">
      <dgm:prSet/>
      <dgm:spPr/>
      <dgm:t>
        <a:bodyPr/>
        <a:lstStyle/>
        <a:p>
          <a:endParaRPr lang="en-US"/>
        </a:p>
      </dgm:t>
    </dgm:pt>
    <dgm:pt modelId="{3E250288-F8C3-4C8F-82EF-BC1740DE84A9}" type="sibTrans" cxnId="{189775B7-E7B3-42F2-ACD6-C3FA6A07397A}">
      <dgm:prSet/>
      <dgm:spPr/>
      <dgm:t>
        <a:bodyPr/>
        <a:lstStyle/>
        <a:p>
          <a:endParaRPr lang="en-US"/>
        </a:p>
      </dgm:t>
    </dgm:pt>
    <dgm:pt modelId="{FA445406-BCD9-486B-9ADB-354E9B77D750}">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Unemployment Insurance (Employers Edge)</a:t>
          </a:r>
          <a:endParaRPr lang="en-US" dirty="0">
            <a:solidFill>
              <a:schemeClr val="bg1"/>
            </a:solidFill>
          </a:endParaRPr>
        </a:p>
      </dgm:t>
    </dgm:pt>
    <dgm:pt modelId="{C59AE4D6-92C6-45BD-8746-FB847CD99DEC}" type="parTrans" cxnId="{5891F369-A1BB-4600-96CC-3153D6CB96E2}">
      <dgm:prSet/>
      <dgm:spPr/>
      <dgm:t>
        <a:bodyPr/>
        <a:lstStyle/>
        <a:p>
          <a:endParaRPr lang="en-US"/>
        </a:p>
      </dgm:t>
    </dgm:pt>
    <dgm:pt modelId="{51569A1A-BE78-4097-9025-3DA113BB050D}" type="sibTrans" cxnId="{5891F369-A1BB-4600-96CC-3153D6CB96E2}">
      <dgm:prSet/>
      <dgm:spPr/>
      <dgm:t>
        <a:bodyPr/>
        <a:lstStyle/>
        <a:p>
          <a:endParaRPr lang="en-US"/>
        </a:p>
      </dgm:t>
    </dgm:pt>
    <dgm:pt modelId="{A43694C0-4489-4F40-96B8-AC061B7EE79D}">
      <dgm:prSet phldrT="[Text]"/>
      <dgm:spPr>
        <a:solidFill>
          <a:schemeClr val="tx1">
            <a:lumMod val="40000"/>
            <a:lumOff val="60000"/>
            <a:alpha val="90000"/>
          </a:schemeClr>
        </a:solidFill>
        <a:ln>
          <a:solidFill>
            <a:schemeClr val="bg1">
              <a:alpha val="90000"/>
            </a:schemeClr>
          </a:solidFill>
        </a:ln>
      </dgm:spPr>
      <dgm:t>
        <a:bodyPr/>
        <a:lstStyle/>
        <a:p>
          <a:r>
            <a:rPr lang="en-US" dirty="0" smtClean="0">
              <a:solidFill>
                <a:schemeClr val="bg1"/>
              </a:solidFill>
            </a:rPr>
            <a:t>Underwriting Information</a:t>
          </a:r>
          <a:endParaRPr lang="en-US" dirty="0">
            <a:solidFill>
              <a:schemeClr val="bg1"/>
            </a:solidFill>
          </a:endParaRPr>
        </a:p>
      </dgm:t>
    </dgm:pt>
    <dgm:pt modelId="{E0434FFB-320B-4DB0-8EAC-A60B0D842474}" type="parTrans" cxnId="{D8FFAB74-BAAE-4C4C-A531-00DBC5A87738}">
      <dgm:prSet/>
      <dgm:spPr/>
      <dgm:t>
        <a:bodyPr/>
        <a:lstStyle/>
        <a:p>
          <a:endParaRPr lang="en-US"/>
        </a:p>
      </dgm:t>
    </dgm:pt>
    <dgm:pt modelId="{BBCE0370-7266-4340-BC85-8484BB1C72B3}" type="sibTrans" cxnId="{D8FFAB74-BAAE-4C4C-A531-00DBC5A87738}">
      <dgm:prSet/>
      <dgm:spPr/>
      <dgm:t>
        <a:bodyPr/>
        <a:lstStyle/>
        <a:p>
          <a:endParaRPr lang="en-US"/>
        </a:p>
      </dgm:t>
    </dgm:pt>
    <dgm:pt modelId="{C3E96D8A-C73F-4F61-9A26-7FDBD6F0E9EA}" type="pres">
      <dgm:prSet presAssocID="{1D4B9498-BE98-4FFA-AC2C-F7ABEE2DA853}" presName="Name0" presStyleCnt="0">
        <dgm:presLayoutVars>
          <dgm:dir/>
          <dgm:animLvl val="lvl"/>
          <dgm:resizeHandles val="exact"/>
        </dgm:presLayoutVars>
      </dgm:prSet>
      <dgm:spPr/>
      <dgm:t>
        <a:bodyPr/>
        <a:lstStyle/>
        <a:p>
          <a:endParaRPr lang="en-US"/>
        </a:p>
      </dgm:t>
    </dgm:pt>
    <dgm:pt modelId="{2BD98ECA-9C14-420D-9127-568754F29208}" type="pres">
      <dgm:prSet presAssocID="{B6D6E7E2-BE7A-4B88-8738-86D4A9CF2E78}" presName="composite" presStyleCnt="0"/>
      <dgm:spPr/>
    </dgm:pt>
    <dgm:pt modelId="{4C98C8CE-8E2A-4E7A-A780-F4F7315A991B}" type="pres">
      <dgm:prSet presAssocID="{B6D6E7E2-BE7A-4B88-8738-86D4A9CF2E78}" presName="parTx" presStyleLbl="alignNode1" presStyleIdx="0" presStyleCnt="3">
        <dgm:presLayoutVars>
          <dgm:chMax val="0"/>
          <dgm:chPref val="0"/>
          <dgm:bulletEnabled val="1"/>
        </dgm:presLayoutVars>
      </dgm:prSet>
      <dgm:spPr/>
      <dgm:t>
        <a:bodyPr/>
        <a:lstStyle/>
        <a:p>
          <a:endParaRPr lang="en-US"/>
        </a:p>
      </dgm:t>
    </dgm:pt>
    <dgm:pt modelId="{56023E95-A69F-45A6-9E22-6D27E8D6AA56}" type="pres">
      <dgm:prSet presAssocID="{B6D6E7E2-BE7A-4B88-8738-86D4A9CF2E78}" presName="desTx" presStyleLbl="alignAccFollowNode1" presStyleIdx="0" presStyleCnt="3">
        <dgm:presLayoutVars>
          <dgm:bulletEnabled val="1"/>
        </dgm:presLayoutVars>
      </dgm:prSet>
      <dgm:spPr/>
      <dgm:t>
        <a:bodyPr/>
        <a:lstStyle/>
        <a:p>
          <a:endParaRPr lang="en-US"/>
        </a:p>
      </dgm:t>
    </dgm:pt>
    <dgm:pt modelId="{8324ACD7-333C-451B-9126-FF2633787A34}" type="pres">
      <dgm:prSet presAssocID="{C24EB7A1-BC2E-4676-9521-1B5112035BC9}" presName="space" presStyleCnt="0"/>
      <dgm:spPr/>
    </dgm:pt>
    <dgm:pt modelId="{ED8BD65D-4BB6-40A0-97C1-D8C0246CFF80}" type="pres">
      <dgm:prSet presAssocID="{6ACDEEF3-B3BE-4C63-853C-239B684D02AC}" presName="composite" presStyleCnt="0"/>
      <dgm:spPr/>
    </dgm:pt>
    <dgm:pt modelId="{7795B464-6188-4DDC-B54F-C711D3124759}" type="pres">
      <dgm:prSet presAssocID="{6ACDEEF3-B3BE-4C63-853C-239B684D02AC}" presName="parTx" presStyleLbl="alignNode1" presStyleIdx="1" presStyleCnt="3">
        <dgm:presLayoutVars>
          <dgm:chMax val="0"/>
          <dgm:chPref val="0"/>
          <dgm:bulletEnabled val="1"/>
        </dgm:presLayoutVars>
      </dgm:prSet>
      <dgm:spPr/>
      <dgm:t>
        <a:bodyPr/>
        <a:lstStyle/>
        <a:p>
          <a:endParaRPr lang="en-US"/>
        </a:p>
      </dgm:t>
    </dgm:pt>
    <dgm:pt modelId="{921DAD64-9E13-4A84-9B08-EAC4BF387382}" type="pres">
      <dgm:prSet presAssocID="{6ACDEEF3-B3BE-4C63-853C-239B684D02AC}" presName="desTx" presStyleLbl="alignAccFollowNode1" presStyleIdx="1" presStyleCnt="3">
        <dgm:presLayoutVars>
          <dgm:bulletEnabled val="1"/>
        </dgm:presLayoutVars>
      </dgm:prSet>
      <dgm:spPr/>
      <dgm:t>
        <a:bodyPr/>
        <a:lstStyle/>
        <a:p>
          <a:endParaRPr lang="en-US"/>
        </a:p>
      </dgm:t>
    </dgm:pt>
    <dgm:pt modelId="{23CF8964-480A-44C5-9D62-61F4E58E3E35}" type="pres">
      <dgm:prSet presAssocID="{03251264-A49C-49F8-9566-3AA87BFC8388}" presName="space" presStyleCnt="0"/>
      <dgm:spPr/>
    </dgm:pt>
    <dgm:pt modelId="{348E709A-B0E0-4D22-8E96-5C5C1BE45A03}" type="pres">
      <dgm:prSet presAssocID="{499220C7-96AA-4311-A78E-856AC1E6FC13}" presName="composite" presStyleCnt="0"/>
      <dgm:spPr/>
    </dgm:pt>
    <dgm:pt modelId="{AC929366-3EC2-482D-BDC8-68E331299F9F}" type="pres">
      <dgm:prSet presAssocID="{499220C7-96AA-4311-A78E-856AC1E6FC13}" presName="parTx" presStyleLbl="alignNode1" presStyleIdx="2" presStyleCnt="3">
        <dgm:presLayoutVars>
          <dgm:chMax val="0"/>
          <dgm:chPref val="0"/>
          <dgm:bulletEnabled val="1"/>
        </dgm:presLayoutVars>
      </dgm:prSet>
      <dgm:spPr/>
      <dgm:t>
        <a:bodyPr/>
        <a:lstStyle/>
        <a:p>
          <a:endParaRPr lang="en-US"/>
        </a:p>
      </dgm:t>
    </dgm:pt>
    <dgm:pt modelId="{CA901399-3036-4B57-9E6A-DD29FF84B6C3}" type="pres">
      <dgm:prSet presAssocID="{499220C7-96AA-4311-A78E-856AC1E6FC13}" presName="desTx" presStyleLbl="alignAccFollowNode1" presStyleIdx="2" presStyleCnt="3">
        <dgm:presLayoutVars>
          <dgm:bulletEnabled val="1"/>
        </dgm:presLayoutVars>
      </dgm:prSet>
      <dgm:spPr/>
      <dgm:t>
        <a:bodyPr/>
        <a:lstStyle/>
        <a:p>
          <a:endParaRPr lang="en-US"/>
        </a:p>
      </dgm:t>
    </dgm:pt>
  </dgm:ptLst>
  <dgm:cxnLst>
    <dgm:cxn modelId="{D8FFAB74-BAAE-4C4C-A531-00DBC5A87738}" srcId="{6ACDEEF3-B3BE-4C63-853C-239B684D02AC}" destId="{A43694C0-4489-4F40-96B8-AC061B7EE79D}" srcOrd="2" destOrd="0" parTransId="{E0434FFB-320B-4DB0-8EAC-A60B0D842474}" sibTransId="{BBCE0370-7266-4340-BC85-8484BB1C72B3}"/>
    <dgm:cxn modelId="{E7D3CBD8-D0FE-49BB-BFB2-EBE04CCD4A25}" type="presOf" srcId="{A8A58077-30E1-4538-9B90-E479C8D760A9}" destId="{921DAD64-9E13-4A84-9B08-EAC4BF387382}" srcOrd="0" destOrd="6" presId="urn:microsoft.com/office/officeart/2005/8/layout/hList1"/>
    <dgm:cxn modelId="{38AFED58-F47D-4BAA-9C7E-F6DD20EE9421}" type="presOf" srcId="{ADF9350C-67A2-4436-8B0B-589FC7F684D2}" destId="{56023E95-A69F-45A6-9E22-6D27E8D6AA56}" srcOrd="0" destOrd="0" presId="urn:microsoft.com/office/officeart/2005/8/layout/hList1"/>
    <dgm:cxn modelId="{6A8BF13E-A5D8-4AB0-948E-D34285DD0E84}" type="presOf" srcId="{8CDCE7C8-623A-432B-8D2F-8DEB26928610}" destId="{921DAD64-9E13-4A84-9B08-EAC4BF387382}" srcOrd="0" destOrd="1" presId="urn:microsoft.com/office/officeart/2005/8/layout/hList1"/>
    <dgm:cxn modelId="{76F5C63A-562A-4732-912A-56BF7BD2F8A1}" type="presOf" srcId="{A54F45AC-1BEA-4D4C-BDEC-C2F855EE3525}" destId="{921DAD64-9E13-4A84-9B08-EAC4BF387382}" srcOrd="0" destOrd="0" presId="urn:microsoft.com/office/officeart/2005/8/layout/hList1"/>
    <dgm:cxn modelId="{30486DBE-3633-47DA-AC8B-887D057EE2A5}" type="presOf" srcId="{4D069760-7A99-485F-B184-01AC9E5B29A7}" destId="{56023E95-A69F-45A6-9E22-6D27E8D6AA56}" srcOrd="0" destOrd="10" presId="urn:microsoft.com/office/officeart/2005/8/layout/hList1"/>
    <dgm:cxn modelId="{C8D94878-DCC7-4595-AC42-A93A4701FFE3}" srcId="{B6D6E7E2-BE7A-4B88-8738-86D4A9CF2E78}" destId="{99D7CD4E-E91E-4636-9404-BFB77294A817}" srcOrd="3" destOrd="0" parTransId="{4E6A9FD9-C336-49F7-AC61-419081EECBD6}" sibTransId="{97FBED76-572A-40A5-90E1-F51B066A21C0}"/>
    <dgm:cxn modelId="{AF0E5A3E-DA31-46BE-8C7F-57C424053425}" srcId="{B6D6E7E2-BE7A-4B88-8738-86D4A9CF2E78}" destId="{FD0E0997-D7B2-4C3A-A00A-6762C65A838A}" srcOrd="1" destOrd="0" parTransId="{B564613A-9B45-4ED8-8669-AD9ED4A8BDAE}" sibTransId="{B777E65B-E48F-49FC-AF4F-750695A92A39}"/>
    <dgm:cxn modelId="{D510209D-7EF8-4AAC-92A1-858932BB65F6}" srcId="{B6D6E7E2-BE7A-4B88-8738-86D4A9CF2E78}" destId="{9FCCC54D-5B6E-4DDB-BFDE-BDE964D3B87E}" srcOrd="5" destOrd="0" parTransId="{1F739A9B-5F92-470C-A32F-4BE11D80BD20}" sibTransId="{4ED0A4FD-740A-485D-8B69-C4A376D8D527}"/>
    <dgm:cxn modelId="{30C49EEE-A4B5-4621-945B-BD8F1D0996AE}" type="presOf" srcId="{EC8DC066-55D6-41F7-A11F-BFCC941837F0}" destId="{CA901399-3036-4B57-9E6A-DD29FF84B6C3}" srcOrd="0" destOrd="5" presId="urn:microsoft.com/office/officeart/2005/8/layout/hList1"/>
    <dgm:cxn modelId="{7D531358-1620-4C37-BC5F-A375500BD25C}" type="presOf" srcId="{A43694C0-4489-4F40-96B8-AC061B7EE79D}" destId="{921DAD64-9E13-4A84-9B08-EAC4BF387382}" srcOrd="0" destOrd="2" presId="urn:microsoft.com/office/officeart/2005/8/layout/hList1"/>
    <dgm:cxn modelId="{FE03B336-B7EC-4630-ADB1-614BFEDCF2D6}" type="presOf" srcId="{DB6DC87F-0603-4B27-8921-94893EEDC7ED}" destId="{CA901399-3036-4B57-9E6A-DD29FF84B6C3}" srcOrd="0" destOrd="1" presId="urn:microsoft.com/office/officeart/2005/8/layout/hList1"/>
    <dgm:cxn modelId="{ED7D26F7-4DFB-48DC-ACC1-8CA1E1ACBAF4}" type="presOf" srcId="{73E139B5-B6D5-491A-A2C1-4B0E1ADC632C}" destId="{56023E95-A69F-45A6-9E22-6D27E8D6AA56}" srcOrd="0" destOrd="2" presId="urn:microsoft.com/office/officeart/2005/8/layout/hList1"/>
    <dgm:cxn modelId="{EBADA890-AE11-4BF0-A16A-4B5E4F82899E}" srcId="{6ACDEEF3-B3BE-4C63-853C-239B684D02AC}" destId="{5A77BC7C-456C-486C-A53C-C8FA68E47119}" srcOrd="4" destOrd="0" parTransId="{DD72F4CF-12D0-4505-BF87-718A90590CB8}" sibTransId="{EBC2DE39-8FAA-4A9C-AC73-5521E211368E}"/>
    <dgm:cxn modelId="{014B1679-8AD3-402E-BCF3-C6405F44DC90}" type="presOf" srcId="{FA445406-BCD9-486B-9ADB-354E9B77D750}" destId="{CA901399-3036-4B57-9E6A-DD29FF84B6C3}" srcOrd="0" destOrd="6" presId="urn:microsoft.com/office/officeart/2005/8/layout/hList1"/>
    <dgm:cxn modelId="{62968DF4-9AFF-4A18-8073-C687349360F2}" type="presOf" srcId="{F20D7D50-5F9C-42FC-AD3B-BF234EF26DF1}" destId="{921DAD64-9E13-4A84-9B08-EAC4BF387382}" srcOrd="0" destOrd="3" presId="urn:microsoft.com/office/officeart/2005/8/layout/hList1"/>
    <dgm:cxn modelId="{9D3DB8FE-08C5-4746-8694-48F77028CDC2}" srcId="{B6D6E7E2-BE7A-4B88-8738-86D4A9CF2E78}" destId="{4D069760-7A99-485F-B184-01AC9E5B29A7}" srcOrd="10" destOrd="0" parTransId="{A39F7F25-10D8-4A82-8E08-D6731EDCEEFF}" sibTransId="{FAB5BDBB-98AA-4407-AA3C-072E009F3433}"/>
    <dgm:cxn modelId="{679D2528-8DDE-4A18-82D8-A665D5F684EE}" srcId="{499220C7-96AA-4311-A78E-856AC1E6FC13}" destId="{DB6DC87F-0603-4B27-8921-94893EEDC7ED}" srcOrd="1" destOrd="0" parTransId="{E72D4633-63E9-4229-8BE0-742E82A1F124}" sibTransId="{5EE859CC-B5C5-4343-9F51-84CE1ACBD4AC}"/>
    <dgm:cxn modelId="{B3F2D8B2-6F65-471F-9877-FCEE00AA7CDB}" srcId="{1D4B9498-BE98-4FFA-AC2C-F7ABEE2DA853}" destId="{6ACDEEF3-B3BE-4C63-853C-239B684D02AC}" srcOrd="1" destOrd="0" parTransId="{1EDD0F94-C911-4216-BBD3-91B82D71FA67}" sibTransId="{03251264-A49C-49F8-9566-3AA87BFC8388}"/>
    <dgm:cxn modelId="{F43E5027-68ED-4428-B5CC-5A8451285C8A}" type="presOf" srcId="{B495180A-B5D6-4AA9-8981-522ABDD53294}" destId="{56023E95-A69F-45A6-9E22-6D27E8D6AA56}" srcOrd="0" destOrd="4" presId="urn:microsoft.com/office/officeart/2005/8/layout/hList1"/>
    <dgm:cxn modelId="{6D9DE71E-73AE-47EC-9561-E6FE2BA8AD95}" srcId="{499220C7-96AA-4311-A78E-856AC1E6FC13}" destId="{47698FBA-1A0C-4DB1-8E22-1B905A71F8CE}" srcOrd="3" destOrd="0" parTransId="{5F9E8C65-2708-458C-8003-78D43A317507}" sibTransId="{A2FAEDF5-66D8-4BFA-AA8D-0ECB0171CE02}"/>
    <dgm:cxn modelId="{EAB4CF88-BDF8-48B4-9617-72E956717F13}" type="presOf" srcId="{32F4AE17-B8A9-4A82-9C98-93C6FC99CB03}" destId="{921DAD64-9E13-4A84-9B08-EAC4BF387382}" srcOrd="0" destOrd="7" presId="urn:microsoft.com/office/officeart/2005/8/layout/hList1"/>
    <dgm:cxn modelId="{AFD993CE-223E-48C7-9D2B-62B13521EA45}" srcId="{1D4B9498-BE98-4FFA-AC2C-F7ABEE2DA853}" destId="{B6D6E7E2-BE7A-4B88-8738-86D4A9CF2E78}" srcOrd="0" destOrd="0" parTransId="{D7203909-F887-4765-B707-B130FB543D71}" sibTransId="{C24EB7A1-BC2E-4676-9521-1B5112035BC9}"/>
    <dgm:cxn modelId="{6F08C913-19F4-4AFD-9570-DD04D586ECD0}" type="presOf" srcId="{BEDA5C58-0865-4E1A-A94C-D4D5DB6566CA}" destId="{56023E95-A69F-45A6-9E22-6D27E8D6AA56}" srcOrd="0" destOrd="11" presId="urn:microsoft.com/office/officeart/2005/8/layout/hList1"/>
    <dgm:cxn modelId="{67E5C30F-45A7-46B0-A22A-4F537E61A35F}" type="presOf" srcId="{9FCCC54D-5B6E-4DDB-BFDE-BDE964D3B87E}" destId="{56023E95-A69F-45A6-9E22-6D27E8D6AA56}" srcOrd="0" destOrd="5" presId="urn:microsoft.com/office/officeart/2005/8/layout/hList1"/>
    <dgm:cxn modelId="{3AE1B6BC-F481-4235-A50D-33C6BB3D5E3A}" srcId="{6ACDEEF3-B3BE-4C63-853C-239B684D02AC}" destId="{F20D7D50-5F9C-42FC-AD3B-BF234EF26DF1}" srcOrd="3" destOrd="0" parTransId="{283D6B32-F29E-4460-AFE4-F518CD7AE9D7}" sibTransId="{CED8EE22-0899-4E1C-9080-7F2B48B9D63E}"/>
    <dgm:cxn modelId="{2263BCF3-25E5-4236-854F-E72E60B03E99}" srcId="{6ACDEEF3-B3BE-4C63-853C-239B684D02AC}" destId="{8CDCE7C8-623A-432B-8D2F-8DEB26928610}" srcOrd="1" destOrd="0" parTransId="{C6FC7E27-5455-4C90-B01B-62365299C5F7}" sibTransId="{93FD3E52-D6E4-4712-A07D-8E0C491966E9}"/>
    <dgm:cxn modelId="{5568C976-A815-41A6-B6E9-A9072660351F}" type="presOf" srcId="{16C4351C-2770-4DC8-AC14-AF3E9F82F832}" destId="{56023E95-A69F-45A6-9E22-6D27E8D6AA56}" srcOrd="0" destOrd="7" presId="urn:microsoft.com/office/officeart/2005/8/layout/hList1"/>
    <dgm:cxn modelId="{9E6893D8-F18C-48D0-B704-14D0848E8EDD}" srcId="{B6D6E7E2-BE7A-4B88-8738-86D4A9CF2E78}" destId="{00EFA06E-F39F-4FD5-A55E-D4A3DE354C8F}" srcOrd="8" destOrd="0" parTransId="{CCF407F4-890F-4418-AD69-D56DFFBBE36A}" sibTransId="{5C5805BB-2419-4A80-87D3-E46E39DA29CB}"/>
    <dgm:cxn modelId="{678B8A80-127E-443E-B1DF-F2627710B13F}" type="presOf" srcId="{DE81DD6E-0E3B-414B-8670-11762116CD79}" destId="{56023E95-A69F-45A6-9E22-6D27E8D6AA56}" srcOrd="0" destOrd="12" presId="urn:microsoft.com/office/officeart/2005/8/layout/hList1"/>
    <dgm:cxn modelId="{2286417A-07BD-498D-BB49-477F419127FA}" srcId="{B6D6E7E2-BE7A-4B88-8738-86D4A9CF2E78}" destId="{73E139B5-B6D5-491A-A2C1-4B0E1ADC632C}" srcOrd="2" destOrd="0" parTransId="{27B6B047-A2BB-4290-B57F-6F02024AF53C}" sibTransId="{0CF4BEF5-3110-4E24-B83C-9B8D51870785}"/>
    <dgm:cxn modelId="{B89C9AAD-547A-4502-BBB0-62AC301AB3B7}" srcId="{499220C7-96AA-4311-A78E-856AC1E6FC13}" destId="{4C72C48A-B0B8-412D-A153-BD858A54A4F6}" srcOrd="2" destOrd="0" parTransId="{2288BD40-B305-44E2-A158-400E1534EE09}" sibTransId="{E9EFDEA2-803F-412B-B8C1-D9CE22FF0B28}"/>
    <dgm:cxn modelId="{56FA6016-5F90-4E99-A0ED-B19203BFF5C6}" type="presOf" srcId="{499220C7-96AA-4311-A78E-856AC1E6FC13}" destId="{AC929366-3EC2-482D-BDC8-68E331299F9F}" srcOrd="0" destOrd="0" presId="urn:microsoft.com/office/officeart/2005/8/layout/hList1"/>
    <dgm:cxn modelId="{E9D7DAC0-F11A-4435-95D4-79E263E2F7C6}" type="presOf" srcId="{6ACDEEF3-B3BE-4C63-853C-239B684D02AC}" destId="{7795B464-6188-4DDC-B54F-C711D3124759}" srcOrd="0" destOrd="0" presId="urn:microsoft.com/office/officeart/2005/8/layout/hList1"/>
    <dgm:cxn modelId="{8DC911D3-DE03-47EA-8A08-1B2B4B99118C}" srcId="{6ACDEEF3-B3BE-4C63-853C-239B684D02AC}" destId="{3FCB459F-02A6-4E9C-839C-572679B0C8A1}" srcOrd="5" destOrd="0" parTransId="{83BD4446-A15F-449B-9413-1D04C32F6F7A}" sibTransId="{8DFCE303-33C0-49FD-9356-B3B9F8E1248F}"/>
    <dgm:cxn modelId="{DC91433F-E35A-4189-8146-FBF3ED83D9FB}" srcId="{B6D6E7E2-BE7A-4B88-8738-86D4A9CF2E78}" destId="{DE81DD6E-0E3B-414B-8670-11762116CD79}" srcOrd="12" destOrd="0" parTransId="{15749A6B-0A61-493D-A141-6A9DFB55EA77}" sibTransId="{E5A4348E-0631-4D4F-A5A0-F44F35930009}"/>
    <dgm:cxn modelId="{4C127FFD-5474-4AC3-8003-39356DE85EA9}" type="presOf" srcId="{00EFA06E-F39F-4FD5-A55E-D4A3DE354C8F}" destId="{56023E95-A69F-45A6-9E22-6D27E8D6AA56}" srcOrd="0" destOrd="8" presId="urn:microsoft.com/office/officeart/2005/8/layout/hList1"/>
    <dgm:cxn modelId="{8DF1273C-A6D0-47FF-B16C-81BECC2497A8}" srcId="{6ACDEEF3-B3BE-4C63-853C-239B684D02AC}" destId="{A54F45AC-1BEA-4D4C-BDEC-C2F855EE3525}" srcOrd="0" destOrd="0" parTransId="{283B05E2-F7AF-4DA3-96D3-4B10E13BAE2E}" sibTransId="{F7DFC14B-9F3A-448B-91CD-D0BCFB2EA7F5}"/>
    <dgm:cxn modelId="{FE543593-E2A6-48A6-883D-10B768A1C0F4}" srcId="{B6D6E7E2-BE7A-4B88-8738-86D4A9CF2E78}" destId="{BEDA5C58-0865-4E1A-A94C-D4D5DB6566CA}" srcOrd="11" destOrd="0" parTransId="{F59B6ED8-E141-4DB0-9D0F-1804CED395CF}" sibTransId="{57F246F5-777D-4E51-9A84-3250ADCEB03E}"/>
    <dgm:cxn modelId="{5C1C1E2E-07B7-426F-B444-3EAC51125182}" type="presOf" srcId="{08A706AE-686D-4254-95E7-63A24994841E}" destId="{56023E95-A69F-45A6-9E22-6D27E8D6AA56}" srcOrd="0" destOrd="6" presId="urn:microsoft.com/office/officeart/2005/8/layout/hList1"/>
    <dgm:cxn modelId="{33EFE6FD-19CD-49A4-9456-952116384615}" srcId="{499220C7-96AA-4311-A78E-856AC1E6FC13}" destId="{5FDC09C3-06D5-4C49-A0E5-0A896596E791}" srcOrd="0" destOrd="0" parTransId="{94B8544B-CF37-4246-AD4C-A0277997D3C5}" sibTransId="{CCF6AD39-CACB-4640-80FA-9057C6993312}"/>
    <dgm:cxn modelId="{787E4ADB-1B38-4CA6-94A7-36DF9E14B681}" type="presOf" srcId="{47698FBA-1A0C-4DB1-8E22-1B905A71F8CE}" destId="{CA901399-3036-4B57-9E6A-DD29FF84B6C3}" srcOrd="0" destOrd="3" presId="urn:microsoft.com/office/officeart/2005/8/layout/hList1"/>
    <dgm:cxn modelId="{5702B6D0-9BDD-4BA0-A2E1-B7E8D2BE822B}" type="presOf" srcId="{7FD4432A-5490-4138-83EB-7DE4FC69F3C5}" destId="{CA901399-3036-4B57-9E6A-DD29FF84B6C3}" srcOrd="0" destOrd="4" presId="urn:microsoft.com/office/officeart/2005/8/layout/hList1"/>
    <dgm:cxn modelId="{C2271934-AACD-42F7-A978-BDC8BDCA6AB6}" type="presOf" srcId="{4C72C48A-B0B8-412D-A153-BD858A54A4F6}" destId="{CA901399-3036-4B57-9E6A-DD29FF84B6C3}" srcOrd="0" destOrd="2" presId="urn:microsoft.com/office/officeart/2005/8/layout/hList1"/>
    <dgm:cxn modelId="{E28DC052-2E17-46EA-8155-F2C5100A96D2}" srcId="{6ACDEEF3-B3BE-4C63-853C-239B684D02AC}" destId="{A8A58077-30E1-4538-9B90-E479C8D760A9}" srcOrd="6" destOrd="0" parTransId="{6D6E8D5D-B66D-4787-8933-6394EE6E0009}" sibTransId="{081EE0CF-0E1A-4F8C-9812-EC7E063BC832}"/>
    <dgm:cxn modelId="{D5BA5E3C-DC37-4591-B9C7-5231D096409F}" srcId="{6ACDEEF3-B3BE-4C63-853C-239B684D02AC}" destId="{32F4AE17-B8A9-4A82-9C98-93C6FC99CB03}" srcOrd="7" destOrd="0" parTransId="{5C7A3B42-39B3-4A85-9723-DE9F4C0DDA77}" sibTransId="{934D680D-BE3F-42D6-BA0F-4B2841C8CE4D}"/>
    <dgm:cxn modelId="{1CC736F8-8D77-4539-BB7F-D762D92A614B}" srcId="{1D4B9498-BE98-4FFA-AC2C-F7ABEE2DA853}" destId="{499220C7-96AA-4311-A78E-856AC1E6FC13}" srcOrd="2" destOrd="0" parTransId="{AA2E9A4A-573D-4D8F-8906-0E6D48AA02E0}" sibTransId="{44A197CD-4CD0-4A84-BCD0-64394DEBA1D7}"/>
    <dgm:cxn modelId="{4244E616-6FBD-4FA1-9647-8CADA00C371C}" srcId="{B6D6E7E2-BE7A-4B88-8738-86D4A9CF2E78}" destId="{16C4351C-2770-4DC8-AC14-AF3E9F82F832}" srcOrd="7" destOrd="0" parTransId="{FCF90635-BAA4-45F5-8A1F-773EC093E73F}" sibTransId="{4B3492B6-F978-4AA3-92FB-530421777FFC}"/>
    <dgm:cxn modelId="{8B228F47-69E2-489A-8586-823BC9D1F9F0}" type="presOf" srcId="{FD0E0997-D7B2-4C3A-A00A-6762C65A838A}" destId="{56023E95-A69F-45A6-9E22-6D27E8D6AA56}" srcOrd="0" destOrd="1" presId="urn:microsoft.com/office/officeart/2005/8/layout/hList1"/>
    <dgm:cxn modelId="{B7581153-D7CF-4DB6-9BA0-5C3200745248}" srcId="{B6D6E7E2-BE7A-4B88-8738-86D4A9CF2E78}" destId="{ADF9350C-67A2-4436-8B0B-589FC7F684D2}" srcOrd="0" destOrd="0" parTransId="{41BCD55F-9A0D-434F-AD89-9F2B478F37DA}" sibTransId="{8F4CD013-3CE5-4EC4-9AFC-797DCDE2FBC4}"/>
    <dgm:cxn modelId="{01604B29-85FF-4635-99C0-5BFE81C5A7BA}" srcId="{499220C7-96AA-4311-A78E-856AC1E6FC13}" destId="{7FD4432A-5490-4138-83EB-7DE4FC69F3C5}" srcOrd="4" destOrd="0" parTransId="{F074DC65-A65A-42FC-9E09-2076289EF423}" sibTransId="{AF0FD47A-84F5-402D-84E2-D98FE3772DFA}"/>
    <dgm:cxn modelId="{189775B7-E7B3-42F2-ACD6-C3FA6A07397A}" srcId="{499220C7-96AA-4311-A78E-856AC1E6FC13}" destId="{EC8DC066-55D6-41F7-A11F-BFCC941837F0}" srcOrd="5" destOrd="0" parTransId="{75F9C414-4145-45AF-912A-5A1990C53788}" sibTransId="{3E250288-F8C3-4C8F-82EF-BC1740DE84A9}"/>
    <dgm:cxn modelId="{CF2A1149-3C0D-4F10-9802-67ABBB450A0A}" srcId="{B6D6E7E2-BE7A-4B88-8738-86D4A9CF2E78}" destId="{08A706AE-686D-4254-95E7-63A24994841E}" srcOrd="6" destOrd="0" parTransId="{16023AB6-1CF2-4039-B181-FFF8B6CC4162}" sibTransId="{F796EFD5-B2D9-44E0-9AD0-8BAF99B13BEB}"/>
    <dgm:cxn modelId="{5891F369-A1BB-4600-96CC-3153D6CB96E2}" srcId="{499220C7-96AA-4311-A78E-856AC1E6FC13}" destId="{FA445406-BCD9-486B-9ADB-354E9B77D750}" srcOrd="6" destOrd="0" parTransId="{C59AE4D6-92C6-45BD-8746-FB847CD99DEC}" sibTransId="{51569A1A-BE78-4097-9025-3DA113BB050D}"/>
    <dgm:cxn modelId="{EE8CC83B-77C1-4CA1-B429-D8CEF6234055}" type="presOf" srcId="{B6D6E7E2-BE7A-4B88-8738-86D4A9CF2E78}" destId="{4C98C8CE-8E2A-4E7A-A780-F4F7315A991B}" srcOrd="0" destOrd="0" presId="urn:microsoft.com/office/officeart/2005/8/layout/hList1"/>
    <dgm:cxn modelId="{BF661B87-6139-4C58-8853-50FA1F4BE343}" type="presOf" srcId="{5FDC09C3-06D5-4C49-A0E5-0A896596E791}" destId="{CA901399-3036-4B57-9E6A-DD29FF84B6C3}" srcOrd="0" destOrd="0" presId="urn:microsoft.com/office/officeart/2005/8/layout/hList1"/>
    <dgm:cxn modelId="{B8C0FDDD-9FE9-4B92-9062-54C2B4D2DC2E}" srcId="{B6D6E7E2-BE7A-4B88-8738-86D4A9CF2E78}" destId="{B495180A-B5D6-4AA9-8981-522ABDD53294}" srcOrd="4" destOrd="0" parTransId="{7CD275E8-E8B0-44EA-B3F9-205D5A8F8E72}" sibTransId="{8EE25356-0D38-405C-95E2-69875A1C8059}"/>
    <dgm:cxn modelId="{024BD1FB-9525-4DCA-B248-A55E58C0735C}" type="presOf" srcId="{99D7CD4E-E91E-4636-9404-BFB77294A817}" destId="{56023E95-A69F-45A6-9E22-6D27E8D6AA56}" srcOrd="0" destOrd="3" presId="urn:microsoft.com/office/officeart/2005/8/layout/hList1"/>
    <dgm:cxn modelId="{0AD68081-0D3B-47CD-BD0D-B01EA2DC28E0}" type="presOf" srcId="{5A77BC7C-456C-486C-A53C-C8FA68E47119}" destId="{921DAD64-9E13-4A84-9B08-EAC4BF387382}" srcOrd="0" destOrd="4" presId="urn:microsoft.com/office/officeart/2005/8/layout/hList1"/>
    <dgm:cxn modelId="{70AF6752-0BFB-456F-89AB-D35FBD1D92B8}" srcId="{B6D6E7E2-BE7A-4B88-8738-86D4A9CF2E78}" destId="{F1CAFAE9-8B85-49F1-9575-D5C6009FB3A4}" srcOrd="9" destOrd="0" parTransId="{E51BC3E9-DA72-4F33-8B68-EC540DF76678}" sibTransId="{742FE1BE-BFE1-41A7-9CAC-D536BB24A51B}"/>
    <dgm:cxn modelId="{2595874C-6820-45FE-A687-7F71F7A362F1}" type="presOf" srcId="{F1CAFAE9-8B85-49F1-9575-D5C6009FB3A4}" destId="{56023E95-A69F-45A6-9E22-6D27E8D6AA56}" srcOrd="0" destOrd="9" presId="urn:microsoft.com/office/officeart/2005/8/layout/hList1"/>
    <dgm:cxn modelId="{0F091312-F6C9-4319-8F64-FB31FB6B20B0}" type="presOf" srcId="{3FCB459F-02A6-4E9C-839C-572679B0C8A1}" destId="{921DAD64-9E13-4A84-9B08-EAC4BF387382}" srcOrd="0" destOrd="5" presId="urn:microsoft.com/office/officeart/2005/8/layout/hList1"/>
    <dgm:cxn modelId="{A5291C19-BC27-45C9-8E51-FFBB05F386BA}" type="presOf" srcId="{1D4B9498-BE98-4FFA-AC2C-F7ABEE2DA853}" destId="{C3E96D8A-C73F-4F61-9A26-7FDBD6F0E9EA}" srcOrd="0" destOrd="0" presId="urn:microsoft.com/office/officeart/2005/8/layout/hList1"/>
    <dgm:cxn modelId="{CA0E82E3-EFB0-4A44-A94A-A1015AD5B60C}" type="presParOf" srcId="{C3E96D8A-C73F-4F61-9A26-7FDBD6F0E9EA}" destId="{2BD98ECA-9C14-420D-9127-568754F29208}" srcOrd="0" destOrd="0" presId="urn:microsoft.com/office/officeart/2005/8/layout/hList1"/>
    <dgm:cxn modelId="{1EF52485-F8C2-4709-ACE3-6066AA8B8160}" type="presParOf" srcId="{2BD98ECA-9C14-420D-9127-568754F29208}" destId="{4C98C8CE-8E2A-4E7A-A780-F4F7315A991B}" srcOrd="0" destOrd="0" presId="urn:microsoft.com/office/officeart/2005/8/layout/hList1"/>
    <dgm:cxn modelId="{C98009ED-B822-4473-B3DD-502E8A79B93C}" type="presParOf" srcId="{2BD98ECA-9C14-420D-9127-568754F29208}" destId="{56023E95-A69F-45A6-9E22-6D27E8D6AA56}" srcOrd="1" destOrd="0" presId="urn:microsoft.com/office/officeart/2005/8/layout/hList1"/>
    <dgm:cxn modelId="{EFA65A8B-FC9C-496B-BE6A-B20F63F4D660}" type="presParOf" srcId="{C3E96D8A-C73F-4F61-9A26-7FDBD6F0E9EA}" destId="{8324ACD7-333C-451B-9126-FF2633787A34}" srcOrd="1" destOrd="0" presId="urn:microsoft.com/office/officeart/2005/8/layout/hList1"/>
    <dgm:cxn modelId="{8CA56BA9-7D50-4EC8-89EF-F22A5280EC5C}" type="presParOf" srcId="{C3E96D8A-C73F-4F61-9A26-7FDBD6F0E9EA}" destId="{ED8BD65D-4BB6-40A0-97C1-D8C0246CFF80}" srcOrd="2" destOrd="0" presId="urn:microsoft.com/office/officeart/2005/8/layout/hList1"/>
    <dgm:cxn modelId="{DFE12AB5-6F07-4BE6-AA0E-6E8B551371EE}" type="presParOf" srcId="{ED8BD65D-4BB6-40A0-97C1-D8C0246CFF80}" destId="{7795B464-6188-4DDC-B54F-C711D3124759}" srcOrd="0" destOrd="0" presId="urn:microsoft.com/office/officeart/2005/8/layout/hList1"/>
    <dgm:cxn modelId="{68AF5760-2F0D-4B3C-887A-8C2DA42F2174}" type="presParOf" srcId="{ED8BD65D-4BB6-40A0-97C1-D8C0246CFF80}" destId="{921DAD64-9E13-4A84-9B08-EAC4BF387382}" srcOrd="1" destOrd="0" presId="urn:microsoft.com/office/officeart/2005/8/layout/hList1"/>
    <dgm:cxn modelId="{C86537B8-60A8-4902-9557-3750D3DDFDB1}" type="presParOf" srcId="{C3E96D8A-C73F-4F61-9A26-7FDBD6F0E9EA}" destId="{23CF8964-480A-44C5-9D62-61F4E58E3E35}" srcOrd="3" destOrd="0" presId="urn:microsoft.com/office/officeart/2005/8/layout/hList1"/>
    <dgm:cxn modelId="{23D05ACE-6C52-4810-BF1B-53332C200A66}" type="presParOf" srcId="{C3E96D8A-C73F-4F61-9A26-7FDBD6F0E9EA}" destId="{348E709A-B0E0-4D22-8E96-5C5C1BE45A03}" srcOrd="4" destOrd="0" presId="urn:microsoft.com/office/officeart/2005/8/layout/hList1"/>
    <dgm:cxn modelId="{EDFA1E93-67AD-45FE-BE6B-0619EDC000C7}" type="presParOf" srcId="{348E709A-B0E0-4D22-8E96-5C5C1BE45A03}" destId="{AC929366-3EC2-482D-BDC8-68E331299F9F}" srcOrd="0" destOrd="0" presId="urn:microsoft.com/office/officeart/2005/8/layout/hList1"/>
    <dgm:cxn modelId="{A88E0449-36E5-43FA-B767-036FAAD6B943}" type="presParOf" srcId="{348E709A-B0E0-4D22-8E96-5C5C1BE45A03}" destId="{CA901399-3036-4B57-9E6A-DD29FF84B6C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8C8CE-8E2A-4E7A-A780-F4F7315A991B}">
      <dsp:nvSpPr>
        <dsp:cNvPr id="0" name=""/>
        <dsp:cNvSpPr/>
      </dsp:nvSpPr>
      <dsp:spPr>
        <a:xfrm>
          <a:off x="2667" y="220106"/>
          <a:ext cx="2600325" cy="603036"/>
        </a:xfrm>
        <a:prstGeom prst="rect">
          <a:avLst/>
        </a:prstGeom>
        <a:solidFill>
          <a:schemeClr val="tx2">
            <a:lumMod val="5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b="1" i="0" kern="1200" dirty="0" smtClean="0">
              <a:solidFill>
                <a:srgbClr val="FFFFFF"/>
              </a:solidFill>
            </a:rPr>
            <a:t>JPA </a:t>
          </a:r>
          <a:r>
            <a:rPr lang="en-US" sz="1500" b="1" i="0" kern="1200" baseline="0" dirty="0" smtClean="0">
              <a:solidFill>
                <a:srgbClr val="FFFFFF"/>
              </a:solidFill>
            </a:rPr>
            <a:t>Administration</a:t>
          </a:r>
        </a:p>
        <a:p>
          <a:pPr lvl="0" algn="ctr" defTabSz="666750">
            <a:lnSpc>
              <a:spcPct val="90000"/>
            </a:lnSpc>
            <a:spcBef>
              <a:spcPct val="0"/>
            </a:spcBef>
            <a:spcAft>
              <a:spcPct val="35000"/>
            </a:spcAft>
          </a:pPr>
          <a:r>
            <a:rPr lang="en-US" sz="1500" b="1" i="0" kern="1200" dirty="0" smtClean="0">
              <a:solidFill>
                <a:srgbClr val="FFFFFF"/>
              </a:solidFill>
            </a:rPr>
            <a:t>(Alliant)</a:t>
          </a:r>
          <a:endParaRPr lang="en-US" sz="1500" b="1" i="0" kern="1200" dirty="0">
            <a:solidFill>
              <a:srgbClr val="FFFFFF"/>
            </a:solidFill>
          </a:endParaRPr>
        </a:p>
      </dsp:txBody>
      <dsp:txXfrm>
        <a:off x="2667" y="220106"/>
        <a:ext cx="2600325" cy="603036"/>
      </dsp:txXfrm>
    </dsp:sp>
    <dsp:sp modelId="{56023E95-A69F-45A6-9E22-6D27E8D6AA56}">
      <dsp:nvSpPr>
        <dsp:cNvPr id="0" name=""/>
        <dsp:cNvSpPr/>
      </dsp:nvSpPr>
      <dsp:spPr>
        <a:xfrm>
          <a:off x="2667" y="823143"/>
          <a:ext cx="2600325" cy="3376350"/>
        </a:xfrm>
        <a:prstGeom prst="rect">
          <a:avLst/>
        </a:prstGeom>
        <a:solidFill>
          <a:schemeClr val="tx1">
            <a:lumMod val="40000"/>
            <a:lumOff val="6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chemeClr val="bg1"/>
              </a:solidFill>
            </a:rPr>
            <a:t>Works directly with CSU ORM</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Meeting Agendas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Meeting Minutes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Program Manuals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Website</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Annual Budget</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Dividend Calculations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Program Cost Allocations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Policies and Procedures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Resolutions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Loss Control Contracts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Actuarial Reviews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Plus 29 additional tasks</a:t>
          </a:r>
          <a:endParaRPr lang="en-US" sz="1500" kern="1200" dirty="0">
            <a:solidFill>
              <a:schemeClr val="bg1"/>
            </a:solidFill>
          </a:endParaRPr>
        </a:p>
      </dsp:txBody>
      <dsp:txXfrm>
        <a:off x="2667" y="823143"/>
        <a:ext cx="2600325" cy="3376350"/>
      </dsp:txXfrm>
    </dsp:sp>
    <dsp:sp modelId="{7795B464-6188-4DDC-B54F-C711D3124759}">
      <dsp:nvSpPr>
        <dsp:cNvPr id="0" name=""/>
        <dsp:cNvSpPr/>
      </dsp:nvSpPr>
      <dsp:spPr>
        <a:xfrm>
          <a:off x="2967037" y="220106"/>
          <a:ext cx="2600325" cy="603036"/>
        </a:xfrm>
        <a:prstGeom prst="rect">
          <a:avLst/>
        </a:prstGeom>
        <a:solidFill>
          <a:srgbClr val="00206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b="1" i="0" kern="1200" baseline="0" dirty="0" smtClean="0">
              <a:solidFill>
                <a:srgbClr val="FFFFFF"/>
              </a:solidFill>
            </a:rPr>
            <a:t>Insurance</a:t>
          </a:r>
          <a:r>
            <a:rPr lang="en-US" sz="1500" kern="1200" dirty="0" smtClean="0"/>
            <a:t> </a:t>
          </a:r>
          <a:r>
            <a:rPr lang="en-US" sz="1500" b="1" i="0" kern="1200" baseline="0" dirty="0" smtClean="0">
              <a:solidFill>
                <a:srgbClr val="FFFFFF"/>
              </a:solidFill>
            </a:rPr>
            <a:t>Brokerage</a:t>
          </a:r>
        </a:p>
        <a:p>
          <a:pPr lvl="0" algn="ctr" defTabSz="666750">
            <a:lnSpc>
              <a:spcPct val="90000"/>
            </a:lnSpc>
            <a:spcBef>
              <a:spcPct val="0"/>
            </a:spcBef>
            <a:spcAft>
              <a:spcPct val="35000"/>
            </a:spcAft>
          </a:pPr>
          <a:r>
            <a:rPr lang="en-US" sz="1500" b="1" i="0" kern="1200" baseline="0" dirty="0" smtClean="0">
              <a:solidFill>
                <a:srgbClr val="FFFFFF"/>
              </a:solidFill>
            </a:rPr>
            <a:t>(Alliant)</a:t>
          </a:r>
          <a:endParaRPr lang="en-US" sz="1500" b="1" i="0" kern="1200" baseline="0" dirty="0">
            <a:solidFill>
              <a:srgbClr val="FFFFFF"/>
            </a:solidFill>
          </a:endParaRPr>
        </a:p>
      </dsp:txBody>
      <dsp:txXfrm>
        <a:off x="2967037" y="220106"/>
        <a:ext cx="2600325" cy="603036"/>
      </dsp:txXfrm>
    </dsp:sp>
    <dsp:sp modelId="{921DAD64-9E13-4A84-9B08-EAC4BF387382}">
      <dsp:nvSpPr>
        <dsp:cNvPr id="0" name=""/>
        <dsp:cNvSpPr/>
      </dsp:nvSpPr>
      <dsp:spPr>
        <a:xfrm>
          <a:off x="2967037" y="823143"/>
          <a:ext cx="2600325" cy="3376350"/>
        </a:xfrm>
        <a:prstGeom prst="rect">
          <a:avLst/>
        </a:prstGeom>
        <a:solidFill>
          <a:schemeClr val="tx1">
            <a:lumMod val="40000"/>
            <a:lumOff val="6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chemeClr val="bg1"/>
              </a:solidFill>
            </a:rPr>
            <a:t>Risk Financing Model Development</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Program Development</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Underwriting Information</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Designs and </a:t>
          </a:r>
          <a:br>
            <a:rPr lang="en-US" sz="1500" kern="1200" dirty="0" smtClean="0">
              <a:solidFill>
                <a:schemeClr val="bg1"/>
              </a:solidFill>
            </a:rPr>
          </a:br>
          <a:r>
            <a:rPr lang="en-US" sz="1500" kern="1200" dirty="0" smtClean="0">
              <a:solidFill>
                <a:schemeClr val="bg1"/>
              </a:solidFill>
            </a:rPr>
            <a:t>Reviews all Coverage Wording</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Evaluates the Financial Status of all Excess Insurers</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Purchases Excess Insurance for CSURMA’s Coverage Programs</a:t>
          </a:r>
          <a:endParaRPr lang="en-US" sz="1500" kern="1200" dirty="0">
            <a:solidFill>
              <a:schemeClr val="bg1"/>
            </a:solidFill>
          </a:endParaRPr>
        </a:p>
        <a:p>
          <a:pPr marL="114300" lvl="1" indent="-114300" algn="l" defTabSz="666750">
            <a:lnSpc>
              <a:spcPct val="90000"/>
            </a:lnSpc>
            <a:spcBef>
              <a:spcPct val="0"/>
            </a:spcBef>
            <a:spcAft>
              <a:spcPct val="15000"/>
            </a:spcAft>
            <a:buChar char="••"/>
          </a:pPr>
          <a:endParaRPr lang="en-US" sz="1500" kern="1200" dirty="0">
            <a:solidFill>
              <a:schemeClr val="bg1"/>
            </a:solidFill>
          </a:endParaRPr>
        </a:p>
        <a:p>
          <a:pPr marL="114300" lvl="1" indent="-114300" algn="l" defTabSz="666750">
            <a:lnSpc>
              <a:spcPct val="90000"/>
            </a:lnSpc>
            <a:spcBef>
              <a:spcPct val="0"/>
            </a:spcBef>
            <a:spcAft>
              <a:spcPct val="15000"/>
            </a:spcAft>
            <a:buChar char="••"/>
          </a:pPr>
          <a:endParaRPr lang="en-US" sz="1500" kern="1200" dirty="0"/>
        </a:p>
      </dsp:txBody>
      <dsp:txXfrm>
        <a:off x="2967037" y="823143"/>
        <a:ext cx="2600325" cy="3376350"/>
      </dsp:txXfrm>
    </dsp:sp>
    <dsp:sp modelId="{AC929366-3EC2-482D-BDC8-68E331299F9F}">
      <dsp:nvSpPr>
        <dsp:cNvPr id="0" name=""/>
        <dsp:cNvSpPr/>
      </dsp:nvSpPr>
      <dsp:spPr>
        <a:xfrm>
          <a:off x="5931408" y="220106"/>
          <a:ext cx="2600325" cy="603036"/>
        </a:xfrm>
        <a:prstGeom prst="rect">
          <a:avLst/>
        </a:prstGeom>
        <a:solidFill>
          <a:srgbClr val="00B05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b="1" i="0" kern="1200" baseline="0" dirty="0" smtClean="0">
              <a:solidFill>
                <a:srgbClr val="FFFFFF"/>
              </a:solidFill>
            </a:rPr>
            <a:t>Claims Administration (Various)</a:t>
          </a:r>
          <a:endParaRPr lang="en-US" sz="1500" b="1" i="0" kern="1200" baseline="0" dirty="0">
            <a:solidFill>
              <a:srgbClr val="FFFFFF"/>
            </a:solidFill>
          </a:endParaRPr>
        </a:p>
      </dsp:txBody>
      <dsp:txXfrm>
        <a:off x="5931408" y="220106"/>
        <a:ext cx="2600325" cy="603036"/>
      </dsp:txXfrm>
    </dsp:sp>
    <dsp:sp modelId="{CA901399-3036-4B57-9E6A-DD29FF84B6C3}">
      <dsp:nvSpPr>
        <dsp:cNvPr id="0" name=""/>
        <dsp:cNvSpPr/>
      </dsp:nvSpPr>
      <dsp:spPr>
        <a:xfrm>
          <a:off x="5931408" y="823143"/>
          <a:ext cx="2600325" cy="3376350"/>
        </a:xfrm>
        <a:prstGeom prst="rect">
          <a:avLst/>
        </a:prstGeom>
        <a:solidFill>
          <a:schemeClr val="tx1">
            <a:lumMod val="40000"/>
            <a:lumOff val="60000"/>
            <a:alpha val="9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chemeClr val="bg1"/>
              </a:solidFill>
            </a:rPr>
            <a:t>Liability (Carl Warren and Company)</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Workers’ Compensation (Sedgwick)</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Pollution (Alliant and ACE)</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Cyber (Alliant and Beazley)</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Property (Alliant)</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PAI (HSR)</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kern="1200" dirty="0" smtClean="0">
              <a:solidFill>
                <a:schemeClr val="bg1"/>
              </a:solidFill>
            </a:rPr>
            <a:t>Unemployment Insurance (Employers Edge)</a:t>
          </a:r>
          <a:endParaRPr lang="en-US" sz="1500" kern="1200" dirty="0">
            <a:solidFill>
              <a:schemeClr val="bg1"/>
            </a:solidFill>
          </a:endParaRPr>
        </a:p>
      </dsp:txBody>
      <dsp:txXfrm>
        <a:off x="5931408" y="823143"/>
        <a:ext cx="2600325" cy="337635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0.14407</cdr:x>
      <cdr:y>0.08333</cdr:y>
    </cdr:from>
    <cdr:to>
      <cdr:x>0.37288</cdr:x>
      <cdr:y>0.41667</cdr:y>
    </cdr:to>
    <cdr:cxnSp macro="">
      <cdr:nvCxnSpPr>
        <cdr:cNvPr id="4" name="Elbow Connector 3"/>
        <cdr:cNvCxnSpPr/>
      </cdr:nvCxnSpPr>
      <cdr:spPr>
        <a:xfrm xmlns:a="http://schemas.openxmlformats.org/drawingml/2006/main">
          <a:off x="1295400" y="457200"/>
          <a:ext cx="2057400" cy="1828800"/>
        </a:xfrm>
        <a:prstGeom xmlns:a="http://schemas.openxmlformats.org/drawingml/2006/main" prst="bentConnector3">
          <a:avLst/>
        </a:prstGeom>
        <a:ln xmlns:a="http://schemas.openxmlformats.org/drawingml/2006/main" w="38100">
          <a:solidFill>
            <a:schemeClr val="bg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0.09322</cdr:x>
      <cdr:y>0.01389</cdr:y>
    </cdr:from>
    <cdr:to>
      <cdr:x>0.16102</cdr:x>
      <cdr:y>0.125</cdr:y>
    </cdr:to>
    <cdr:sp macro="" textlink="">
      <cdr:nvSpPr>
        <cdr:cNvPr id="5" name="5-Point Star 4"/>
        <cdr:cNvSpPr/>
      </cdr:nvSpPr>
      <cdr:spPr>
        <a:xfrm xmlns:a="http://schemas.openxmlformats.org/drawingml/2006/main">
          <a:off x="838200" y="76200"/>
          <a:ext cx="609600" cy="609600"/>
        </a:xfrm>
        <a:prstGeom xmlns:a="http://schemas.openxmlformats.org/drawingml/2006/main" prst="star5">
          <a:avLst/>
        </a:prstGeom>
        <a:solidFill xmlns:a="http://schemas.openxmlformats.org/drawingml/2006/main">
          <a:srgbClr val="FFFF00"/>
        </a:solidFill>
        <a:ln xmlns:a="http://schemas.openxmlformats.org/drawingml/2006/main" w="12700"/>
        <a:effectLst xmlns:a="http://schemas.openxmlformats.org/drawingml/2006/main">
          <a:glow rad="228600">
            <a:schemeClr val="accent3">
              <a:satMod val="175000"/>
              <a:alpha val="40000"/>
            </a:schemeClr>
          </a:glow>
        </a:effectLst>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0.45</cdr:x>
      <cdr:y>0.23881</cdr:y>
    </cdr:from>
    <cdr:to>
      <cdr:x>0.8005</cdr:x>
      <cdr:y>0.37313</cdr:y>
    </cdr:to>
    <cdr:cxnSp macro="">
      <cdr:nvCxnSpPr>
        <cdr:cNvPr id="3" name="Elbow Connector 2"/>
        <cdr:cNvCxnSpPr/>
      </cdr:nvCxnSpPr>
      <cdr:spPr>
        <a:xfrm xmlns:a="http://schemas.openxmlformats.org/drawingml/2006/main" rot="10800000">
          <a:off x="4114800" y="1219200"/>
          <a:ext cx="3204984" cy="685802"/>
        </a:xfrm>
        <a:prstGeom xmlns:a="http://schemas.openxmlformats.org/drawingml/2006/main" prst="bentConnector3">
          <a:avLst/>
        </a:prstGeom>
        <a:ln xmlns:a="http://schemas.openxmlformats.org/drawingml/2006/main" w="38100">
          <a:solidFill>
            <a:schemeClr val="bg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0.41877</cdr:x>
      <cdr:y>0.19403</cdr:y>
    </cdr:from>
    <cdr:to>
      <cdr:x>0.66667</cdr:x>
      <cdr:y>0.46269</cdr:y>
    </cdr:to>
    <cdr:cxnSp macro="">
      <cdr:nvCxnSpPr>
        <cdr:cNvPr id="5" name="Elbow Connector 4"/>
        <cdr:cNvCxnSpPr/>
      </cdr:nvCxnSpPr>
      <cdr:spPr>
        <a:xfrm xmlns:a="http://schemas.openxmlformats.org/drawingml/2006/main" rot="10800000">
          <a:off x="3829234" y="990600"/>
          <a:ext cx="2266767" cy="1371600"/>
        </a:xfrm>
        <a:prstGeom xmlns:a="http://schemas.openxmlformats.org/drawingml/2006/main" prst="bentConnector3">
          <a:avLst/>
        </a:prstGeom>
        <a:ln xmlns:a="http://schemas.openxmlformats.org/drawingml/2006/main" w="38100">
          <a:solidFill>
            <a:schemeClr val="bg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0.27499</cdr:x>
      <cdr:y>0.19403</cdr:y>
    </cdr:from>
    <cdr:to>
      <cdr:x>0.45832</cdr:x>
      <cdr:y>0.37313</cdr:y>
    </cdr:to>
    <cdr:sp macro="" textlink="">
      <cdr:nvSpPr>
        <cdr:cNvPr id="7" name="Oval 6"/>
        <cdr:cNvSpPr/>
      </cdr:nvSpPr>
      <cdr:spPr>
        <a:xfrm xmlns:a="http://schemas.openxmlformats.org/drawingml/2006/main">
          <a:off x="2514512" y="990600"/>
          <a:ext cx="1676400" cy="914400"/>
        </a:xfrm>
        <a:prstGeom xmlns:a="http://schemas.openxmlformats.org/drawingml/2006/main" prst="ellipse">
          <a:avLst/>
        </a:prstGeom>
        <a:solidFill xmlns:a="http://schemas.openxmlformats.org/drawingml/2006/main">
          <a:schemeClr val="accent1">
            <a:lumMod val="20000"/>
            <a:lumOff val="80000"/>
          </a:scheme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0.29582</cdr:x>
      <cdr:y>0.22388</cdr:y>
    </cdr:from>
    <cdr:to>
      <cdr:x>0.43749</cdr:x>
      <cdr:y>0.37313</cdr:y>
    </cdr:to>
    <cdr:sp macro="" textlink="">
      <cdr:nvSpPr>
        <cdr:cNvPr id="9" name="TextBox 8"/>
        <cdr:cNvSpPr txBox="1"/>
      </cdr:nvSpPr>
      <cdr:spPr>
        <a:xfrm xmlns:a="http://schemas.openxmlformats.org/drawingml/2006/main">
          <a:off x="2705012" y="1143000"/>
          <a:ext cx="1295400" cy="762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smtClean="0"/>
            <a:t>Back  Sprains</a:t>
          </a:r>
        </a:p>
        <a:p xmlns:a="http://schemas.openxmlformats.org/drawingml/2006/main">
          <a:pPr algn="ctr"/>
          <a:r>
            <a:rPr lang="en-US" sz="1400" dirty="0" smtClean="0"/>
            <a:t>Slip &amp; Falls</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2990270" cy="464265"/>
          </a:xfrm>
          <a:prstGeom prst="rect">
            <a:avLst/>
          </a:prstGeom>
        </p:spPr>
        <p:txBody>
          <a:bodyPr vert="horz" lIns="90653" tIns="45326" rIns="90653" bIns="45326" rtlCol="0"/>
          <a:lstStyle>
            <a:lvl1pPr algn="l">
              <a:defRPr sz="1200"/>
            </a:lvl1pPr>
          </a:lstStyle>
          <a:p>
            <a:endParaRPr lang="en-US"/>
          </a:p>
        </p:txBody>
      </p:sp>
      <p:sp>
        <p:nvSpPr>
          <p:cNvPr id="3" name="Date Placeholder 2"/>
          <p:cNvSpPr>
            <a:spLocks noGrp="1"/>
          </p:cNvSpPr>
          <p:nvPr>
            <p:ph type="dt" sz="quarter" idx="1"/>
          </p:nvPr>
        </p:nvSpPr>
        <p:spPr>
          <a:xfrm>
            <a:off x="3909033" y="3"/>
            <a:ext cx="2990270" cy="464265"/>
          </a:xfrm>
          <a:prstGeom prst="rect">
            <a:avLst/>
          </a:prstGeom>
        </p:spPr>
        <p:txBody>
          <a:bodyPr vert="horz" lIns="90653" tIns="45326" rIns="90653" bIns="45326" rtlCol="0"/>
          <a:lstStyle>
            <a:lvl1pPr algn="r">
              <a:defRPr sz="1200"/>
            </a:lvl1pPr>
          </a:lstStyle>
          <a:p>
            <a:fld id="{7C94B9D9-AFBF-4510-A511-C939E6AF6765}" type="datetimeFigureOut">
              <a:rPr lang="en-US" smtClean="0"/>
              <a:pPr/>
              <a:t>2/26/2015</a:t>
            </a:fld>
            <a:endParaRPr lang="en-US"/>
          </a:p>
        </p:txBody>
      </p:sp>
      <p:sp>
        <p:nvSpPr>
          <p:cNvPr id="4" name="Footer Placeholder 3"/>
          <p:cNvSpPr>
            <a:spLocks noGrp="1"/>
          </p:cNvSpPr>
          <p:nvPr>
            <p:ph type="ftr" sz="quarter" idx="2"/>
          </p:nvPr>
        </p:nvSpPr>
        <p:spPr>
          <a:xfrm>
            <a:off x="2" y="8825790"/>
            <a:ext cx="2990270" cy="464265"/>
          </a:xfrm>
          <a:prstGeom prst="rect">
            <a:avLst/>
          </a:prstGeom>
        </p:spPr>
        <p:txBody>
          <a:bodyPr vert="horz" lIns="90653" tIns="45326" rIns="90653" bIns="45326" rtlCol="0" anchor="b"/>
          <a:lstStyle>
            <a:lvl1pPr algn="l">
              <a:defRPr sz="1200"/>
            </a:lvl1pPr>
          </a:lstStyle>
          <a:p>
            <a:endParaRPr lang="en-US"/>
          </a:p>
        </p:txBody>
      </p:sp>
      <p:sp>
        <p:nvSpPr>
          <p:cNvPr id="5" name="Slide Number Placeholder 4"/>
          <p:cNvSpPr>
            <a:spLocks noGrp="1"/>
          </p:cNvSpPr>
          <p:nvPr>
            <p:ph type="sldNum" sz="quarter" idx="3"/>
          </p:nvPr>
        </p:nvSpPr>
        <p:spPr>
          <a:xfrm>
            <a:off x="3909033" y="8825790"/>
            <a:ext cx="2990270" cy="464265"/>
          </a:xfrm>
          <a:prstGeom prst="rect">
            <a:avLst/>
          </a:prstGeom>
        </p:spPr>
        <p:txBody>
          <a:bodyPr vert="horz" lIns="90653" tIns="45326" rIns="90653" bIns="45326" rtlCol="0" anchor="b"/>
          <a:lstStyle>
            <a:lvl1pPr algn="r">
              <a:defRPr sz="1200"/>
            </a:lvl1pPr>
          </a:lstStyle>
          <a:p>
            <a:fld id="{F428C581-54B3-4FB3-8ECF-514680EA9C71}" type="slidenum">
              <a:rPr lang="en-US" smtClean="0"/>
              <a:pPr/>
              <a:t>‹#›</a:t>
            </a:fld>
            <a:endParaRPr lang="en-US"/>
          </a:p>
        </p:txBody>
      </p:sp>
    </p:spTree>
    <p:extLst>
      <p:ext uri="{BB962C8B-B14F-4D97-AF65-F5344CB8AC3E}">
        <p14:creationId xmlns:p14="http://schemas.microsoft.com/office/powerpoint/2010/main" val="1079718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990374" cy="464582"/>
          </a:xfrm>
          <a:prstGeom prst="rect">
            <a:avLst/>
          </a:prstGeom>
        </p:spPr>
        <p:txBody>
          <a:bodyPr vert="horz" lIns="92520" tIns="46261" rIns="92520" bIns="46261" rtlCol="0"/>
          <a:lstStyle>
            <a:lvl1pPr algn="l">
              <a:defRPr sz="1200"/>
            </a:lvl1pPr>
          </a:lstStyle>
          <a:p>
            <a:endParaRPr lang="en-US"/>
          </a:p>
        </p:txBody>
      </p:sp>
      <p:sp>
        <p:nvSpPr>
          <p:cNvPr id="3" name="Date Placeholder 2"/>
          <p:cNvSpPr>
            <a:spLocks noGrp="1"/>
          </p:cNvSpPr>
          <p:nvPr>
            <p:ph type="dt" idx="1"/>
          </p:nvPr>
        </p:nvSpPr>
        <p:spPr>
          <a:xfrm>
            <a:off x="3908893" y="2"/>
            <a:ext cx="2990374" cy="464582"/>
          </a:xfrm>
          <a:prstGeom prst="rect">
            <a:avLst/>
          </a:prstGeom>
        </p:spPr>
        <p:txBody>
          <a:bodyPr vert="horz" lIns="92520" tIns="46261" rIns="92520" bIns="46261" rtlCol="0"/>
          <a:lstStyle>
            <a:lvl1pPr algn="r">
              <a:defRPr sz="1200"/>
            </a:lvl1pPr>
          </a:lstStyle>
          <a:p>
            <a:fld id="{A18F7B5A-0D52-4244-8EE7-DE952644C03F}" type="datetimeFigureOut">
              <a:rPr lang="en-US" smtClean="0"/>
              <a:pPr/>
              <a:t>2/26/2015</a:t>
            </a:fld>
            <a:endParaRPr lang="en-US"/>
          </a:p>
        </p:txBody>
      </p:sp>
      <p:sp>
        <p:nvSpPr>
          <p:cNvPr id="4" name="Slide Image Placeholder 3"/>
          <p:cNvSpPr>
            <a:spLocks noGrp="1" noRot="1" noChangeAspect="1"/>
          </p:cNvSpPr>
          <p:nvPr>
            <p:ph type="sldImg" idx="2"/>
          </p:nvPr>
        </p:nvSpPr>
        <p:spPr>
          <a:xfrm>
            <a:off x="1128713" y="696913"/>
            <a:ext cx="4643437" cy="3484562"/>
          </a:xfrm>
          <a:prstGeom prst="rect">
            <a:avLst/>
          </a:prstGeom>
          <a:noFill/>
          <a:ln w="12700">
            <a:solidFill>
              <a:prstClr val="black"/>
            </a:solidFill>
          </a:ln>
        </p:spPr>
        <p:txBody>
          <a:bodyPr vert="horz" lIns="92520" tIns="46261" rIns="92520" bIns="46261" rtlCol="0" anchor="ctr"/>
          <a:lstStyle/>
          <a:p>
            <a:endParaRPr lang="en-US"/>
          </a:p>
        </p:txBody>
      </p:sp>
      <p:sp>
        <p:nvSpPr>
          <p:cNvPr id="5" name="Notes Placeholder 4"/>
          <p:cNvSpPr>
            <a:spLocks noGrp="1"/>
          </p:cNvSpPr>
          <p:nvPr>
            <p:ph type="body" sz="quarter" idx="3"/>
          </p:nvPr>
        </p:nvSpPr>
        <p:spPr>
          <a:xfrm>
            <a:off x="690087" y="4413531"/>
            <a:ext cx="5520690" cy="4181237"/>
          </a:xfrm>
          <a:prstGeom prst="rect">
            <a:avLst/>
          </a:prstGeom>
        </p:spPr>
        <p:txBody>
          <a:bodyPr vert="horz" lIns="92520" tIns="46261" rIns="92520" bIns="4626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5446"/>
            <a:ext cx="2990374" cy="464582"/>
          </a:xfrm>
          <a:prstGeom prst="rect">
            <a:avLst/>
          </a:prstGeom>
        </p:spPr>
        <p:txBody>
          <a:bodyPr vert="horz" lIns="92520" tIns="46261" rIns="92520" bIns="46261" rtlCol="0" anchor="b"/>
          <a:lstStyle>
            <a:lvl1pPr algn="l">
              <a:defRPr sz="1200"/>
            </a:lvl1pPr>
          </a:lstStyle>
          <a:p>
            <a:endParaRPr lang="en-US"/>
          </a:p>
        </p:txBody>
      </p:sp>
      <p:sp>
        <p:nvSpPr>
          <p:cNvPr id="7" name="Slide Number Placeholder 6"/>
          <p:cNvSpPr>
            <a:spLocks noGrp="1"/>
          </p:cNvSpPr>
          <p:nvPr>
            <p:ph type="sldNum" sz="quarter" idx="5"/>
          </p:nvPr>
        </p:nvSpPr>
        <p:spPr>
          <a:xfrm>
            <a:off x="3908893" y="8825446"/>
            <a:ext cx="2990374" cy="464582"/>
          </a:xfrm>
          <a:prstGeom prst="rect">
            <a:avLst/>
          </a:prstGeom>
        </p:spPr>
        <p:txBody>
          <a:bodyPr vert="horz" lIns="92520" tIns="46261" rIns="92520" bIns="46261" rtlCol="0" anchor="b"/>
          <a:lstStyle>
            <a:lvl1pPr algn="r">
              <a:defRPr sz="1200"/>
            </a:lvl1pPr>
          </a:lstStyle>
          <a:p>
            <a:fld id="{2A8F6422-9A90-4DFE-A1AF-06684510B78C}" type="slidenum">
              <a:rPr lang="en-US" smtClean="0"/>
              <a:pPr/>
              <a:t>‹#›</a:t>
            </a:fld>
            <a:endParaRPr lang="en-US"/>
          </a:p>
        </p:txBody>
      </p:sp>
    </p:spTree>
    <p:extLst>
      <p:ext uri="{BB962C8B-B14F-4D97-AF65-F5344CB8AC3E}">
        <p14:creationId xmlns:p14="http://schemas.microsoft.com/office/powerpoint/2010/main" val="747096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2F89685-551D-43F7-8182-D115725852B3}" type="slidenum">
              <a:rPr lang="en-US" smtClean="0"/>
              <a:pPr/>
              <a:t>1</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690716" y="4414168"/>
            <a:ext cx="5519441" cy="4180921"/>
          </a:xfrm>
          <a:noFill/>
          <a:ln/>
        </p:spPr>
        <p:txBody>
          <a:bodyPr/>
          <a:lstStyle/>
          <a:p>
            <a:pPr eaLnBrk="1" hangingPunct="1"/>
            <a:endParaRPr lang="en-US" b="1"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11</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b="0" dirty="0" smtClean="0"/>
              <a:t>AORMA Members (past or present) please</a:t>
            </a:r>
            <a:r>
              <a:rPr lang="en-US" b="0" baseline="0" dirty="0" smtClean="0"/>
              <a:t> stand – can we give them a round of applause for their time and commitment to all of you?</a:t>
            </a:r>
            <a:endParaRPr lang="en-US" b="0" dirty="0" smtClean="0"/>
          </a:p>
          <a:p>
            <a:pPr eaLnBrk="1" hangingPunct="1"/>
            <a:r>
              <a:rPr lang="en-US" b="0" dirty="0" smtClean="0"/>
              <a:t>The hard work done by</a:t>
            </a:r>
            <a:r>
              <a:rPr lang="en-US" b="0" baseline="0" dirty="0" smtClean="0"/>
              <a:t> Committees within CSURMA and AORMA are really what help keep members from going through financial peaks and valleys.  The Executive Officers get together once in a while to discuss claims.  CSURMA renews on July 1.  Because of the work that our Programs committee does, we are able to have rates set by Sept or October for the following year.  Usually in January or around the time of AOA, we will know your rate for a July 1 renewal – this doesn’t happen in the regular insurance world.  What also doesn’t happen in the regular insurance world are “dividends.” – and we will talk about that more at the end of this presentation.</a:t>
            </a:r>
            <a:endParaRPr lang="en-US" b="0" dirty="0" smtClean="0"/>
          </a:p>
          <a:p>
            <a:pPr eaLnBrk="1" hangingPunct="1"/>
            <a:endParaRPr lang="en-US" b="1"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F68C0B4-A91D-4A5F-A797-E66489944FEB}" type="slidenum">
              <a:rPr lang="en-US" smtClean="0"/>
              <a:pPr/>
              <a:t>12</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690717" y="4417340"/>
            <a:ext cx="5519441" cy="4177747"/>
          </a:xfrm>
          <a:noFill/>
          <a:ln/>
        </p:spPr>
        <p:txBody>
          <a:bodyPr/>
          <a:lstStyle/>
          <a:p>
            <a:pPr eaLnBrk="1" hangingPunct="1"/>
            <a:r>
              <a:rPr lang="en-US" dirty="0" smtClean="0"/>
              <a:t>Rob – Drone</a:t>
            </a:r>
            <a:r>
              <a:rPr lang="en-US" baseline="0" dirty="0" smtClean="0"/>
              <a:t> Boy, intramurals, aircraft, club sports.  Robert Frey mainly does property excess claims.  Jacki Graff works with Sedgwick – your Work Comp TPA and has monthly calls with Zachary’s office and the campus about open claims.  Stacey works on the athletic injury program for NCAA sports and is your foreign travel expert.  Van does our accounting and financials.  Hsan handles the technical insurance transactions and takes care of the tricky one-offs.  Tevea provides Admin support and has worked with us since 1993.  Yung does graphics and reorgs for us.</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C7F9751D-A83E-42F3-8C6D-E69A0BDA621C}" type="slidenum">
              <a:rPr lang="en-US" smtClean="0">
                <a:cs typeface="Arial" charset="0"/>
              </a:rPr>
              <a:pPr/>
              <a:t>14</a:t>
            </a:fld>
            <a:endParaRPr lang="en-US" smtClean="0">
              <a:cs typeface="Arial"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endParaRPr lang="en-US" b="1" smtClean="0"/>
          </a:p>
          <a:p>
            <a:pPr eaLnBrk="1" hangingPunct="1"/>
            <a:endParaRPr lang="en-US" b="1"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covers AORMA’s negligence – not an outside party</a:t>
            </a:r>
          </a:p>
          <a:p>
            <a:r>
              <a:rPr lang="en-US" dirty="0" smtClean="0"/>
              <a:t>Liquor</a:t>
            </a:r>
            <a:r>
              <a:rPr lang="en-US" baseline="0" dirty="0" smtClean="0"/>
              <a:t> – host and if serving – if you have a party, bring in people, it covers you as the host</a:t>
            </a:r>
          </a:p>
          <a:p>
            <a:r>
              <a:rPr lang="en-US" baseline="0" dirty="0" smtClean="0"/>
              <a:t>Watercraft – rented – you are covered</a:t>
            </a:r>
          </a:p>
          <a:p>
            <a:r>
              <a:rPr lang="en-US" baseline="0" dirty="0" smtClean="0"/>
              <a:t>Fiduciary Liability is new in the last few years</a:t>
            </a:r>
          </a:p>
          <a:p>
            <a:r>
              <a:rPr lang="en-US" baseline="0" dirty="0" smtClean="0"/>
              <a:t>Auto liability is excess</a:t>
            </a:r>
          </a:p>
          <a:p>
            <a:r>
              <a:rPr lang="en-US" baseline="0" dirty="0" smtClean="0"/>
              <a:t>Rockets – separate policy</a:t>
            </a:r>
          </a:p>
          <a:p>
            <a:endParaRPr lang="en-US" dirty="0"/>
          </a:p>
        </p:txBody>
      </p:sp>
      <p:sp>
        <p:nvSpPr>
          <p:cNvPr id="4" name="Slide Number Placeholder 3"/>
          <p:cNvSpPr>
            <a:spLocks noGrp="1"/>
          </p:cNvSpPr>
          <p:nvPr>
            <p:ph type="sldNum" sz="quarter" idx="10"/>
          </p:nvPr>
        </p:nvSpPr>
        <p:spPr/>
        <p:txBody>
          <a:bodyPr/>
          <a:lstStyle/>
          <a:p>
            <a:fld id="{2A8F6422-9A90-4DFE-A1AF-06684510B78C}" type="slidenum">
              <a:rPr lang="en-US" smtClean="0"/>
              <a:pPr/>
              <a:t>15</a:t>
            </a:fld>
            <a:endParaRPr lang="en-US"/>
          </a:p>
        </p:txBody>
      </p:sp>
    </p:spTree>
    <p:extLst>
      <p:ext uri="{BB962C8B-B14F-4D97-AF65-F5344CB8AC3E}">
        <p14:creationId xmlns:p14="http://schemas.microsoft.com/office/powerpoint/2010/main" val="985632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F6422-9A90-4DFE-A1AF-06684510B78C}" type="slidenum">
              <a:rPr lang="en-US" smtClean="0"/>
              <a:pPr/>
              <a:t>16</a:t>
            </a:fld>
            <a:endParaRPr lang="en-US"/>
          </a:p>
        </p:txBody>
      </p:sp>
    </p:spTree>
    <p:extLst>
      <p:ext uri="{BB962C8B-B14F-4D97-AF65-F5344CB8AC3E}">
        <p14:creationId xmlns:p14="http://schemas.microsoft.com/office/powerpoint/2010/main" val="3693343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3923E1-5904-4A70-BCDD-E52D985281A6}" type="slidenum">
              <a:rPr lang="en-US" smtClean="0">
                <a:latin typeface="Arial" pitchFamily="34" charset="0"/>
              </a:rPr>
              <a:pPr/>
              <a:t>17</a:t>
            </a:fld>
            <a:endParaRPr lang="en-US" smtClean="0">
              <a:latin typeface="Arial"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3923E1-5904-4A70-BCDD-E52D985281A6}" type="slidenum">
              <a:rPr lang="en-US" smtClean="0">
                <a:latin typeface="Arial" pitchFamily="34" charset="0"/>
              </a:rPr>
              <a:pPr/>
              <a:t>18</a:t>
            </a:fld>
            <a:endParaRPr lang="en-US" smtClean="0">
              <a:latin typeface="Arial"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Arial" pitchFamily="34" charset="0"/>
              </a:rPr>
              <a:t>Format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issues that don’t fall under traditional workers</a:t>
            </a:r>
            <a:r>
              <a:rPr lang="en-US" baseline="0" dirty="0" smtClean="0"/>
              <a:t>’ compensation</a:t>
            </a:r>
            <a:endParaRPr lang="en-US" dirty="0" smtClean="0"/>
          </a:p>
          <a:p>
            <a:r>
              <a:rPr lang="en-US" dirty="0" smtClean="0"/>
              <a:t>Volunteers</a:t>
            </a:r>
            <a:r>
              <a:rPr lang="en-US" baseline="0" dirty="0" smtClean="0"/>
              <a:t> covered as employees (per auxiliary organization resolution – registered volunteers)</a:t>
            </a:r>
          </a:p>
          <a:p>
            <a:r>
              <a:rPr lang="en-US" baseline="0" dirty="0" smtClean="0"/>
              <a:t>Research Foundation in Hawaii – have to deal with them separately</a:t>
            </a:r>
            <a:endParaRPr lang="en-US" dirty="0"/>
          </a:p>
        </p:txBody>
      </p:sp>
      <p:sp>
        <p:nvSpPr>
          <p:cNvPr id="4" name="Slide Number Placeholder 3"/>
          <p:cNvSpPr>
            <a:spLocks noGrp="1"/>
          </p:cNvSpPr>
          <p:nvPr>
            <p:ph type="sldNum" sz="quarter" idx="10"/>
          </p:nvPr>
        </p:nvSpPr>
        <p:spPr/>
        <p:txBody>
          <a:bodyPr/>
          <a:lstStyle/>
          <a:p>
            <a:fld id="{2A8F6422-9A90-4DFE-A1AF-06684510B78C}" type="slidenum">
              <a:rPr lang="en-US" smtClean="0"/>
              <a:pPr/>
              <a:t>20</a:t>
            </a:fld>
            <a:endParaRPr lang="en-US"/>
          </a:p>
        </p:txBody>
      </p:sp>
    </p:spTree>
    <p:extLst>
      <p:ext uri="{BB962C8B-B14F-4D97-AF65-F5344CB8AC3E}">
        <p14:creationId xmlns:p14="http://schemas.microsoft.com/office/powerpoint/2010/main" val="1808228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3923E1-5904-4A70-BCDD-E52D985281A6}" type="slidenum">
              <a:rPr lang="en-US" smtClean="0">
                <a:latin typeface="Arial" pitchFamily="34" charset="0"/>
              </a:rPr>
              <a:pPr/>
              <a:t>21</a:t>
            </a:fld>
            <a:endParaRPr lang="en-US" smtClean="0">
              <a:latin typeface="Arial"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3923E1-5904-4A70-BCDD-E52D985281A6}" type="slidenum">
              <a:rPr lang="en-US" smtClean="0">
                <a:latin typeface="Arial" pitchFamily="34" charset="0"/>
              </a:rPr>
              <a:pPr/>
              <a:t>22</a:t>
            </a:fld>
            <a:endParaRPr lang="en-US" smtClean="0">
              <a:latin typeface="Arial"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Arial" pitchFamily="34" charset="0"/>
              </a:rPr>
              <a:t>$500,000</a:t>
            </a:r>
            <a:r>
              <a:rPr lang="en-US" baseline="0" dirty="0" smtClean="0">
                <a:latin typeface="Arial" pitchFamily="34" charset="0"/>
              </a:rPr>
              <a:t> SIR is extremely low in California</a:t>
            </a:r>
          </a:p>
          <a:p>
            <a:pPr eaLnBrk="1" hangingPunct="1"/>
            <a:r>
              <a:rPr lang="en-US" baseline="0" dirty="0" smtClean="0">
                <a:latin typeface="Arial" pitchFamily="34" charset="0"/>
              </a:rPr>
              <a:t>Only once in the last 5 years have we breached the SIR</a:t>
            </a:r>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we are self</a:t>
            </a:r>
            <a:r>
              <a:rPr lang="en-US" baseline="0" dirty="0" smtClean="0"/>
              <a:t> insured we can create programs and they are always changing</a:t>
            </a:r>
            <a:endParaRPr lang="en-US" dirty="0"/>
          </a:p>
        </p:txBody>
      </p:sp>
      <p:sp>
        <p:nvSpPr>
          <p:cNvPr id="4" name="Slide Number Placeholder 3"/>
          <p:cNvSpPr>
            <a:spLocks noGrp="1"/>
          </p:cNvSpPr>
          <p:nvPr>
            <p:ph type="sldNum" sz="quarter" idx="10"/>
          </p:nvPr>
        </p:nvSpPr>
        <p:spPr/>
        <p:txBody>
          <a:bodyPr/>
          <a:lstStyle/>
          <a:p>
            <a:fld id="{2A8F6422-9A90-4DFE-A1AF-06684510B78C}" type="slidenum">
              <a:rPr lang="en-US" smtClean="0"/>
              <a:pPr/>
              <a:t>2</a:t>
            </a:fld>
            <a:endParaRPr lang="en-US"/>
          </a:p>
        </p:txBody>
      </p:sp>
    </p:spTree>
    <p:extLst>
      <p:ext uri="{BB962C8B-B14F-4D97-AF65-F5344CB8AC3E}">
        <p14:creationId xmlns:p14="http://schemas.microsoft.com/office/powerpoint/2010/main" val="1261846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Risk – covered</a:t>
            </a:r>
            <a:r>
              <a:rPr lang="en-US" baseline="0" dirty="0" smtClean="0"/>
              <a:t> loss arising from any fortuitous cause expect those that are specifically excluded</a:t>
            </a:r>
          </a:p>
          <a:p>
            <a:r>
              <a:rPr lang="en-US" baseline="0" dirty="0" smtClean="0"/>
              <a:t>Pollution is $1M per pollution condition</a:t>
            </a:r>
            <a:endParaRPr lang="en-US" dirty="0" smtClean="0"/>
          </a:p>
          <a:p>
            <a:r>
              <a:rPr lang="en-US" dirty="0" smtClean="0"/>
              <a:t>This</a:t>
            </a:r>
            <a:r>
              <a:rPr lang="en-US" baseline="0" dirty="0" smtClean="0"/>
              <a:t> is a program that runs parallel to the university.</a:t>
            </a:r>
            <a:endParaRPr lang="en-US" dirty="0"/>
          </a:p>
        </p:txBody>
      </p:sp>
      <p:sp>
        <p:nvSpPr>
          <p:cNvPr id="4" name="Slide Number Placeholder 3"/>
          <p:cNvSpPr>
            <a:spLocks noGrp="1"/>
          </p:cNvSpPr>
          <p:nvPr>
            <p:ph type="sldNum" sz="quarter" idx="10"/>
          </p:nvPr>
        </p:nvSpPr>
        <p:spPr/>
        <p:txBody>
          <a:bodyPr/>
          <a:lstStyle/>
          <a:p>
            <a:fld id="{2A8F6422-9A90-4DFE-A1AF-06684510B78C}" type="slidenum">
              <a:rPr lang="en-US" smtClean="0"/>
              <a:pPr/>
              <a:t>23</a:t>
            </a:fld>
            <a:endParaRPr lang="en-US"/>
          </a:p>
        </p:txBody>
      </p:sp>
    </p:spTree>
    <p:extLst>
      <p:ext uri="{BB962C8B-B14F-4D97-AF65-F5344CB8AC3E}">
        <p14:creationId xmlns:p14="http://schemas.microsoft.com/office/powerpoint/2010/main" val="1808228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3923E1-5904-4A70-BCDD-E52D985281A6}" type="slidenum">
              <a:rPr lang="en-US" smtClean="0">
                <a:latin typeface="Arial" pitchFamily="34" charset="0"/>
              </a:rPr>
              <a:pPr/>
              <a:t>24</a:t>
            </a:fld>
            <a:endParaRPr lang="en-US" smtClean="0">
              <a:latin typeface="Arial"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Arial" pitchFamily="34" charset="0"/>
              </a:rPr>
              <a:t>Format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F6422-9A90-4DFE-A1AF-06684510B78C}" type="slidenum">
              <a:rPr lang="en-US" smtClean="0"/>
              <a:pPr/>
              <a:t>26</a:t>
            </a:fld>
            <a:endParaRPr lang="en-US"/>
          </a:p>
        </p:txBody>
      </p:sp>
    </p:spTree>
    <p:extLst>
      <p:ext uri="{BB962C8B-B14F-4D97-AF65-F5344CB8AC3E}">
        <p14:creationId xmlns:p14="http://schemas.microsoft.com/office/powerpoint/2010/main" val="1503951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Risk – covered</a:t>
            </a:r>
            <a:r>
              <a:rPr lang="en-US" baseline="0" dirty="0" smtClean="0"/>
              <a:t> loss arising from any fortuitous cause expect those that are specifically excluded</a:t>
            </a:r>
            <a:endParaRPr lang="en-US" dirty="0" smtClean="0"/>
          </a:p>
          <a:p>
            <a:r>
              <a:rPr lang="en-US" dirty="0" smtClean="0"/>
              <a:t>This</a:t>
            </a:r>
            <a:r>
              <a:rPr lang="en-US" baseline="0" dirty="0" smtClean="0"/>
              <a:t> is a program that runs parallel to the university.</a:t>
            </a:r>
            <a:endParaRPr lang="en-US" dirty="0"/>
          </a:p>
        </p:txBody>
      </p:sp>
      <p:sp>
        <p:nvSpPr>
          <p:cNvPr id="4" name="Slide Number Placeholder 3"/>
          <p:cNvSpPr>
            <a:spLocks noGrp="1"/>
          </p:cNvSpPr>
          <p:nvPr>
            <p:ph type="sldNum" sz="quarter" idx="10"/>
          </p:nvPr>
        </p:nvSpPr>
        <p:spPr/>
        <p:txBody>
          <a:bodyPr/>
          <a:lstStyle/>
          <a:p>
            <a:fld id="{2A8F6422-9A90-4DFE-A1AF-06684510B78C}" type="slidenum">
              <a:rPr lang="en-US" smtClean="0"/>
              <a:pPr/>
              <a:t>27</a:t>
            </a:fld>
            <a:endParaRPr lang="en-US"/>
          </a:p>
        </p:txBody>
      </p:sp>
    </p:spTree>
    <p:extLst>
      <p:ext uri="{BB962C8B-B14F-4D97-AF65-F5344CB8AC3E}">
        <p14:creationId xmlns:p14="http://schemas.microsoft.com/office/powerpoint/2010/main" val="1808228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3923E1-5904-4A70-BCDD-E52D985281A6}" type="slidenum">
              <a:rPr lang="en-US" smtClean="0">
                <a:latin typeface="Arial" pitchFamily="34" charset="0"/>
              </a:rPr>
              <a:pPr/>
              <a:t>28</a:t>
            </a:fld>
            <a:endParaRPr lang="en-US" smtClean="0">
              <a:latin typeface="Arial"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Arial" pitchFamily="34" charset="0"/>
              </a:rPr>
              <a:t>Thi</a:t>
            </a:r>
            <a:r>
              <a:rPr lang="en-US" baseline="0" dirty="0" smtClean="0">
                <a:latin typeface="Arial" pitchFamily="34" charset="0"/>
              </a:rPr>
              <a:t>s is when you find out that people were giving themselves a raise over the years!!</a:t>
            </a:r>
            <a:endParaRPr lang="en-US" dirty="0" smtClean="0">
              <a:latin typeface="Arial" pitchFamily="34" charset="0"/>
            </a:endParaRPr>
          </a:p>
          <a:p>
            <a:pPr eaLnBrk="1" hangingPunct="1"/>
            <a:r>
              <a:rPr lang="en-US" dirty="0" smtClean="0">
                <a:latin typeface="Arial" pitchFamily="34" charset="0"/>
              </a:rPr>
              <a:t>Example:</a:t>
            </a:r>
            <a:r>
              <a:rPr lang="en-US" baseline="0" dirty="0" smtClean="0">
                <a:latin typeface="Arial" pitchFamily="34" charset="0"/>
              </a:rPr>
              <a:t> During the recession in 2008, the Port of Seattle parking was only taking credit cards – the woman working at the kiosk </a:t>
            </a:r>
          </a:p>
          <a:p>
            <a:pPr eaLnBrk="1" hangingPunct="1"/>
            <a:r>
              <a:rPr lang="en-US" baseline="0" dirty="0" smtClean="0">
                <a:latin typeface="Arial" pitchFamily="34" charset="0"/>
              </a:rPr>
              <a:t>was collecting parking $$ - $30 pp and over the course of time, it was a $700,000 loss </a:t>
            </a:r>
            <a:endParaRPr 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3923E1-5904-4A70-BCDD-E52D985281A6}" type="slidenum">
              <a:rPr lang="en-US" smtClean="0">
                <a:latin typeface="Arial" pitchFamily="34" charset="0"/>
              </a:rPr>
              <a:pPr/>
              <a:t>29</a:t>
            </a:fld>
            <a:endParaRPr lang="en-US" smtClean="0">
              <a:latin typeface="Arial"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03923E1-5904-4A70-BCDD-E52D985281A6}" type="slidenum">
              <a:rPr lang="en-US" smtClean="0">
                <a:latin typeface="Arial" pitchFamily="34" charset="0"/>
              </a:rPr>
              <a:pPr/>
              <a:t>30</a:t>
            </a:fld>
            <a:endParaRPr lang="en-US" smtClean="0">
              <a:latin typeface="Arial"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31</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b="0" dirty="0" smtClean="0"/>
              <a:t>Do you ever send anyone</a:t>
            </a:r>
            <a:r>
              <a:rPr lang="en-US" b="0" baseline="0" dirty="0" smtClean="0"/>
              <a:t> somewhere abroad?  This provides medical coverage, gets parents to location if needed, evacuation, </a:t>
            </a:r>
            <a:endParaRPr lang="en-US" b="0" dirty="0" smtClean="0"/>
          </a:p>
          <a:p>
            <a:pPr eaLnBrk="1" hangingPunct="1"/>
            <a:r>
              <a:rPr lang="en-US" b="0" dirty="0" smtClean="0"/>
              <a:t>$5/trip – wildfires in Russia – had to relocate people</a:t>
            </a:r>
          </a:p>
          <a:p>
            <a:pPr eaLnBrk="1" hangingPunct="1"/>
            <a:r>
              <a:rPr lang="en-US" b="0" dirty="0" smtClean="0"/>
              <a:t>Student</a:t>
            </a:r>
            <a:r>
              <a:rPr lang="en-US" b="0" baseline="0" dirty="0" smtClean="0"/>
              <a:t> Travel - $25,000 per accident – covers medical expenses on the way to an event.  “No Fault” – you don’t have to be negligent – traveling to the final location</a:t>
            </a:r>
            <a:endParaRPr lang="en-US" b="0" dirty="0" smtClean="0"/>
          </a:p>
          <a:p>
            <a:pPr eaLnBrk="1" hangingPunct="1"/>
            <a:r>
              <a:rPr lang="en-US" b="0" dirty="0" smtClean="0"/>
              <a:t>$2500 coverage –for</a:t>
            </a:r>
            <a:r>
              <a:rPr lang="en-US" b="0" baseline="0" dirty="0" smtClean="0"/>
              <a:t> trip cancellation – created this for cancellations that usually aren’t covered</a:t>
            </a:r>
            <a:endParaRPr lang="en-US" b="0" dirty="0" smtClean="0"/>
          </a:p>
          <a:p>
            <a:pPr eaLnBrk="1" hangingPunct="1"/>
            <a:endParaRPr lang="en-US" b="1"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32</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endParaRPr lang="en-US" b="1"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r>
              <a:rPr lang="en-US" dirty="0" smtClean="0"/>
              <a:t>Premises Liability – Slip/Trip</a:t>
            </a:r>
            <a:r>
              <a:rPr lang="en-US" baseline="0" dirty="0" smtClean="0"/>
              <a:t> and Fall – </a:t>
            </a:r>
          </a:p>
          <a:p>
            <a:r>
              <a:rPr lang="en-US" baseline="0" dirty="0" smtClean="0"/>
              <a:t>Example: The </a:t>
            </a:r>
            <a:r>
              <a:rPr lang="en-US" baseline="0" dirty="0" err="1" smtClean="0"/>
              <a:t>Audobon</a:t>
            </a:r>
            <a:r>
              <a:rPr lang="en-US" baseline="0" dirty="0" smtClean="0"/>
              <a:t> Society – Chico - rented out a house and they were taking a picture and the whole deck collapsed –a  lot of old people – this was over $1M – 15 people injured</a:t>
            </a:r>
          </a:p>
          <a:p>
            <a:r>
              <a:rPr lang="en-US" baseline="0" dirty="0" smtClean="0"/>
              <a:t>Example – SF woman giving a tour and fell backwards in to a concrete planter box.</a:t>
            </a:r>
            <a:endParaRPr lang="en-US" dirty="0" smtClean="0"/>
          </a:p>
          <a:p>
            <a:r>
              <a:rPr lang="en-US" dirty="0" smtClean="0"/>
              <a:t>G:\Share\CLIENT\jpa\csu\AORMA\AORMA Claims\Loss Runs\Liability\2014 06 30 - AORMA </a:t>
            </a:r>
            <a:r>
              <a:rPr lang="en-US" dirty="0" err="1" smtClean="0"/>
              <a:t>Liabilty</a:t>
            </a:r>
            <a:r>
              <a:rPr lang="en-US" dirty="0" smtClean="0"/>
              <a:t> Loss - Members Presentation 2009-2014.xls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JPA’s in California have a $1 million</a:t>
            </a:r>
            <a:r>
              <a:rPr lang="en-US" baseline="0" dirty="0" smtClean="0"/>
              <a:t> retention, CSURMA has a $350,000 retention.</a:t>
            </a:r>
            <a:endParaRPr lang="en-US" dirty="0"/>
          </a:p>
        </p:txBody>
      </p:sp>
      <p:sp>
        <p:nvSpPr>
          <p:cNvPr id="4" name="Slide Number Placeholder 3"/>
          <p:cNvSpPr>
            <a:spLocks noGrp="1"/>
          </p:cNvSpPr>
          <p:nvPr>
            <p:ph type="sldNum" sz="quarter" idx="10"/>
          </p:nvPr>
        </p:nvSpPr>
        <p:spPr/>
        <p:txBody>
          <a:bodyPr/>
          <a:lstStyle/>
          <a:p>
            <a:fld id="{2A8F6422-9A90-4DFE-A1AF-06684510B78C}" type="slidenum">
              <a:rPr lang="en-US" smtClean="0"/>
              <a:pPr/>
              <a:t>3</a:t>
            </a:fld>
            <a:endParaRPr lang="en-US"/>
          </a:p>
        </p:txBody>
      </p:sp>
    </p:spTree>
    <p:extLst>
      <p:ext uri="{BB962C8B-B14F-4D97-AF65-F5344CB8AC3E}">
        <p14:creationId xmlns:p14="http://schemas.microsoft.com/office/powerpoint/2010/main" val="587599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r>
              <a:rPr lang="en-US" dirty="0" smtClean="0">
                <a:latin typeface="Arial" pitchFamily="34" charset="0"/>
              </a:rPr>
              <a:t>G:\Share\CLIENT\jpa\csu\AORMA\AORMA Claims\Loss Runs\WC\2014 06 30 - AORMA WC Losses - Members Presentation 2009 – 2014.xls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9289DD7-8563-4F38-9CC2-F3A98D977E15}" type="slidenum">
              <a:rPr lang="en-US" smtClean="0"/>
              <a:pPr/>
              <a:t>35</a:t>
            </a:fld>
            <a:endParaRPr lang="en-US" smtClean="0"/>
          </a:p>
        </p:txBody>
      </p:sp>
      <p:sp>
        <p:nvSpPr>
          <p:cNvPr id="45059" name="Rectangle 7"/>
          <p:cNvSpPr txBox="1">
            <a:spLocks noGrp="1" noChangeArrowheads="1"/>
          </p:cNvSpPr>
          <p:nvPr/>
        </p:nvSpPr>
        <p:spPr bwMode="auto">
          <a:xfrm>
            <a:off x="3909867" y="8825154"/>
            <a:ext cx="2989437" cy="464899"/>
          </a:xfrm>
          <a:prstGeom prst="rect">
            <a:avLst/>
          </a:prstGeom>
          <a:noFill/>
          <a:ln w="9525">
            <a:noFill/>
            <a:miter lim="800000"/>
            <a:headEnd/>
            <a:tailEnd/>
          </a:ln>
        </p:spPr>
        <p:txBody>
          <a:bodyPr lIns="89638" tIns="44818" rIns="89638" bIns="44818" anchor="b"/>
          <a:lstStyle/>
          <a:p>
            <a:pPr algn="r" defTabSz="896851"/>
            <a:fld id="{E1B3F1A4-1BA5-400F-A8F7-9826F6E7445D}" type="slidenum">
              <a:rPr lang="en-US" sz="1200"/>
              <a:pPr algn="r" defTabSz="896851"/>
              <a:t>35</a:t>
            </a:fld>
            <a:endParaRPr lang="en-US" sz="1200" dirty="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a:ln/>
        </p:spPr>
        <p:txBody>
          <a:bodyPr lIns="89638" tIns="44818" rIns="89638" bIns="44818"/>
          <a:lstStyle/>
          <a:p>
            <a:pPr eaLnBrk="1" hangingPunct="1"/>
            <a:r>
              <a:rPr lang="en-US" dirty="0" smtClean="0"/>
              <a:t>G:\Share\CLIENT\jpa\csu\AORMA\AORMA Program Expenses\2014 AORMA Program Expenses.xlsx</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36</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37</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b="0" dirty="0" smtClean="0"/>
              <a:t>Earned Investment income and returned back to you</a:t>
            </a:r>
          </a:p>
          <a:p>
            <a:pPr eaLnBrk="1" hangingPunct="1"/>
            <a:r>
              <a:rPr lang="en-US" b="0" dirty="0" smtClean="0"/>
              <a:t>This would</a:t>
            </a:r>
            <a:r>
              <a:rPr lang="en-US" b="0" baseline="0" dirty="0" smtClean="0"/>
              <a:t> be sitting in the pockets of the insurance company</a:t>
            </a:r>
          </a:p>
          <a:p>
            <a:pPr eaLnBrk="1" hangingPunct="1"/>
            <a:r>
              <a:rPr lang="en-US" b="0" baseline="0" dirty="0" smtClean="0"/>
              <a:t>AORMA Board sets rates</a:t>
            </a:r>
            <a:endParaRPr lang="en-US" b="0" dirty="0" smtClean="0"/>
          </a:p>
          <a:p>
            <a:pPr eaLnBrk="1" hangingPunct="1"/>
            <a:r>
              <a:rPr lang="en-US" b="0" dirty="0" smtClean="0"/>
              <a:t>G:\Share\CLIENT\jpa\csu\AORMA\AORMA Dividends\AORMA Historical Dividends.xls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38</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b="1" dirty="0" smtClean="0"/>
              <a:t>There</a:t>
            </a:r>
            <a:r>
              <a:rPr lang="en-US" b="1" baseline="0" dirty="0" smtClean="0"/>
              <a:t> is $60,000 being spent on this and not a ton of people use this resource</a:t>
            </a:r>
            <a:endParaRPr lang="en-US" b="1"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39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b="1" dirty="0" smtClean="0"/>
              <a:t>Looking</a:t>
            </a:r>
            <a:r>
              <a:rPr lang="en-US" b="1" baseline="0" dirty="0" smtClean="0"/>
              <a:t> to transition to the University Training Program so it stays consistent – there is a lot in here but not as geared towards auxiliaries</a:t>
            </a:r>
            <a:endParaRPr lang="en-US" b="1"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40</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WORK IN PROGRESS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minors on campus – we just signed the contract with </a:t>
            </a:r>
            <a:r>
              <a:rPr lang="en-US" baseline="0" dirty="0" err="1" smtClean="0"/>
              <a:t>Praesidium</a:t>
            </a:r>
            <a:r>
              <a:rPr lang="en-US" baseline="0" dirty="0" smtClean="0"/>
              <a:t> last July – University of CA likes it and this is being used nationwide at other universities.  Not as concerned with day care centers – but other programs involved with minors like camps where you program managers need to lead.  The assessment will tell you where your strengths are and weaknesses are.  Be prepared to do the assessment and implement the recommendations they give you.  </a:t>
            </a:r>
            <a:endParaRPr lang="en-US" dirty="0"/>
          </a:p>
        </p:txBody>
      </p:sp>
      <p:sp>
        <p:nvSpPr>
          <p:cNvPr id="4" name="Slide Number Placeholder 3"/>
          <p:cNvSpPr>
            <a:spLocks noGrp="1"/>
          </p:cNvSpPr>
          <p:nvPr>
            <p:ph type="sldNum" sz="quarter" idx="10"/>
          </p:nvPr>
        </p:nvSpPr>
        <p:spPr/>
        <p:txBody>
          <a:bodyPr/>
          <a:lstStyle/>
          <a:p>
            <a:fld id="{2A8F6422-9A90-4DFE-A1AF-06684510B78C}" type="slidenum">
              <a:rPr lang="en-US" smtClean="0"/>
              <a:pPr/>
              <a:t>41</a:t>
            </a:fld>
            <a:endParaRPr lang="en-US"/>
          </a:p>
        </p:txBody>
      </p:sp>
    </p:spTree>
    <p:extLst>
      <p:ext uri="{BB962C8B-B14F-4D97-AF65-F5344CB8AC3E}">
        <p14:creationId xmlns:p14="http://schemas.microsoft.com/office/powerpoint/2010/main" val="2207907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2D1C7B4-E245-41AA-B368-3DDAF9A19024}" type="slidenum">
              <a:rPr lang="en-US" smtClean="0"/>
              <a:pPr>
                <a:defRPr/>
              </a:pPr>
              <a:t>42</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43</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a:t>
            </a:r>
            <a:r>
              <a:rPr lang="en-US" b="1" baseline="0" dirty="0" smtClean="0"/>
              <a:t> PICTURES</a:t>
            </a:r>
            <a:endParaRPr lang="en-US" b="1"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4</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F6422-9A90-4DFE-A1AF-06684510B78C}" type="slidenum">
              <a:rPr lang="en-US" smtClean="0"/>
              <a:pPr/>
              <a:t>44</a:t>
            </a:fld>
            <a:endParaRPr lang="en-US"/>
          </a:p>
        </p:txBody>
      </p:sp>
    </p:spTree>
    <p:extLst>
      <p:ext uri="{BB962C8B-B14F-4D97-AF65-F5344CB8AC3E}">
        <p14:creationId xmlns:p14="http://schemas.microsoft.com/office/powerpoint/2010/main" val="1637653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13B156-9B35-4F34-B6D5-5B6823A0202E}" type="slidenum">
              <a:rPr lang="en-US" smtClean="0"/>
              <a:pPr/>
              <a:t>45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DF68C0B4-A91D-4A5F-A797-E66489944FEB}" type="slidenum">
              <a:rPr lang="en-US" smtClean="0"/>
              <a:pPr/>
              <a:t>46</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690715" y="4417339"/>
            <a:ext cx="5519441" cy="4177747"/>
          </a:xfrm>
          <a:noFill/>
          <a:ln/>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5</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b="0" dirty="0" smtClean="0"/>
              <a:t>CSU</a:t>
            </a:r>
            <a:r>
              <a:rPr lang="en-US" b="0" baseline="0" dirty="0" smtClean="0"/>
              <a:t> is a $6 Billion dollar organization.  The CSURMA is a separate authority – like “captive insurance” – we provide coverage for all lines of insurance except benefits.  100% of our members are a part of the property and liability program and almost 100% for WC.  AORMA is run completely separate from CSURMA – you can think of their association as a “Pool within a Pool.”</a:t>
            </a:r>
            <a:endParaRPr lang="en-US" b="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6</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7</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8</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ADD PICTURES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0DEC0DF2-33B4-4FB1-AD8A-BDF056E6F37E}" type="slidenum">
              <a:rPr lang="en-US" smtClean="0"/>
              <a:pPr/>
              <a:t>9</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b="1" dirty="0" smtClean="0"/>
              <a:t>Because we are self insured we can create programs</a:t>
            </a:r>
            <a:r>
              <a:rPr lang="en-US" b="1" baseline="0" dirty="0" smtClean="0"/>
              <a:t> and they are always changing</a:t>
            </a:r>
            <a:endParaRPr lang="en-US" b="1"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Rectangle 23"/>
          <p:cNvSpPr>
            <a:spLocks noChangeArrowheads="1"/>
          </p:cNvSpPr>
          <p:nvPr userDrawn="1"/>
        </p:nvSpPr>
        <p:spPr bwMode="auto">
          <a:xfrm>
            <a:off x="0" y="4800600"/>
            <a:ext cx="9144000" cy="76200"/>
          </a:xfrm>
          <a:prstGeom prst="rect">
            <a:avLst/>
          </a:prstGeom>
          <a:solidFill>
            <a:schemeClr val="folHlink"/>
          </a:solidFill>
          <a:ln w="9525">
            <a:noFill/>
            <a:miter lim="800000"/>
            <a:headEnd/>
            <a:tailEnd/>
          </a:ln>
          <a:effectLst/>
        </p:spPr>
        <p:txBody>
          <a:bodyPr wrap="none" anchor="ctr"/>
          <a:lstStyle/>
          <a:p>
            <a:pPr>
              <a:defRPr/>
            </a:pPr>
            <a:endParaRPr lang="en-US"/>
          </a:p>
        </p:txBody>
      </p:sp>
      <p:pic>
        <p:nvPicPr>
          <p:cNvPr id="5" name="Picture 26"/>
          <p:cNvPicPr>
            <a:picLocks noChangeAspect="1" noChangeArrowheads="1"/>
          </p:cNvPicPr>
          <p:nvPr userDrawn="1"/>
        </p:nvPicPr>
        <p:blipFill>
          <a:blip r:embed="rId3" cstate="print"/>
          <a:srcRect/>
          <a:stretch>
            <a:fillRect/>
          </a:stretch>
        </p:blipFill>
        <p:spPr bwMode="auto">
          <a:xfrm>
            <a:off x="0" y="2057400"/>
            <a:ext cx="9144000" cy="2743200"/>
          </a:xfrm>
          <a:prstGeom prst="rect">
            <a:avLst/>
          </a:prstGeom>
          <a:noFill/>
          <a:ln w="9525">
            <a:noFill/>
            <a:miter lim="800000"/>
            <a:headEnd/>
            <a:tailEnd/>
          </a:ln>
        </p:spPr>
      </p:pic>
      <p:sp>
        <p:nvSpPr>
          <p:cNvPr id="6" name="Rectangle 27"/>
          <p:cNvSpPr>
            <a:spLocks noChangeArrowheads="1"/>
          </p:cNvSpPr>
          <p:nvPr userDrawn="1"/>
        </p:nvSpPr>
        <p:spPr bwMode="auto">
          <a:xfrm>
            <a:off x="0" y="1981200"/>
            <a:ext cx="9144000" cy="76200"/>
          </a:xfrm>
          <a:prstGeom prst="rect">
            <a:avLst/>
          </a:prstGeom>
          <a:solidFill>
            <a:schemeClr val="folHlink"/>
          </a:solidFill>
          <a:ln w="9525">
            <a:noFill/>
            <a:miter lim="800000"/>
            <a:headEnd/>
            <a:tailEnd/>
          </a:ln>
          <a:effectLst/>
        </p:spPr>
        <p:txBody>
          <a:bodyPr wrap="none" anchor="ctr"/>
          <a:lstStyle/>
          <a:p>
            <a:pPr>
              <a:defRPr/>
            </a:pPr>
            <a:endParaRPr lang="en-US"/>
          </a:p>
        </p:txBody>
      </p:sp>
      <p:grpSp>
        <p:nvGrpSpPr>
          <p:cNvPr id="2" name="Group 31"/>
          <p:cNvGrpSpPr>
            <a:grpSpLocks/>
          </p:cNvGrpSpPr>
          <p:nvPr userDrawn="1"/>
        </p:nvGrpSpPr>
        <p:grpSpPr bwMode="auto">
          <a:xfrm>
            <a:off x="76200" y="5197475"/>
            <a:ext cx="1752600" cy="1660525"/>
            <a:chOff x="48" y="3226"/>
            <a:chExt cx="1104" cy="1046"/>
          </a:xfrm>
        </p:grpSpPr>
        <p:pic>
          <p:nvPicPr>
            <p:cNvPr id="8" name="Picture 32" descr="AOA lazuline"/>
            <p:cNvPicPr>
              <a:picLocks noChangeAspect="1" noChangeArrowheads="1"/>
            </p:cNvPicPr>
            <p:nvPr userDrawn="1"/>
          </p:nvPicPr>
          <p:blipFill>
            <a:blip r:embed="rId4" cstate="print">
              <a:clrChange>
                <a:clrFrom>
                  <a:srgbClr val="F9FBFD"/>
                </a:clrFrom>
                <a:clrTo>
                  <a:srgbClr val="F9FBFD">
                    <a:alpha val="0"/>
                  </a:srgbClr>
                </a:clrTo>
              </a:clrChange>
              <a:lum contrast="90000"/>
            </a:blip>
            <a:srcRect/>
            <a:stretch>
              <a:fillRect/>
            </a:stretch>
          </p:blipFill>
          <p:spPr bwMode="auto">
            <a:xfrm>
              <a:off x="48" y="3226"/>
              <a:ext cx="1056" cy="518"/>
            </a:xfrm>
            <a:prstGeom prst="rect">
              <a:avLst/>
            </a:prstGeom>
            <a:noFill/>
            <a:ln w="9525">
              <a:noFill/>
              <a:miter lim="800000"/>
              <a:headEnd/>
              <a:tailEnd/>
            </a:ln>
          </p:spPr>
        </p:pic>
        <p:graphicFrame>
          <p:nvGraphicFramePr>
            <p:cNvPr id="9" name="Object 33"/>
            <p:cNvGraphicFramePr>
              <a:graphicFrameLocks noChangeAspect="1"/>
            </p:cNvGraphicFramePr>
            <p:nvPr/>
          </p:nvGraphicFramePr>
          <p:xfrm>
            <a:off x="48" y="3801"/>
            <a:ext cx="1104" cy="471"/>
          </p:xfrm>
          <a:graphic>
            <a:graphicData uri="http://schemas.openxmlformats.org/presentationml/2006/ole">
              <mc:AlternateContent xmlns:mc="http://schemas.openxmlformats.org/markup-compatibility/2006">
                <mc:Choice xmlns:v="urn:schemas-microsoft-com:vml" Requires="v">
                  <p:oleObj spid="_x0000_s1153" name="Photo Editor Photo" r:id="rId5" imgW="2142857" imgH="914286" progId="">
                    <p:embed/>
                  </p:oleObj>
                </mc:Choice>
                <mc:Fallback>
                  <p:oleObj name="Photo Editor Photo" r:id="rId5" imgW="2142857" imgH="914286" progId="">
                    <p:embed/>
                    <p:pic>
                      <p:nvPicPr>
                        <p:cNvPr id="0" name="Picture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 y="3801"/>
                          <a:ext cx="1104" cy="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2100" name="Rectangle 4"/>
          <p:cNvSpPr>
            <a:spLocks noGrp="1" noChangeArrowheads="1"/>
          </p:cNvSpPr>
          <p:nvPr>
            <p:ph type="subTitle" idx="1"/>
          </p:nvPr>
        </p:nvSpPr>
        <p:spPr>
          <a:xfrm>
            <a:off x="1371600" y="2952750"/>
            <a:ext cx="6400800" cy="1752600"/>
          </a:xfrm>
        </p:spPr>
        <p:txBody>
          <a:bodyPr/>
          <a:lstStyle>
            <a:lvl1pPr marL="0" indent="60325" algn="ctr">
              <a:buFontTx/>
              <a:buNone/>
              <a:defRPr b="0"/>
            </a:lvl1pPr>
          </a:lstStyle>
          <a:p>
            <a:r>
              <a:rPr lang="en-US"/>
              <a:t>Click to edit Master subtitle style</a:t>
            </a:r>
          </a:p>
        </p:txBody>
      </p:sp>
      <p:sp>
        <p:nvSpPr>
          <p:cNvPr id="10" name="Rectangle 5"/>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11" name="Rectangle 6"/>
          <p:cNvSpPr>
            <a:spLocks noGrp="1" noChangeArrowheads="1"/>
          </p:cNvSpPr>
          <p:nvPr>
            <p:ph type="ftr" sz="quarter" idx="11"/>
          </p:nvPr>
        </p:nvSpPr>
        <p:spPr>
          <a:xfrm>
            <a:off x="3124200" y="6245225"/>
            <a:ext cx="2895600" cy="476250"/>
          </a:xfrm>
        </p:spPr>
        <p:txBody>
          <a:bodyPr/>
          <a:lstStyle>
            <a:lvl1pPr>
              <a:defRPr sz="1400" b="0"/>
            </a:lvl1pPr>
          </a:lstStyle>
          <a:p>
            <a:pPr>
              <a:defRPr/>
            </a:pPr>
            <a:r>
              <a:rPr lang="en-US" smtClean="0"/>
              <a:t>‹#›</a:t>
            </a:r>
            <a:endParaRPr lang="en-US"/>
          </a:p>
        </p:txBody>
      </p:sp>
      <p:sp>
        <p:nvSpPr>
          <p:cNvPr id="12" name="Rectangle 7"/>
          <p:cNvSpPr>
            <a:spLocks noGrp="1" noChangeArrowheads="1"/>
          </p:cNvSpPr>
          <p:nvPr>
            <p:ph type="sldNum" sz="quarter" idx="12"/>
          </p:nvPr>
        </p:nvSpPr>
        <p:spPr/>
        <p:txBody>
          <a:bodyPr/>
          <a:lstStyle>
            <a:lvl1pPr>
              <a:defRPr/>
            </a:lvl1pPr>
          </a:lstStyle>
          <a:p>
            <a:pPr>
              <a:defRPr/>
            </a:pPr>
            <a:fld id="{5DAB0CD6-72CB-46D2-A643-97258544F1A3}" type="slidenum">
              <a:rPr lang="en-US"/>
              <a:pPr>
                <a:defRPr/>
              </a:pPr>
              <a:t>‹#›</a:t>
            </a:fld>
            <a:endParaRPr lang="en-US"/>
          </a:p>
        </p:txBody>
      </p:sp>
      <p:pic>
        <p:nvPicPr>
          <p:cNvPr id="13" name="Picture 12" descr="csurma logo lg X"/>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62800" y="228600"/>
            <a:ext cx="1633855" cy="647700"/>
          </a:xfrm>
          <a:prstGeom prst="rect">
            <a:avLst/>
          </a:prstGeom>
          <a:noFill/>
          <a:ln>
            <a:noFill/>
          </a:ln>
        </p:spPr>
      </p:pic>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E0340261-3F76-4785-9DFB-22BAAD56ED77}"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595580ED-6E77-4E0B-B576-658E6261D5B9}"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
            <a:ext cx="222885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76200"/>
            <a:ext cx="653415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50B6CB09-B340-4DAD-8BCB-8C8145E485FC}"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CF218330-BA73-4770-8786-B4CAA2C36969}"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6553200" cy="990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295400"/>
            <a:ext cx="8686800" cy="49530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ABE54C68-B585-47AE-BBCC-1813DD83978D}"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D43632A6-FC0E-4BF2-8CFE-2DAA2CACB46D}"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6553200" cy="990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295400"/>
            <a:ext cx="8686800" cy="49530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861E9C37-867A-45E3-B957-5EFC8C2EFD59}"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051A09E8-EED2-4666-BCC5-1234FCC301B8}"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601663"/>
            <a:ext cx="6788150" cy="8461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652588"/>
            <a:ext cx="3771900" cy="4291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86300" y="1652588"/>
            <a:ext cx="3771900" cy="4291012"/>
          </a:xfrm>
        </p:spPr>
        <p:txBody>
          <a:bodyPr/>
          <a:lstStyle/>
          <a:p>
            <a:pPr lvl="0"/>
            <a:endParaRPr lang="en-US" noProof="0" smtClean="0"/>
          </a:p>
        </p:txBody>
      </p:sp>
      <p:sp>
        <p:nvSpPr>
          <p:cNvPr id="5" name="Rectangle 4"/>
          <p:cNvSpPr>
            <a:spLocks noGrp="1" noChangeArrowheads="1"/>
          </p:cNvSpPr>
          <p:nvPr>
            <p:ph type="sldNum" sz="quarter" idx="10"/>
          </p:nvPr>
        </p:nvSpPr>
        <p:spPr>
          <a:ln/>
        </p:spPr>
        <p:txBody>
          <a:bodyPr/>
          <a:lstStyle>
            <a:lvl1pPr>
              <a:defRPr/>
            </a:lvl1pPr>
          </a:lstStyle>
          <a:p>
            <a:pPr>
              <a:defRPr/>
            </a:pPr>
            <a:fld id="{7DF3BAB7-873F-4517-B607-4EDB50E0ADC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156" name="Rectangle 4"/>
          <p:cNvSpPr>
            <a:spLocks noChangeArrowheads="1"/>
          </p:cNvSpPr>
          <p:nvPr userDrawn="1"/>
        </p:nvSpPr>
        <p:spPr bwMode="auto">
          <a:xfrm>
            <a:off x="0" y="4800600"/>
            <a:ext cx="9144000" cy="76200"/>
          </a:xfrm>
          <a:prstGeom prst="rect">
            <a:avLst/>
          </a:prstGeom>
          <a:solidFill>
            <a:srgbClr val="B3B3B3"/>
          </a:solidFill>
          <a:ln w="9525">
            <a:noFill/>
            <a:miter lim="800000"/>
            <a:headEnd/>
            <a:tailEnd/>
          </a:ln>
          <a:effectLst/>
        </p:spPr>
        <p:txBody>
          <a:bodyPr wrap="none" anchor="ctr"/>
          <a:lstStyle/>
          <a:p>
            <a:pPr fontAlgn="auto">
              <a:spcBef>
                <a:spcPts val="0"/>
              </a:spcBef>
              <a:spcAft>
                <a:spcPts val="0"/>
              </a:spcAft>
            </a:pPr>
            <a:endParaRPr lang="en-US">
              <a:solidFill>
                <a:prstClr val="black"/>
              </a:solidFill>
              <a:latin typeface="Calibri"/>
              <a:cs typeface="+mn-cs"/>
            </a:endParaRPr>
          </a:p>
        </p:txBody>
      </p:sp>
      <p:pic>
        <p:nvPicPr>
          <p:cNvPr id="177168" name="Picture 16"/>
          <p:cNvPicPr>
            <a:picLocks noChangeAspect="1" noChangeArrowheads="1"/>
          </p:cNvPicPr>
          <p:nvPr userDrawn="1"/>
        </p:nvPicPr>
        <p:blipFill>
          <a:blip r:embed="rId2" cstate="print"/>
          <a:srcRect/>
          <a:stretch>
            <a:fillRect/>
          </a:stretch>
        </p:blipFill>
        <p:spPr bwMode="auto">
          <a:xfrm>
            <a:off x="0" y="2057400"/>
            <a:ext cx="9144000" cy="2743200"/>
          </a:xfrm>
          <a:prstGeom prst="rect">
            <a:avLst/>
          </a:prstGeom>
          <a:noFill/>
        </p:spPr>
      </p:pic>
      <p:sp>
        <p:nvSpPr>
          <p:cNvPr id="177170" name="Rectangle 18"/>
          <p:cNvSpPr>
            <a:spLocks noChangeArrowheads="1"/>
          </p:cNvSpPr>
          <p:nvPr userDrawn="1"/>
        </p:nvSpPr>
        <p:spPr bwMode="auto">
          <a:xfrm>
            <a:off x="0" y="1981200"/>
            <a:ext cx="9144000" cy="76200"/>
          </a:xfrm>
          <a:prstGeom prst="rect">
            <a:avLst/>
          </a:prstGeom>
          <a:solidFill>
            <a:srgbClr val="B3B3B3"/>
          </a:solidFill>
          <a:ln w="9525">
            <a:noFill/>
            <a:miter lim="800000"/>
            <a:headEnd/>
            <a:tailEnd/>
          </a:ln>
          <a:effectLst/>
        </p:spPr>
        <p:txBody>
          <a:bodyPr wrap="none" anchor="ctr"/>
          <a:lstStyle/>
          <a:p>
            <a:pPr fontAlgn="auto">
              <a:spcBef>
                <a:spcPts val="0"/>
              </a:spcBef>
              <a:spcAft>
                <a:spcPts val="0"/>
              </a:spcAft>
            </a:pPr>
            <a:endParaRPr lang="en-US">
              <a:solidFill>
                <a:prstClr val="black"/>
              </a:solidFill>
              <a:latin typeface="Calibri"/>
              <a:cs typeface="+mn-cs"/>
            </a:endParaRPr>
          </a:p>
        </p:txBody>
      </p:sp>
      <p:pic>
        <p:nvPicPr>
          <p:cNvPr id="7" name="Picture 19" descr="csurma"/>
          <p:cNvPicPr>
            <a:picLocks noChangeAspect="1" noChangeArrowheads="1"/>
          </p:cNvPicPr>
          <p:nvPr userDrawn="1"/>
        </p:nvPicPr>
        <p:blipFill>
          <a:blip r:embed="rId3" cstate="print"/>
          <a:srcRect/>
          <a:stretch>
            <a:fillRect/>
          </a:stretch>
        </p:blipFill>
        <p:spPr bwMode="auto">
          <a:xfrm>
            <a:off x="6858000" y="270844"/>
            <a:ext cx="2070100" cy="643555"/>
          </a:xfrm>
          <a:prstGeom prst="rect">
            <a:avLst/>
          </a:prstGeom>
          <a:noFill/>
          <a:ln w="9525">
            <a:noFill/>
            <a:miter lim="800000"/>
            <a:headEnd/>
            <a:tailEnd/>
          </a:ln>
        </p:spPr>
      </p:pic>
      <p:pic>
        <p:nvPicPr>
          <p:cNvPr id="8" name="Picture 15"/>
          <p:cNvPicPr>
            <a:picLocks noChangeArrowheads="1"/>
          </p:cNvPicPr>
          <p:nvPr userDrawn="1"/>
        </p:nvPicPr>
        <p:blipFill>
          <a:blip r:embed="rId4" cstate="print"/>
          <a:srcRect/>
          <a:stretch>
            <a:fillRect/>
          </a:stretch>
        </p:blipFill>
        <p:spPr bwMode="auto">
          <a:xfrm>
            <a:off x="0" y="0"/>
            <a:ext cx="9144000" cy="146050"/>
          </a:xfrm>
          <a:prstGeom prst="rect">
            <a:avLst/>
          </a:prstGeom>
          <a:noFill/>
        </p:spPr>
      </p:pic>
    </p:spTree>
    <p:extLst>
      <p:ext uri="{BB962C8B-B14F-4D97-AF65-F5344CB8AC3E}">
        <p14:creationId xmlns:p14="http://schemas.microsoft.com/office/powerpoint/2010/main" val="39264412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4582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EEECE1"/>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EECE1"/>
              </a:solidFill>
            </a:endParaRPr>
          </a:p>
        </p:txBody>
      </p:sp>
      <p:sp>
        <p:nvSpPr>
          <p:cNvPr id="6" name="Slide Number Placeholder 5"/>
          <p:cNvSpPr>
            <a:spLocks noGrp="1"/>
          </p:cNvSpPr>
          <p:nvPr>
            <p:ph type="sldNum" sz="quarter" idx="12"/>
          </p:nvPr>
        </p:nvSpPr>
        <p:spPr/>
        <p:txBody>
          <a:bodyPr/>
          <a:lstStyle>
            <a:lvl1pPr>
              <a:defRPr/>
            </a:lvl1pPr>
          </a:lstStyle>
          <a:p>
            <a:fld id="{A618F13E-32E6-4BB6-B8E8-20AAC4A7AD21}" type="slidenum">
              <a:rPr lang="en-US">
                <a:solidFill>
                  <a:srgbClr val="EEECE1"/>
                </a:solidFill>
              </a:rPr>
              <a:pPr/>
              <a:t>‹#›</a:t>
            </a:fld>
            <a:endParaRPr lang="en-US">
              <a:solidFill>
                <a:srgbClr val="EEECE1"/>
              </a:solidFill>
            </a:endParaRPr>
          </a:p>
        </p:txBody>
      </p:sp>
      <p:sp>
        <p:nvSpPr>
          <p:cNvPr id="7" name="Rectangle 3"/>
          <p:cNvSpPr>
            <a:spLocks noGrp="1" noChangeArrowheads="1"/>
          </p:cNvSpPr>
          <p:nvPr>
            <p:ph type="title"/>
          </p:nvPr>
        </p:nvSpPr>
        <p:spPr bwMode="auto">
          <a:xfrm>
            <a:off x="228600" y="146050"/>
            <a:ext cx="6553200" cy="768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338832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371601"/>
            <a:ext cx="7772400" cy="30353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EECE1"/>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EECE1"/>
              </a:solidFill>
            </a:endParaRPr>
          </a:p>
        </p:txBody>
      </p:sp>
      <p:sp>
        <p:nvSpPr>
          <p:cNvPr id="6" name="Slide Number Placeholder 5"/>
          <p:cNvSpPr>
            <a:spLocks noGrp="1"/>
          </p:cNvSpPr>
          <p:nvPr>
            <p:ph type="sldNum" sz="quarter" idx="12"/>
          </p:nvPr>
        </p:nvSpPr>
        <p:spPr/>
        <p:txBody>
          <a:bodyPr/>
          <a:lstStyle>
            <a:lvl1pPr>
              <a:defRPr/>
            </a:lvl1pPr>
          </a:lstStyle>
          <a:p>
            <a:fld id="{2DDBF8BD-BFA8-48A6-86CB-49C789587406}"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4145426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162800" cy="762000"/>
          </a:xfrm>
          <a:prstGeom prst="rect">
            <a:avLst/>
          </a:prstGeom>
        </p:spPr>
        <p:txBody>
          <a:bodyPr anchor="ct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371600"/>
            <a:ext cx="4038600" cy="44958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44958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a:solidFill>
                <a:srgbClr val="EEECE1"/>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EECE1"/>
              </a:solidFill>
            </a:endParaRPr>
          </a:p>
        </p:txBody>
      </p:sp>
      <p:sp>
        <p:nvSpPr>
          <p:cNvPr id="7" name="Slide Number Placeholder 6"/>
          <p:cNvSpPr>
            <a:spLocks noGrp="1"/>
          </p:cNvSpPr>
          <p:nvPr>
            <p:ph type="sldNum" sz="quarter" idx="12"/>
          </p:nvPr>
        </p:nvSpPr>
        <p:spPr/>
        <p:txBody>
          <a:bodyPr/>
          <a:lstStyle>
            <a:lvl1pPr>
              <a:defRPr/>
            </a:lvl1pPr>
          </a:lstStyle>
          <a:p>
            <a:fld id="{FA70B7AC-4B5F-437B-B519-5979895FCB00}"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2247431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91400" cy="76200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8399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001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399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EECE1"/>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EECE1"/>
              </a:solidFill>
            </a:endParaRPr>
          </a:p>
        </p:txBody>
      </p:sp>
      <p:sp>
        <p:nvSpPr>
          <p:cNvPr id="9" name="Slide Number Placeholder 8"/>
          <p:cNvSpPr>
            <a:spLocks noGrp="1"/>
          </p:cNvSpPr>
          <p:nvPr>
            <p:ph type="sldNum" sz="quarter" idx="12"/>
          </p:nvPr>
        </p:nvSpPr>
        <p:spPr/>
        <p:txBody>
          <a:bodyPr/>
          <a:lstStyle>
            <a:lvl1pPr>
              <a:defRPr/>
            </a:lvl1pPr>
          </a:lstStyle>
          <a:p>
            <a:fld id="{54B90EF0-8D4F-44FD-A0B1-32A30C5A7A62}"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060134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8A912309-59ED-4B86-B55F-198EDD613DB9}"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6B78597D-625D-454D-9888-D0835A237E6D}"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162800" cy="762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EECE1"/>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EECE1"/>
              </a:solidFill>
            </a:endParaRPr>
          </a:p>
        </p:txBody>
      </p:sp>
      <p:sp>
        <p:nvSpPr>
          <p:cNvPr id="5" name="Slide Number Placeholder 4"/>
          <p:cNvSpPr>
            <a:spLocks noGrp="1"/>
          </p:cNvSpPr>
          <p:nvPr>
            <p:ph type="sldNum" sz="quarter" idx="12"/>
          </p:nvPr>
        </p:nvSpPr>
        <p:spPr/>
        <p:txBody>
          <a:bodyPr/>
          <a:lstStyle>
            <a:lvl1pPr>
              <a:defRPr/>
            </a:lvl1pPr>
          </a:lstStyle>
          <a:p>
            <a:fld id="{2B4B7AE1-DD20-410B-A124-D41745B9C9F3}"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1739034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EECE1"/>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EECE1"/>
              </a:solidFill>
            </a:endParaRPr>
          </a:p>
        </p:txBody>
      </p:sp>
      <p:sp>
        <p:nvSpPr>
          <p:cNvPr id="4" name="Slide Number Placeholder 3"/>
          <p:cNvSpPr>
            <a:spLocks noGrp="1"/>
          </p:cNvSpPr>
          <p:nvPr>
            <p:ph type="sldNum" sz="quarter" idx="12"/>
          </p:nvPr>
        </p:nvSpPr>
        <p:spPr/>
        <p:txBody>
          <a:bodyPr/>
          <a:lstStyle>
            <a:lvl1pPr>
              <a:defRPr/>
            </a:lvl1pPr>
          </a:lstStyle>
          <a:p>
            <a:fld id="{561B5AE7-AA74-4BFB-956F-99C1686325FC}"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5181500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EECE1"/>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EECE1"/>
              </a:solidFill>
            </a:endParaRPr>
          </a:p>
        </p:txBody>
      </p:sp>
      <p:sp>
        <p:nvSpPr>
          <p:cNvPr id="7" name="Slide Number Placeholder 6"/>
          <p:cNvSpPr>
            <a:spLocks noGrp="1"/>
          </p:cNvSpPr>
          <p:nvPr>
            <p:ph type="sldNum" sz="quarter" idx="12"/>
          </p:nvPr>
        </p:nvSpPr>
        <p:spPr/>
        <p:txBody>
          <a:bodyPr/>
          <a:lstStyle>
            <a:lvl1pPr>
              <a:defRPr/>
            </a:lvl1pPr>
          </a:lstStyle>
          <a:p>
            <a:fld id="{D1B57276-1E2C-47B4-A54C-3350BDB9CADB}"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407813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EECE1"/>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EECE1"/>
              </a:solidFill>
            </a:endParaRPr>
          </a:p>
        </p:txBody>
      </p:sp>
      <p:sp>
        <p:nvSpPr>
          <p:cNvPr id="7" name="Slide Number Placeholder 6"/>
          <p:cNvSpPr>
            <a:spLocks noGrp="1"/>
          </p:cNvSpPr>
          <p:nvPr>
            <p:ph type="sldNum" sz="quarter" idx="12"/>
          </p:nvPr>
        </p:nvSpPr>
        <p:spPr/>
        <p:txBody>
          <a:bodyPr/>
          <a:lstStyle>
            <a:lvl1pPr>
              <a:defRPr/>
            </a:lvl1pPr>
          </a:lstStyle>
          <a:p>
            <a:fld id="{FC68CA79-F82E-4321-A7D0-569AD25DBD56}"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707276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162800" cy="762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EECE1"/>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EECE1"/>
              </a:solidFill>
            </a:endParaRPr>
          </a:p>
        </p:txBody>
      </p:sp>
      <p:sp>
        <p:nvSpPr>
          <p:cNvPr id="6" name="Slide Number Placeholder 5"/>
          <p:cNvSpPr>
            <a:spLocks noGrp="1"/>
          </p:cNvSpPr>
          <p:nvPr>
            <p:ph type="sldNum" sz="quarter" idx="12"/>
          </p:nvPr>
        </p:nvSpPr>
        <p:spPr/>
        <p:txBody>
          <a:bodyPr/>
          <a:lstStyle>
            <a:lvl1pPr>
              <a:defRPr/>
            </a:lvl1pPr>
          </a:lstStyle>
          <a:p>
            <a:fld id="{95705BC3-E3BC-4A4A-93FA-649E61D09D1C}"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488805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990600"/>
            <a:ext cx="2114550" cy="48768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990600"/>
            <a:ext cx="619125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EECE1"/>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EECE1"/>
              </a:solidFill>
            </a:endParaRPr>
          </a:p>
        </p:txBody>
      </p:sp>
      <p:sp>
        <p:nvSpPr>
          <p:cNvPr id="6" name="Slide Number Placeholder 5"/>
          <p:cNvSpPr>
            <a:spLocks noGrp="1"/>
          </p:cNvSpPr>
          <p:nvPr>
            <p:ph type="sldNum" sz="quarter" idx="12"/>
          </p:nvPr>
        </p:nvSpPr>
        <p:spPr/>
        <p:txBody>
          <a:bodyPr/>
          <a:lstStyle>
            <a:lvl1pPr>
              <a:defRPr/>
            </a:lvl1pPr>
          </a:lstStyle>
          <a:p>
            <a:fld id="{B8BF9BDE-81AA-4593-B3E7-884D54274C0E}" type="slidenum">
              <a:rPr lang="en-US">
                <a:solidFill>
                  <a:srgbClr val="EEECE1"/>
                </a:solidFill>
              </a:rPr>
              <a:pPr/>
              <a:t>‹#›</a:t>
            </a:fld>
            <a:endParaRPr lang="en-US">
              <a:solidFill>
                <a:srgbClr val="EEECE1"/>
              </a:solidFill>
            </a:endParaRPr>
          </a:p>
        </p:txBody>
      </p:sp>
    </p:spTree>
    <p:extLst>
      <p:ext uri="{BB962C8B-B14F-4D97-AF65-F5344CB8AC3E}">
        <p14:creationId xmlns:p14="http://schemas.microsoft.com/office/powerpoint/2010/main" val="3305575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90800" y="76200"/>
            <a:ext cx="6553200" cy="9906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295400"/>
            <a:ext cx="8686800" cy="4953000"/>
          </a:xfrm>
        </p:spPr>
        <p:txBody>
          <a:bodyPr/>
          <a:lstStyle/>
          <a:p>
            <a:pPr lvl="0"/>
            <a:endParaRPr 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EEECE1"/>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fld id="{861E9C37-867A-45E3-B957-5EFC8C2EFD59}" type="slidenum">
              <a:rPr lang="en-US">
                <a:solidFill>
                  <a:srgbClr val="EEECE1"/>
                </a:solidFill>
              </a:rPr>
              <a:pPr>
                <a:defRPr/>
              </a:pPr>
              <a:t>‹#›</a:t>
            </a:fld>
            <a:endParaRPr lang="en-US">
              <a:solidFill>
                <a:srgbClr val="EEECE1"/>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051A09E8-EED2-4666-BCC5-1234FCC301B8}"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427841845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601663"/>
            <a:ext cx="6788150" cy="846137"/>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652588"/>
            <a:ext cx="3771900" cy="42910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86300" y="1652588"/>
            <a:ext cx="3771900" cy="4291012"/>
          </a:xfrm>
        </p:spPr>
        <p:txBody>
          <a:bodyPr/>
          <a:lstStyle/>
          <a:p>
            <a:pPr lvl="0"/>
            <a:endParaRPr lang="en-US" noProof="0" smtClean="0"/>
          </a:p>
        </p:txBody>
      </p:sp>
      <p:sp>
        <p:nvSpPr>
          <p:cNvPr id="5" name="Rectangle 4"/>
          <p:cNvSpPr>
            <a:spLocks noGrp="1" noChangeArrowheads="1"/>
          </p:cNvSpPr>
          <p:nvPr>
            <p:ph type="sldNum" sz="quarter" idx="10"/>
          </p:nvPr>
        </p:nvSpPr>
        <p:spPr>
          <a:ln/>
        </p:spPr>
        <p:txBody>
          <a:bodyPr/>
          <a:lstStyle>
            <a:lvl1pPr>
              <a:defRPr/>
            </a:lvl1pPr>
          </a:lstStyle>
          <a:p>
            <a:pPr>
              <a:defRPr/>
            </a:pPr>
            <a:fld id="{7DF3BAB7-873F-4517-B607-4EDB50E0ADCF}" type="slidenum">
              <a:rPr lang="en-US">
                <a:solidFill>
                  <a:srgbClr val="EEECE1"/>
                </a:solidFill>
              </a:rPr>
              <a:pPr>
                <a:defRPr/>
              </a:pPr>
              <a:t>‹#›</a:t>
            </a:fld>
            <a:endParaRPr lang="en-US">
              <a:solidFill>
                <a:srgbClr val="EEECE1"/>
              </a:solidFill>
            </a:endParaRPr>
          </a:p>
        </p:txBody>
      </p:sp>
    </p:spTree>
    <p:extLst>
      <p:ext uri="{BB962C8B-B14F-4D97-AF65-F5344CB8AC3E}">
        <p14:creationId xmlns:p14="http://schemas.microsoft.com/office/powerpoint/2010/main" val="1202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fld id="{2397862A-0B05-455E-BDEA-AE0B1993294D}" type="slidenum">
              <a:rPr lang="en-US"/>
              <a:pPr>
                <a:defRPr/>
              </a:pPr>
              <a:t>‹#›</a:t>
            </a:fld>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9408FF82-471C-4A5A-8510-4D7B80E9F5EC}"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95400"/>
            <a:ext cx="4267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267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fld id="{D224D420-B341-43B8-92AE-B4D368E30643}" type="slidenum">
              <a:rPr lang="en-US"/>
              <a:pPr>
                <a:defRPr/>
              </a:pPr>
              <a:t>‹#›</a:t>
            </a:fld>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5B4E1BDA-B5C5-4F9A-9DE8-DE4D66791CBC}"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fld id="{0D9835DC-CEFC-46F2-A6D3-C51964D80879}" type="slidenum">
              <a:rPr lang="en-US"/>
              <a:pPr>
                <a:defRPr/>
              </a:pPr>
              <a:t>‹#›</a:t>
            </a:fld>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07478A0D-F46A-435F-8BB8-698E500B16A6}"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fld id="{C4E2786D-9617-49A2-811A-B74E020D5EE8}" type="slidenum">
              <a:rPr lang="en-US"/>
              <a:pPr>
                <a:defRPr/>
              </a:pPr>
              <a:t>‹#›</a:t>
            </a:fld>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E9E88652-5C99-499E-AE03-2B60962ED8DA}"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fld id="{21414906-5444-491D-BA74-3BD5756FCACD}" type="slidenum">
              <a:rPr lang="en-US"/>
              <a:pPr>
                <a:defRPr/>
              </a:pPr>
              <a:t>‹#›</a:t>
            </a:fld>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A87FAACA-B26B-4F9A-BA8E-21AC5E25DBE2}"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fld id="{7669B5AF-8A6E-40F0-A10E-1580386F11C5}" type="slidenum">
              <a:rPr lang="en-US"/>
              <a:pPr>
                <a:defRPr/>
              </a:pPr>
              <a:t>‹#›</a:t>
            </a:fld>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BA1B5D9A-754A-4A3A-A81F-A56A216C7CE9}"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fld id="{DAEA5822-4063-430D-BB70-54077BF7C596}" type="slidenum">
              <a:rPr lang="en-US"/>
              <a:pPr>
                <a:defRPr/>
              </a:pPr>
              <a:t>‹#›</a:t>
            </a:fld>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9BD0A598-A49E-4166-80FF-6F31A8797174}" type="slidenum">
              <a:rPr lang="en-US"/>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bwMode="auto">
          <a:xfrm>
            <a:off x="228600" y="146050"/>
            <a:ext cx="6553200" cy="8445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7171" name="Rectangle 4"/>
          <p:cNvSpPr>
            <a:spLocks noGrp="1" noChangeArrowheads="1"/>
          </p:cNvSpPr>
          <p:nvPr>
            <p:ph type="body" idx="1"/>
          </p:nvPr>
        </p:nvSpPr>
        <p:spPr bwMode="auto">
          <a:xfrm>
            <a:off x="228600" y="1295400"/>
            <a:ext cx="86868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1077" name="Rectangle 5"/>
          <p:cNvSpPr>
            <a:spLocks noGrp="1" noChangeArrowheads="1"/>
          </p:cNvSpPr>
          <p:nvPr>
            <p:ph type="dt" sz="half" idx="2"/>
          </p:nvPr>
        </p:nvSpPr>
        <p:spPr bwMode="auto">
          <a:xfrm>
            <a:off x="76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31078" name="Rectangle 6"/>
          <p:cNvSpPr>
            <a:spLocks noGrp="1" noChangeArrowheads="1"/>
          </p:cNvSpPr>
          <p:nvPr>
            <p:ph type="ftr" sz="quarter" idx="3"/>
          </p:nvPr>
        </p:nvSpPr>
        <p:spPr bwMode="auto">
          <a:xfrm>
            <a:off x="31242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lvl1pPr>
          </a:lstStyle>
          <a:p>
            <a:pPr>
              <a:defRPr/>
            </a:pPr>
            <a:fld id="{50EDAA55-06AD-4DE8-BD70-6F5E09511955}" type="slidenum">
              <a:rPr lang="en-US"/>
              <a:pPr>
                <a:defRPr/>
              </a:pPr>
              <a:t>‹#›</a:t>
            </a:fld>
            <a:endParaRPr lang="en-US"/>
          </a:p>
        </p:txBody>
      </p:sp>
      <p:sp>
        <p:nvSpPr>
          <p:cNvPr id="131090" name="Line 18"/>
          <p:cNvSpPr>
            <a:spLocks noChangeShapeType="1"/>
          </p:cNvSpPr>
          <p:nvPr/>
        </p:nvSpPr>
        <p:spPr bwMode="auto">
          <a:xfrm>
            <a:off x="0" y="990600"/>
            <a:ext cx="9144000" cy="0"/>
          </a:xfrm>
          <a:prstGeom prst="line">
            <a:avLst/>
          </a:prstGeom>
          <a:noFill/>
          <a:ln w="9525">
            <a:solidFill>
              <a:srgbClr val="B3B3B3"/>
            </a:solidFill>
            <a:round/>
            <a:headEnd/>
            <a:tailEnd/>
          </a:ln>
          <a:effectLst/>
        </p:spPr>
        <p:txBody>
          <a:bodyPr wrap="none" anchor="ctr"/>
          <a:lstStyle/>
          <a:p>
            <a:pPr>
              <a:defRPr/>
            </a:pPr>
            <a:endParaRPr lang="en-US"/>
          </a:p>
        </p:txBody>
      </p:sp>
      <p:pic>
        <p:nvPicPr>
          <p:cNvPr id="7176" name="Picture 20"/>
          <p:cNvPicPr>
            <a:picLocks noChangeArrowheads="1"/>
          </p:cNvPicPr>
          <p:nvPr/>
        </p:nvPicPr>
        <p:blipFill>
          <a:blip r:embed="rId16" cstate="print"/>
          <a:srcRect/>
          <a:stretch>
            <a:fillRect/>
          </a:stretch>
        </p:blipFill>
        <p:spPr bwMode="auto">
          <a:xfrm>
            <a:off x="0" y="0"/>
            <a:ext cx="9144000" cy="146050"/>
          </a:xfrm>
          <a:prstGeom prst="rect">
            <a:avLst/>
          </a:prstGeom>
          <a:noFill/>
          <a:ln w="9525">
            <a:noFill/>
            <a:miter lim="800000"/>
            <a:headEnd/>
            <a:tailEnd/>
          </a:ln>
        </p:spPr>
      </p:pic>
      <p:sp>
        <p:nvSpPr>
          <p:cNvPr id="131093" name="Rectangle 2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29AC2B3-0EF0-4D0C-8407-5621554D5941}" type="slidenum">
              <a:rPr lang="en-US"/>
              <a:pPr>
                <a:defRPr/>
              </a:pPr>
              <a:t>‹#›</a:t>
            </a:fld>
            <a:endParaRPr lang="en-US"/>
          </a:p>
        </p:txBody>
      </p:sp>
      <p:pic>
        <p:nvPicPr>
          <p:cNvPr id="10" name="Picture 9" descr="csurma logo lg X"/>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7086600" y="228600"/>
            <a:ext cx="1633855" cy="647700"/>
          </a:xfrm>
          <a:prstGeom prst="rect">
            <a:avLst/>
          </a:prstGeom>
          <a:noFill/>
          <a:ln>
            <a:noFill/>
          </a:ln>
        </p:spPr>
      </p:pic>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spd="med">
    <p:fade/>
  </p:transition>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800" b="1">
          <a:solidFill>
            <a:schemeClr val="bg1"/>
          </a:solidFill>
          <a:latin typeface="+mj-lt"/>
          <a:ea typeface="+mj-ea"/>
          <a:cs typeface="+mj-cs"/>
        </a:defRPr>
      </a:lvl1pPr>
      <a:lvl2pPr algn="l" rtl="0" eaLnBrk="0" fontAlgn="base" hangingPunct="0">
        <a:lnSpc>
          <a:spcPct val="85000"/>
        </a:lnSpc>
        <a:spcBef>
          <a:spcPct val="0"/>
        </a:spcBef>
        <a:spcAft>
          <a:spcPct val="0"/>
        </a:spcAft>
        <a:defRPr sz="3200" b="1">
          <a:solidFill>
            <a:schemeClr val="bg1"/>
          </a:solidFill>
          <a:latin typeface="Georgia" pitchFamily="18" charset="0"/>
        </a:defRPr>
      </a:lvl2pPr>
      <a:lvl3pPr algn="l" rtl="0" eaLnBrk="0" fontAlgn="base" hangingPunct="0">
        <a:lnSpc>
          <a:spcPct val="85000"/>
        </a:lnSpc>
        <a:spcBef>
          <a:spcPct val="0"/>
        </a:spcBef>
        <a:spcAft>
          <a:spcPct val="0"/>
        </a:spcAft>
        <a:defRPr sz="3200" b="1">
          <a:solidFill>
            <a:schemeClr val="bg1"/>
          </a:solidFill>
          <a:latin typeface="Georgia" pitchFamily="18" charset="0"/>
        </a:defRPr>
      </a:lvl3pPr>
      <a:lvl4pPr algn="l" rtl="0" eaLnBrk="0" fontAlgn="base" hangingPunct="0">
        <a:lnSpc>
          <a:spcPct val="85000"/>
        </a:lnSpc>
        <a:spcBef>
          <a:spcPct val="0"/>
        </a:spcBef>
        <a:spcAft>
          <a:spcPct val="0"/>
        </a:spcAft>
        <a:defRPr sz="3200" b="1">
          <a:solidFill>
            <a:schemeClr val="bg1"/>
          </a:solidFill>
          <a:latin typeface="Georgia" pitchFamily="18" charset="0"/>
        </a:defRPr>
      </a:lvl4pPr>
      <a:lvl5pPr algn="l" rtl="0" eaLnBrk="0" fontAlgn="base" hangingPunct="0">
        <a:lnSpc>
          <a:spcPct val="85000"/>
        </a:lnSpc>
        <a:spcBef>
          <a:spcPct val="0"/>
        </a:spcBef>
        <a:spcAft>
          <a:spcPct val="0"/>
        </a:spcAft>
        <a:defRPr sz="3200" b="1">
          <a:solidFill>
            <a:schemeClr val="bg1"/>
          </a:solidFill>
          <a:latin typeface="Georgia" pitchFamily="18" charset="0"/>
        </a:defRPr>
      </a:lvl5pPr>
      <a:lvl6pPr marL="457200" algn="l" rtl="0" fontAlgn="base">
        <a:lnSpc>
          <a:spcPct val="85000"/>
        </a:lnSpc>
        <a:spcBef>
          <a:spcPct val="0"/>
        </a:spcBef>
        <a:spcAft>
          <a:spcPct val="0"/>
        </a:spcAft>
        <a:defRPr sz="3200" b="1">
          <a:solidFill>
            <a:schemeClr val="bg1"/>
          </a:solidFill>
          <a:latin typeface="Georgia" pitchFamily="18" charset="0"/>
        </a:defRPr>
      </a:lvl6pPr>
      <a:lvl7pPr marL="914400" algn="l" rtl="0" fontAlgn="base">
        <a:lnSpc>
          <a:spcPct val="85000"/>
        </a:lnSpc>
        <a:spcBef>
          <a:spcPct val="0"/>
        </a:spcBef>
        <a:spcAft>
          <a:spcPct val="0"/>
        </a:spcAft>
        <a:defRPr sz="3200" b="1">
          <a:solidFill>
            <a:schemeClr val="bg1"/>
          </a:solidFill>
          <a:latin typeface="Georgia" pitchFamily="18" charset="0"/>
        </a:defRPr>
      </a:lvl7pPr>
      <a:lvl8pPr marL="1371600" algn="l" rtl="0" fontAlgn="base">
        <a:lnSpc>
          <a:spcPct val="85000"/>
        </a:lnSpc>
        <a:spcBef>
          <a:spcPct val="0"/>
        </a:spcBef>
        <a:spcAft>
          <a:spcPct val="0"/>
        </a:spcAft>
        <a:defRPr sz="3200" b="1">
          <a:solidFill>
            <a:schemeClr val="bg1"/>
          </a:solidFill>
          <a:latin typeface="Georgia" pitchFamily="18" charset="0"/>
        </a:defRPr>
      </a:lvl8pPr>
      <a:lvl9pPr marL="1828800" algn="l" rtl="0" fontAlgn="base">
        <a:lnSpc>
          <a:spcPct val="85000"/>
        </a:lnSpc>
        <a:spcBef>
          <a:spcPct val="0"/>
        </a:spcBef>
        <a:spcAft>
          <a:spcPct val="0"/>
        </a:spcAft>
        <a:defRPr sz="3200" b="1">
          <a:solidFill>
            <a:schemeClr val="bg1"/>
          </a:solidFill>
          <a:latin typeface="Georgia" pitchFamily="18" charset="0"/>
        </a:defRPr>
      </a:lvl9pPr>
    </p:titleStyle>
    <p:bodyStyle>
      <a:lvl1pPr marL="342900" indent="-282575"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6131" name="Rectangle 3"/>
          <p:cNvSpPr>
            <a:spLocks noGrp="1" noChangeArrowheads="1"/>
          </p:cNvSpPr>
          <p:nvPr>
            <p:ph type="body" idx="1"/>
          </p:nvPr>
        </p:nvSpPr>
        <p:spPr bwMode="auto">
          <a:xfrm>
            <a:off x="228600" y="1295400"/>
            <a:ext cx="84582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76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2"/>
                </a:solidFill>
              </a:defRPr>
            </a:lvl1pPr>
          </a:lstStyle>
          <a:p>
            <a:pPr fontAlgn="auto">
              <a:spcBef>
                <a:spcPts val="0"/>
              </a:spcBef>
              <a:spcAft>
                <a:spcPts val="0"/>
              </a:spcAft>
            </a:pPr>
            <a:endParaRPr lang="en-US">
              <a:solidFill>
                <a:srgbClr val="EEECE1"/>
              </a:solidFill>
              <a:latin typeface="Calibri"/>
              <a:cs typeface="+mn-cs"/>
            </a:endParaRPr>
          </a:p>
        </p:txBody>
      </p:sp>
      <p:sp>
        <p:nvSpPr>
          <p:cNvPr id="176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2"/>
                </a:solidFill>
              </a:defRPr>
            </a:lvl1pPr>
          </a:lstStyle>
          <a:p>
            <a:pPr fontAlgn="auto">
              <a:spcBef>
                <a:spcPts val="0"/>
              </a:spcBef>
              <a:spcAft>
                <a:spcPts val="0"/>
              </a:spcAft>
            </a:pPr>
            <a:endParaRPr lang="en-US">
              <a:solidFill>
                <a:srgbClr val="EEECE1"/>
              </a:solidFill>
              <a:latin typeface="Calibri"/>
              <a:cs typeface="+mn-cs"/>
            </a:endParaRPr>
          </a:p>
        </p:txBody>
      </p:sp>
      <p:sp>
        <p:nvSpPr>
          <p:cNvPr id="176134" name="Rectangle 6"/>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bg2"/>
                </a:solidFill>
                <a:latin typeface="Garamond" pitchFamily="18" charset="0"/>
              </a:defRPr>
            </a:lvl1pPr>
          </a:lstStyle>
          <a:p>
            <a:pPr fontAlgn="auto">
              <a:spcBef>
                <a:spcPts val="0"/>
              </a:spcBef>
              <a:spcAft>
                <a:spcPts val="0"/>
              </a:spcAft>
            </a:pPr>
            <a:fld id="{C8D7FC05-D687-46E0-B584-088A39D759F1}" type="slidenum">
              <a:rPr lang="en-US">
                <a:solidFill>
                  <a:srgbClr val="EEECE1"/>
                </a:solidFill>
                <a:cs typeface="+mn-cs"/>
              </a:rPr>
              <a:pPr fontAlgn="auto">
                <a:spcBef>
                  <a:spcPts val="0"/>
                </a:spcBef>
                <a:spcAft>
                  <a:spcPts val="0"/>
                </a:spcAft>
              </a:pPr>
              <a:t>‹#›</a:t>
            </a:fld>
            <a:endParaRPr lang="en-US">
              <a:solidFill>
                <a:srgbClr val="EEECE1"/>
              </a:solidFill>
              <a:cs typeface="+mn-cs"/>
            </a:endParaRPr>
          </a:p>
        </p:txBody>
      </p:sp>
      <p:pic>
        <p:nvPicPr>
          <p:cNvPr id="176143" name="Picture 15"/>
          <p:cNvPicPr>
            <a:picLocks noChangeArrowheads="1"/>
          </p:cNvPicPr>
          <p:nvPr/>
        </p:nvPicPr>
        <p:blipFill>
          <a:blip r:embed="rId15" cstate="print"/>
          <a:srcRect/>
          <a:stretch>
            <a:fillRect/>
          </a:stretch>
        </p:blipFill>
        <p:spPr bwMode="auto">
          <a:xfrm>
            <a:off x="0" y="0"/>
            <a:ext cx="9144000" cy="146050"/>
          </a:xfrm>
          <a:prstGeom prst="rect">
            <a:avLst/>
          </a:prstGeom>
          <a:noFill/>
        </p:spPr>
      </p:pic>
      <p:pic>
        <p:nvPicPr>
          <p:cNvPr id="11" name="Picture 19" descr="csurma"/>
          <p:cNvPicPr>
            <a:picLocks noChangeAspect="1" noChangeArrowheads="1"/>
          </p:cNvPicPr>
          <p:nvPr/>
        </p:nvPicPr>
        <p:blipFill>
          <a:blip r:embed="rId16" cstate="print"/>
          <a:srcRect/>
          <a:stretch>
            <a:fillRect/>
          </a:stretch>
        </p:blipFill>
        <p:spPr bwMode="auto">
          <a:xfrm>
            <a:off x="6858000" y="270844"/>
            <a:ext cx="2070100" cy="643555"/>
          </a:xfrm>
          <a:prstGeom prst="rect">
            <a:avLst/>
          </a:prstGeom>
          <a:noFill/>
          <a:ln w="9525">
            <a:noFill/>
            <a:miter lim="800000"/>
            <a:headEnd/>
            <a:tailEnd/>
          </a:ln>
        </p:spPr>
      </p:pic>
      <p:sp>
        <p:nvSpPr>
          <p:cNvPr id="12" name="Rectangle 3"/>
          <p:cNvSpPr>
            <a:spLocks noGrp="1" noChangeArrowheads="1"/>
          </p:cNvSpPr>
          <p:nvPr>
            <p:ph type="title"/>
          </p:nvPr>
        </p:nvSpPr>
        <p:spPr bwMode="auto">
          <a:xfrm>
            <a:off x="228600" y="146050"/>
            <a:ext cx="6553200" cy="768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3" name="Line 18"/>
          <p:cNvSpPr>
            <a:spLocks noChangeShapeType="1"/>
          </p:cNvSpPr>
          <p:nvPr/>
        </p:nvSpPr>
        <p:spPr bwMode="auto">
          <a:xfrm>
            <a:off x="0" y="990600"/>
            <a:ext cx="9144000" cy="0"/>
          </a:xfrm>
          <a:prstGeom prst="line">
            <a:avLst/>
          </a:prstGeom>
          <a:noFill/>
          <a:ln w="9525">
            <a:solidFill>
              <a:srgbClr val="B3B3B3"/>
            </a:solidFill>
            <a:round/>
            <a:headEnd/>
            <a:tailEnd/>
          </a:ln>
          <a:effectLst/>
        </p:spPr>
        <p:txBody>
          <a:bodyPr wrap="none" anchor="ctr"/>
          <a:lstStyle/>
          <a:p>
            <a:pPr fontAlgn="auto">
              <a:spcBef>
                <a:spcPts val="0"/>
              </a:spcBef>
              <a:spcAft>
                <a:spcPts val="0"/>
              </a:spcAft>
              <a:defRPr/>
            </a:pPr>
            <a:endParaRPr lang="en-US">
              <a:solidFill>
                <a:prstClr val="black"/>
              </a:solidFill>
              <a:latin typeface="Calibri"/>
              <a:cs typeface="+mn-cs"/>
            </a:endParaRPr>
          </a:p>
        </p:txBody>
      </p:sp>
    </p:spTree>
    <p:extLst>
      <p:ext uri="{BB962C8B-B14F-4D97-AF65-F5344CB8AC3E}">
        <p14:creationId xmlns:p14="http://schemas.microsoft.com/office/powerpoint/2010/main" val="10572932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l" rtl="0" fontAlgn="base">
        <a:spcBef>
          <a:spcPct val="0"/>
        </a:spcBef>
        <a:spcAft>
          <a:spcPct val="0"/>
        </a:spcAft>
        <a:defRPr sz="2800" b="1">
          <a:solidFill>
            <a:schemeClr val="tx1"/>
          </a:solidFill>
          <a:latin typeface="Georgia" pitchFamily="18" charset="0"/>
          <a:ea typeface="+mj-ea"/>
          <a:cs typeface="+mj-cs"/>
        </a:defRPr>
      </a:lvl1pPr>
      <a:lvl2pPr algn="l" rtl="0" fontAlgn="base">
        <a:spcBef>
          <a:spcPct val="0"/>
        </a:spcBef>
        <a:spcAft>
          <a:spcPct val="0"/>
        </a:spcAft>
        <a:defRPr sz="3200" b="1">
          <a:solidFill>
            <a:schemeClr val="tx2"/>
          </a:solidFill>
          <a:latin typeface="Calibri" pitchFamily="34" charset="0"/>
        </a:defRPr>
      </a:lvl2pPr>
      <a:lvl3pPr algn="l" rtl="0" fontAlgn="base">
        <a:spcBef>
          <a:spcPct val="0"/>
        </a:spcBef>
        <a:spcAft>
          <a:spcPct val="0"/>
        </a:spcAft>
        <a:defRPr sz="3200" b="1">
          <a:solidFill>
            <a:schemeClr val="tx2"/>
          </a:solidFill>
          <a:latin typeface="Calibri" pitchFamily="34" charset="0"/>
        </a:defRPr>
      </a:lvl3pPr>
      <a:lvl4pPr algn="l" rtl="0" fontAlgn="base">
        <a:spcBef>
          <a:spcPct val="0"/>
        </a:spcBef>
        <a:spcAft>
          <a:spcPct val="0"/>
        </a:spcAft>
        <a:defRPr sz="3200" b="1">
          <a:solidFill>
            <a:schemeClr val="tx2"/>
          </a:solidFill>
          <a:latin typeface="Calibri" pitchFamily="34" charset="0"/>
        </a:defRPr>
      </a:lvl4pPr>
      <a:lvl5pPr algn="l" rtl="0" fontAlgn="base">
        <a:spcBef>
          <a:spcPct val="0"/>
        </a:spcBef>
        <a:spcAft>
          <a:spcPct val="0"/>
        </a:spcAft>
        <a:defRPr sz="3200" b="1">
          <a:solidFill>
            <a:schemeClr val="tx2"/>
          </a:solidFill>
          <a:latin typeface="Calibri" pitchFamily="34" charset="0"/>
        </a:defRPr>
      </a:lvl5pPr>
      <a:lvl6pPr marL="457200" algn="l" rtl="0" fontAlgn="base">
        <a:spcBef>
          <a:spcPct val="0"/>
        </a:spcBef>
        <a:spcAft>
          <a:spcPct val="0"/>
        </a:spcAft>
        <a:defRPr sz="3200" b="1">
          <a:solidFill>
            <a:schemeClr val="tx2"/>
          </a:solidFill>
          <a:latin typeface="Calibri" pitchFamily="34" charset="0"/>
        </a:defRPr>
      </a:lvl6pPr>
      <a:lvl7pPr marL="914400" algn="l" rtl="0" fontAlgn="base">
        <a:spcBef>
          <a:spcPct val="0"/>
        </a:spcBef>
        <a:spcAft>
          <a:spcPct val="0"/>
        </a:spcAft>
        <a:defRPr sz="3200" b="1">
          <a:solidFill>
            <a:schemeClr val="tx2"/>
          </a:solidFill>
          <a:latin typeface="Calibri" pitchFamily="34" charset="0"/>
        </a:defRPr>
      </a:lvl7pPr>
      <a:lvl8pPr marL="1371600" algn="l" rtl="0" fontAlgn="base">
        <a:spcBef>
          <a:spcPct val="0"/>
        </a:spcBef>
        <a:spcAft>
          <a:spcPct val="0"/>
        </a:spcAft>
        <a:defRPr sz="3200" b="1">
          <a:solidFill>
            <a:schemeClr val="tx2"/>
          </a:solidFill>
          <a:latin typeface="Calibri" pitchFamily="34" charset="0"/>
        </a:defRPr>
      </a:lvl8pPr>
      <a:lvl9pPr marL="1828800" algn="l" rtl="0" fontAlgn="base">
        <a:spcBef>
          <a:spcPct val="0"/>
        </a:spcBef>
        <a:spcAft>
          <a:spcPct val="0"/>
        </a:spcAft>
        <a:defRPr sz="3200" b="1">
          <a:solidFill>
            <a:schemeClr val="tx2"/>
          </a:solidFill>
          <a:latin typeface="Calibri" pitchFamily="34" charset="0"/>
        </a:defRPr>
      </a:lvl9pPr>
    </p:titleStyle>
    <p:bodyStyle>
      <a:lvl1pPr marL="234950" indent="-234950" algn="l" rtl="0" fontAlgn="base">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Clr>
          <a:schemeClr val="accent1"/>
        </a:buClr>
        <a:buChar char="–"/>
        <a:defRPr sz="2600">
          <a:solidFill>
            <a:schemeClr val="tx1"/>
          </a:solidFill>
          <a:latin typeface="+mn-lt"/>
        </a:defRPr>
      </a:lvl2pPr>
      <a:lvl3pPr marL="1143000" indent="-228600" algn="l" rtl="0" fontAlgn="base">
        <a:spcBef>
          <a:spcPct val="20000"/>
        </a:spcBef>
        <a:spcAft>
          <a:spcPct val="0"/>
        </a:spcAft>
        <a:buClr>
          <a:schemeClr val="tx2"/>
        </a:buClr>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chemeClr val="accent1"/>
        </a:buClr>
        <a:buChar char="–"/>
        <a:defRPr sz="2000">
          <a:solidFill>
            <a:schemeClr val="tx1"/>
          </a:solidFill>
          <a:latin typeface="+mn-lt"/>
        </a:defRPr>
      </a:lvl4pPr>
      <a:lvl5pPr marL="2057400" indent="-228600" algn="l" rtl="0" fontAlgn="base">
        <a:spcBef>
          <a:spcPct val="20000"/>
        </a:spcBef>
        <a:spcAft>
          <a:spcPct val="0"/>
        </a:spcAft>
        <a:buClr>
          <a:schemeClr val="tx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
        <a:defRPr sz="2000">
          <a:solidFill>
            <a:schemeClr val="bg2"/>
          </a:solidFill>
          <a:latin typeface="+mn-lt"/>
        </a:defRPr>
      </a:lvl6pPr>
      <a:lvl7pPr marL="2971800" indent="-228600" algn="l" rtl="0" fontAlgn="base">
        <a:spcBef>
          <a:spcPct val="20000"/>
        </a:spcBef>
        <a:spcAft>
          <a:spcPct val="0"/>
        </a:spcAft>
        <a:buClr>
          <a:schemeClr val="tx2"/>
        </a:buClr>
        <a:buFont typeface="Wingdings" pitchFamily="2" charset="2"/>
        <a:buChar char="§"/>
        <a:defRPr sz="2000">
          <a:solidFill>
            <a:schemeClr val="bg2"/>
          </a:solidFill>
          <a:latin typeface="+mn-lt"/>
        </a:defRPr>
      </a:lvl7pPr>
      <a:lvl8pPr marL="3429000" indent="-228600" algn="l" rtl="0" fontAlgn="base">
        <a:spcBef>
          <a:spcPct val="20000"/>
        </a:spcBef>
        <a:spcAft>
          <a:spcPct val="0"/>
        </a:spcAft>
        <a:buClr>
          <a:schemeClr val="tx2"/>
        </a:buClr>
        <a:buFont typeface="Wingdings" pitchFamily="2" charset="2"/>
        <a:buChar char="§"/>
        <a:defRPr sz="2000">
          <a:solidFill>
            <a:schemeClr val="bg2"/>
          </a:solidFill>
          <a:latin typeface="+mn-lt"/>
        </a:defRPr>
      </a:lvl8pPr>
      <a:lvl9pPr marL="3886200" indent="-228600" algn="l" rtl="0" fontAlgn="base">
        <a:spcBef>
          <a:spcPct val="20000"/>
        </a:spcBef>
        <a:spcAft>
          <a:spcPct val="0"/>
        </a:spcAft>
        <a:buClr>
          <a:schemeClr val="tx2"/>
        </a:buClr>
        <a:buFont typeface="Wingdings" pitchFamily="2" charset="2"/>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img1.etsystatic.com/000/0/6611613/il_fullxfull.321320893.jp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img1.etsystatic.com/000/0/6611613/il_fullxfull.321320893.jp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hyperlink" Target="http://img1.etsystatic.com/000/0/6611613/il_fullxfull.321320893.jp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hyperlink" Target="http://www.csurma.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7"/>
          <p:cNvPicPr>
            <a:picLocks noChangeAspect="1" noChangeArrowheads="1"/>
          </p:cNvPicPr>
          <p:nvPr/>
        </p:nvPicPr>
        <p:blipFill>
          <a:blip r:embed="rId3" cstate="print"/>
          <a:srcRect/>
          <a:stretch>
            <a:fillRect/>
          </a:stretch>
        </p:blipFill>
        <p:spPr bwMode="auto">
          <a:xfrm>
            <a:off x="76200" y="1060450"/>
            <a:ext cx="8686800" cy="127000"/>
          </a:xfrm>
          <a:prstGeom prst="rect">
            <a:avLst/>
          </a:prstGeom>
          <a:noFill/>
          <a:ln w="9525">
            <a:noFill/>
            <a:miter lim="800000"/>
            <a:headEnd/>
            <a:tailEnd/>
          </a:ln>
        </p:spPr>
      </p:pic>
      <p:pic>
        <p:nvPicPr>
          <p:cNvPr id="8198" name="Picture 8"/>
          <p:cNvPicPr>
            <a:picLocks noChangeAspect="1" noChangeArrowheads="1"/>
          </p:cNvPicPr>
          <p:nvPr/>
        </p:nvPicPr>
        <p:blipFill>
          <a:blip r:embed="rId4" cstate="print"/>
          <a:srcRect/>
          <a:stretch>
            <a:fillRect/>
          </a:stretch>
        </p:blipFill>
        <p:spPr bwMode="auto">
          <a:xfrm>
            <a:off x="0" y="152400"/>
            <a:ext cx="9144000" cy="914400"/>
          </a:xfrm>
          <a:prstGeom prst="rect">
            <a:avLst/>
          </a:prstGeom>
          <a:noFill/>
          <a:ln w="9525">
            <a:noFill/>
            <a:miter lim="800000"/>
            <a:headEnd/>
            <a:tailEnd/>
          </a:ln>
        </p:spPr>
      </p:pic>
      <p:pic>
        <p:nvPicPr>
          <p:cNvPr id="7" name="Picture 6" descr="csurma aorma address"/>
          <p:cNvPicPr/>
          <p:nvPr/>
        </p:nvPicPr>
        <p:blipFill>
          <a:blip r:embed="rId5" cstate="print"/>
          <a:srcRect/>
          <a:stretch>
            <a:fillRect/>
          </a:stretch>
        </p:blipFill>
        <p:spPr bwMode="auto">
          <a:xfrm>
            <a:off x="152400" y="6019800"/>
            <a:ext cx="8839200" cy="679610"/>
          </a:xfrm>
          <a:prstGeom prst="rect">
            <a:avLst/>
          </a:prstGeom>
          <a:noFill/>
          <a:ln w="9525">
            <a:noFill/>
            <a:miter lim="800000"/>
            <a:headEnd/>
            <a:tailEnd/>
          </a:ln>
        </p:spPr>
      </p:pic>
      <p:sp>
        <p:nvSpPr>
          <p:cNvPr id="8" name="Rectangle 7"/>
          <p:cNvSpPr/>
          <p:nvPr/>
        </p:nvSpPr>
        <p:spPr>
          <a:xfrm>
            <a:off x="0" y="1828800"/>
            <a:ext cx="9144000" cy="2000548"/>
          </a:xfrm>
          <a:prstGeom prst="rect">
            <a:avLst/>
          </a:prstGeom>
        </p:spPr>
        <p:txBody>
          <a:bodyPr wrap="square">
            <a:spAutoFit/>
          </a:bodyPr>
          <a:lstStyle/>
          <a:p>
            <a:pPr algn="ctr"/>
            <a:r>
              <a:rPr lang="en-US" sz="2800" b="1" dirty="0" smtClean="0">
                <a:solidFill>
                  <a:srgbClr val="FF0000"/>
                </a:solidFill>
                <a:effectLst>
                  <a:outerShdw blurRad="38100" dist="38100" dir="2700000" algn="tl">
                    <a:srgbClr val="000000">
                      <a:alpha val="43137"/>
                    </a:srgbClr>
                  </a:outerShdw>
                </a:effectLst>
                <a:latin typeface="Georgia" pitchFamily="18" charset="0"/>
                <a:cs typeface="Times New Roman" pitchFamily="18" charset="0"/>
              </a:rPr>
              <a:t>AORMA:  It’s a Fascinating Topic!</a:t>
            </a:r>
          </a:p>
          <a:p>
            <a:pPr algn="ctr"/>
            <a:r>
              <a:rPr lang="en-US" sz="2400" b="1" dirty="0" smtClean="0">
                <a:solidFill>
                  <a:srgbClr val="002060"/>
                </a:solidFill>
                <a:effectLst>
                  <a:outerShdw blurRad="38100" dist="38100" dir="2700000" algn="tl">
                    <a:srgbClr val="000000">
                      <a:alpha val="43137"/>
                    </a:srgbClr>
                  </a:outerShdw>
                </a:effectLst>
                <a:latin typeface="Georgia" pitchFamily="18" charset="0"/>
                <a:cs typeface="Times New Roman" pitchFamily="18" charset="0"/>
              </a:rPr>
              <a:t>AOA Conference</a:t>
            </a:r>
          </a:p>
          <a:p>
            <a:pPr algn="ctr"/>
            <a:r>
              <a:rPr lang="en-US" sz="2400" b="1" dirty="0" smtClean="0">
                <a:solidFill>
                  <a:srgbClr val="002060"/>
                </a:solidFill>
                <a:effectLst>
                  <a:outerShdw blurRad="38100" dist="38100" dir="2700000" algn="tl">
                    <a:srgbClr val="000000">
                      <a:alpha val="43137"/>
                    </a:srgbClr>
                  </a:outerShdw>
                </a:effectLst>
                <a:latin typeface="Georgia" pitchFamily="18" charset="0"/>
                <a:cs typeface="Times New Roman" pitchFamily="18" charset="0"/>
              </a:rPr>
              <a:t>Tuesday, February 10, 2015 </a:t>
            </a:r>
          </a:p>
          <a:p>
            <a:pPr algn="ctr"/>
            <a:r>
              <a:rPr lang="en-US" sz="2400" b="1" dirty="0" smtClean="0">
                <a:solidFill>
                  <a:srgbClr val="002060"/>
                </a:solidFill>
                <a:effectLst>
                  <a:outerShdw blurRad="38100" dist="38100" dir="2700000" algn="tl">
                    <a:srgbClr val="000000">
                      <a:alpha val="43137"/>
                    </a:srgbClr>
                  </a:outerShdw>
                </a:effectLst>
                <a:latin typeface="Georgia" pitchFamily="18" charset="0"/>
                <a:cs typeface="Times New Roman" pitchFamily="18" charset="0"/>
              </a:rPr>
              <a:t>3:30 PM to 4:45 PM</a:t>
            </a:r>
          </a:p>
          <a:p>
            <a:pPr algn="ctr"/>
            <a:endParaRPr lang="en-US" sz="1000" b="1" dirty="0" smtClean="0">
              <a:solidFill>
                <a:srgbClr val="FF0000"/>
              </a:solidFill>
              <a:latin typeface="Georgia" pitchFamily="18" charset="0"/>
              <a:cs typeface="Times New Roman" pitchFamily="18" charset="0"/>
            </a:endParaRPr>
          </a:p>
          <a:p>
            <a:pPr algn="ctr"/>
            <a:r>
              <a:rPr lang="en-US" sz="1400" b="1" dirty="0" smtClean="0">
                <a:solidFill>
                  <a:srgbClr val="FF0000"/>
                </a:solidFill>
                <a:latin typeface="Georgia" pitchFamily="18" charset="0"/>
                <a:cs typeface="Times New Roman" pitchFamily="18" charset="0"/>
              </a:rPr>
              <a:t>Presented by:</a:t>
            </a:r>
          </a:p>
        </p:txBody>
      </p:sp>
      <p:pic>
        <p:nvPicPr>
          <p:cNvPr id="10" name="Picture 9" descr="csurma logo lg X"/>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234950"/>
            <a:ext cx="3352800" cy="1365250"/>
          </a:xfrm>
          <a:prstGeom prst="rect">
            <a:avLst/>
          </a:prstGeom>
          <a:noFill/>
          <a:ln>
            <a:noFill/>
          </a:ln>
        </p:spPr>
      </p:pic>
      <p:sp>
        <p:nvSpPr>
          <p:cNvPr id="9" name="TextBox 8"/>
          <p:cNvSpPr txBox="1"/>
          <p:nvPr/>
        </p:nvSpPr>
        <p:spPr>
          <a:xfrm>
            <a:off x="342900" y="4343400"/>
            <a:ext cx="8458200" cy="2677656"/>
          </a:xfrm>
          <a:prstGeom prst="rect">
            <a:avLst/>
          </a:prstGeom>
          <a:noFill/>
        </p:spPr>
        <p:txBody>
          <a:bodyPr wrap="square" numCol="2" rtlCol="0">
            <a:spAutoFit/>
          </a:bodyPr>
          <a:lstStyle/>
          <a:p>
            <a:pPr algn="ctr"/>
            <a:r>
              <a:rPr lang="en-US" b="1" dirty="0" smtClean="0">
                <a:solidFill>
                  <a:schemeClr val="bg1"/>
                </a:solidFill>
                <a:latin typeface="+mn-lt"/>
              </a:rPr>
              <a:t>Mimi Long</a:t>
            </a:r>
          </a:p>
          <a:p>
            <a:pPr algn="ctr"/>
            <a:r>
              <a:rPr lang="en-US" dirty="0" smtClean="0">
                <a:solidFill>
                  <a:schemeClr val="bg1"/>
                </a:solidFill>
                <a:latin typeface="+mn-lt"/>
              </a:rPr>
              <a:t>Alliant</a:t>
            </a:r>
          </a:p>
          <a:p>
            <a:pPr algn="ctr"/>
            <a:r>
              <a:rPr lang="en-US" dirty="0" smtClean="0">
                <a:solidFill>
                  <a:schemeClr val="bg1"/>
                </a:solidFill>
                <a:latin typeface="+mn-lt"/>
              </a:rPr>
              <a:t>mlong@alliant.com</a:t>
            </a:r>
          </a:p>
          <a:p>
            <a:pPr algn="ctr"/>
            <a:r>
              <a:rPr lang="en-US" dirty="0" smtClean="0">
                <a:solidFill>
                  <a:schemeClr val="bg1"/>
                </a:solidFill>
                <a:latin typeface="+mn-lt"/>
              </a:rPr>
              <a:t>415-403-1423 Office</a:t>
            </a:r>
          </a:p>
          <a:p>
            <a:pPr algn="ctr"/>
            <a:r>
              <a:rPr lang="en-US" dirty="0" smtClean="0">
                <a:solidFill>
                  <a:schemeClr val="bg1"/>
                </a:solidFill>
                <a:latin typeface="+mn-lt"/>
              </a:rPr>
              <a:t>415-609-5166 Mobile</a:t>
            </a:r>
          </a:p>
          <a:p>
            <a:pPr algn="ctr"/>
            <a:endParaRPr lang="en-US" dirty="0" smtClean="0">
              <a:solidFill>
                <a:schemeClr val="bg1"/>
              </a:solidFill>
              <a:latin typeface="+mn-lt"/>
            </a:endParaRPr>
          </a:p>
          <a:p>
            <a:pPr algn="ctr"/>
            <a:endParaRPr lang="en-US" dirty="0">
              <a:solidFill>
                <a:schemeClr val="bg1"/>
              </a:solidFill>
              <a:latin typeface="+mn-lt"/>
            </a:endParaRPr>
          </a:p>
          <a:p>
            <a:pPr algn="ctr"/>
            <a:endParaRPr lang="en-US" dirty="0">
              <a:solidFill>
                <a:schemeClr val="bg1"/>
              </a:solidFill>
              <a:latin typeface="+mn-lt"/>
            </a:endParaRPr>
          </a:p>
          <a:p>
            <a:pPr algn="ctr"/>
            <a:endParaRPr lang="en-US" dirty="0" smtClean="0">
              <a:solidFill>
                <a:schemeClr val="bg1"/>
              </a:solidFill>
              <a:latin typeface="+mn-lt"/>
            </a:endParaRPr>
          </a:p>
          <a:p>
            <a:pPr algn="ctr"/>
            <a:r>
              <a:rPr lang="en-US" b="1" dirty="0" smtClean="0">
                <a:solidFill>
                  <a:schemeClr val="bg1"/>
                </a:solidFill>
                <a:latin typeface="+mn-lt"/>
              </a:rPr>
              <a:t>Melissa Diaz</a:t>
            </a:r>
          </a:p>
          <a:p>
            <a:pPr algn="ctr"/>
            <a:r>
              <a:rPr lang="en-US" dirty="0" smtClean="0">
                <a:solidFill>
                  <a:schemeClr val="bg1"/>
                </a:solidFill>
                <a:latin typeface="+mn-lt"/>
              </a:rPr>
              <a:t>Alliant</a:t>
            </a:r>
          </a:p>
          <a:p>
            <a:pPr algn="ctr"/>
            <a:r>
              <a:rPr lang="en-US" dirty="0" smtClean="0">
                <a:solidFill>
                  <a:schemeClr val="bg1"/>
                </a:solidFill>
                <a:latin typeface="+mn-lt"/>
              </a:rPr>
              <a:t>mdiaz@alliant.com</a:t>
            </a:r>
          </a:p>
          <a:p>
            <a:pPr algn="ctr"/>
            <a:r>
              <a:rPr lang="en-US" dirty="0" smtClean="0">
                <a:solidFill>
                  <a:schemeClr val="bg1"/>
                </a:solidFill>
                <a:latin typeface="+mn-lt"/>
              </a:rPr>
              <a:t>415-403-1444 Office</a:t>
            </a:r>
          </a:p>
          <a:p>
            <a:pPr algn="ctr"/>
            <a:r>
              <a:rPr lang="en-US" dirty="0" smtClean="0">
                <a:solidFill>
                  <a:schemeClr val="bg1"/>
                </a:solidFill>
                <a:latin typeface="+mn-lt"/>
              </a:rPr>
              <a:t>858-245-5835 Mobile</a:t>
            </a:r>
          </a:p>
        </p:txBody>
      </p:sp>
    </p:spTree>
    <p:extLst>
      <p:ext uri="{BB962C8B-B14F-4D97-AF65-F5344CB8AC3E}">
        <p14:creationId xmlns:p14="http://schemas.microsoft.com/office/powerpoint/2010/main" val="3617041937"/>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AORMA Committee Chair &amp; </a:t>
            </a:r>
            <a:br>
              <a:rPr lang="en-US" dirty="0" smtClean="0">
                <a:solidFill>
                  <a:srgbClr val="002060"/>
                </a:solidFill>
              </a:rPr>
            </a:br>
            <a:r>
              <a:rPr lang="en-US" dirty="0" smtClean="0">
                <a:solidFill>
                  <a:srgbClr val="002060"/>
                </a:solidFill>
              </a:rPr>
              <a:t>Vice Chair</a:t>
            </a:r>
            <a:endParaRPr lang="en-US" dirty="0">
              <a:solidFill>
                <a:srgbClr val="002060"/>
              </a:solidFill>
            </a:endParaRPr>
          </a:p>
        </p:txBody>
      </p:sp>
      <p:sp>
        <p:nvSpPr>
          <p:cNvPr id="4" name="Slide Number Placeholder 3"/>
          <p:cNvSpPr>
            <a:spLocks noGrp="1"/>
          </p:cNvSpPr>
          <p:nvPr>
            <p:ph type="sldNum" sz="quarter" idx="12"/>
          </p:nvPr>
        </p:nvSpPr>
        <p:spPr>
          <a:xfrm>
            <a:off x="3276600" y="6248400"/>
            <a:ext cx="2133600" cy="476250"/>
          </a:xfrm>
        </p:spPr>
        <p:txBody>
          <a:bodyPr/>
          <a:lstStyle/>
          <a:p>
            <a:pPr algn="ctr">
              <a:defRPr/>
            </a:pPr>
            <a:fld id="{6B78597D-625D-454D-9888-D0835A237E6D}" type="slidenum">
              <a:rPr lang="en-US" sz="1000" smtClean="0">
                <a:latin typeface="Arial" panose="020B0604020202020204" pitchFamily="34" charset="0"/>
                <a:cs typeface="Arial" panose="020B0604020202020204" pitchFamily="34" charset="0"/>
              </a:rPr>
              <a:pPr algn="ctr">
                <a:defRPr/>
              </a:pPr>
              <a:t>10</a:t>
            </a:fld>
            <a:endParaRPr lang="en-US" sz="1000" dirty="0">
              <a:latin typeface="Arial" panose="020B0604020202020204" pitchFamily="34" charset="0"/>
              <a:cs typeface="Arial" panose="020B0604020202020204" pitchFamily="34"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6800" y="1562100"/>
            <a:ext cx="27432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24400" y="4552950"/>
            <a:ext cx="3200400" cy="646331"/>
          </a:xfrm>
          <a:prstGeom prst="rect">
            <a:avLst/>
          </a:prstGeom>
          <a:noFill/>
        </p:spPr>
        <p:txBody>
          <a:bodyPr wrap="square" rtlCol="0">
            <a:spAutoFit/>
          </a:bodyPr>
          <a:lstStyle/>
          <a:p>
            <a:pPr algn="ctr"/>
            <a:r>
              <a:rPr lang="en-US" dirty="0" smtClean="0">
                <a:solidFill>
                  <a:schemeClr val="bg1"/>
                </a:solidFill>
                <a:latin typeface="+mn-lt"/>
              </a:rPr>
              <a:t>Frank Mumford, Vice Chair</a:t>
            </a:r>
          </a:p>
          <a:p>
            <a:pPr algn="ctr"/>
            <a:r>
              <a:rPr lang="en-US" dirty="0" smtClean="0">
                <a:solidFill>
                  <a:schemeClr val="bg1"/>
                </a:solidFill>
                <a:latin typeface="+mn-lt"/>
              </a:rPr>
              <a:t>CSU Fullerton</a:t>
            </a:r>
            <a:endParaRPr lang="en-US" dirty="0">
              <a:solidFill>
                <a:schemeClr val="bg1"/>
              </a:solidFill>
              <a:latin typeface="+mn-lt"/>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1524000"/>
            <a:ext cx="272415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19150" y="4543425"/>
            <a:ext cx="3276600" cy="646331"/>
          </a:xfrm>
          <a:prstGeom prst="rect">
            <a:avLst/>
          </a:prstGeom>
          <a:noFill/>
        </p:spPr>
        <p:txBody>
          <a:bodyPr wrap="square" rtlCol="0">
            <a:spAutoFit/>
          </a:bodyPr>
          <a:lstStyle/>
          <a:p>
            <a:pPr algn="ctr"/>
            <a:r>
              <a:rPr lang="en-US" dirty="0" smtClean="0">
                <a:solidFill>
                  <a:schemeClr val="bg1"/>
                </a:solidFill>
                <a:latin typeface="+mn-lt"/>
              </a:rPr>
              <a:t>Robert de Wit, Chair</a:t>
            </a:r>
          </a:p>
          <a:p>
            <a:pPr algn="ctr"/>
            <a:r>
              <a:rPr lang="en-US" dirty="0" smtClean="0">
                <a:solidFill>
                  <a:schemeClr val="bg1"/>
                </a:solidFill>
                <a:latin typeface="+mn-lt"/>
              </a:rPr>
              <a:t>CSU Long Beach</a:t>
            </a:r>
            <a:endParaRPr lang="en-US" dirty="0">
              <a:solidFill>
                <a:schemeClr val="bg1"/>
              </a:solidFill>
              <a:latin typeface="+mn-lt"/>
            </a:endParaRPr>
          </a:p>
        </p:txBody>
      </p:sp>
    </p:spTree>
    <p:extLst>
      <p:ext uri="{BB962C8B-B14F-4D97-AF65-F5344CB8AC3E}">
        <p14:creationId xmlns:p14="http://schemas.microsoft.com/office/powerpoint/2010/main" val="426506228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sz="2600" dirty="0" smtClean="0">
                <a:solidFill>
                  <a:srgbClr val="002060"/>
                </a:solidFill>
                <a:cs typeface="Times New Roman" pitchFamily="18" charset="0"/>
              </a:rPr>
              <a:t>AORMA Committee Members</a:t>
            </a:r>
            <a:br>
              <a:rPr lang="en-US" sz="2600" dirty="0" smtClean="0">
                <a:solidFill>
                  <a:srgbClr val="002060"/>
                </a:solidFill>
                <a:cs typeface="Times New Roman" pitchFamily="18" charset="0"/>
              </a:rPr>
            </a:br>
            <a:r>
              <a:rPr lang="en-US" sz="2600" dirty="0" smtClean="0">
                <a:solidFill>
                  <a:srgbClr val="002060"/>
                </a:solidFill>
                <a:cs typeface="Times New Roman" pitchFamily="18" charset="0"/>
              </a:rPr>
              <a:t>Past or Present - Please Stand!</a:t>
            </a:r>
            <a:endParaRPr lang="en-US" sz="1000" b="0" dirty="0" smtClean="0">
              <a:solidFill>
                <a:srgbClr val="002060"/>
              </a:solidFill>
              <a:cs typeface="Times New Roman" pitchFamily="18" charset="0"/>
            </a:endParaRPr>
          </a:p>
        </p:txBody>
      </p:sp>
      <p:sp>
        <p:nvSpPr>
          <p:cNvPr id="234499" name="Rectangle 3"/>
          <p:cNvSpPr>
            <a:spLocks noGrp="1" noChangeArrowheads="1"/>
          </p:cNvSpPr>
          <p:nvPr>
            <p:ph type="body" idx="1"/>
          </p:nvPr>
        </p:nvSpPr>
        <p:spPr>
          <a:xfrm>
            <a:off x="228600" y="1143000"/>
            <a:ext cx="8686800" cy="5105400"/>
          </a:xfrm>
        </p:spPr>
        <p:txBody>
          <a:bodyPr/>
          <a:lstStyle/>
          <a:p>
            <a:pPr marL="631825" lvl="1" indent="-514350" eaLnBrk="1" hangingPunct="1">
              <a:buClr>
                <a:srgbClr val="000066"/>
              </a:buClr>
              <a:buNone/>
            </a:pPr>
            <a:endParaRPr lang="en-US" sz="1200" b="0" dirty="0" smtClean="0"/>
          </a:p>
          <a:p>
            <a:pPr marL="631825" lvl="1" indent="-514350" eaLnBrk="1" hangingPunct="1">
              <a:buClr>
                <a:srgbClr val="000066"/>
              </a:buClr>
              <a:buNone/>
            </a:pPr>
            <a:endParaRPr lang="en-US" sz="1200" b="0" dirty="0" smtClean="0"/>
          </a:p>
        </p:txBody>
      </p:sp>
      <p:sp>
        <p:nvSpPr>
          <p:cNvPr id="7"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11</a:t>
            </a:fld>
            <a:endParaRPr lang="en-US" dirty="0" smtClean="0">
              <a:latin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1303447" y="1066800"/>
            <a:ext cx="6545153" cy="5486400"/>
          </a:xfrm>
          <a:prstGeom prst="rect">
            <a:avLst/>
          </a:prstGeom>
          <a:noFill/>
          <a:ln w="9525">
            <a:noFill/>
            <a:miter lim="800000"/>
            <a:headEnd/>
            <a:tailEnd/>
          </a:ln>
          <a:effectLst/>
        </p:spPr>
      </p:pic>
    </p:spTree>
    <p:extLst>
      <p:ext uri="{BB962C8B-B14F-4D97-AF65-F5344CB8AC3E}">
        <p14:creationId xmlns:p14="http://schemas.microsoft.com/office/powerpoint/2010/main" val="247277540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kern="1200" dirty="0" smtClean="0">
                <a:solidFill>
                  <a:srgbClr val="002060"/>
                </a:solidFill>
              </a:rPr>
              <a:t>Program Administrators</a:t>
            </a:r>
          </a:p>
        </p:txBody>
      </p:sp>
      <p:sp>
        <p:nvSpPr>
          <p:cNvPr id="5" name="Rectangle 3"/>
          <p:cNvSpPr txBox="1">
            <a:spLocks noChangeArrowheads="1"/>
          </p:cNvSpPr>
          <p:nvPr/>
        </p:nvSpPr>
        <p:spPr bwMode="auto">
          <a:xfrm>
            <a:off x="534881" y="2848755"/>
            <a:ext cx="1161991"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Daniel Howell</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i="1" kern="0" dirty="0" smtClean="0">
                <a:solidFill>
                  <a:schemeClr val="bg1"/>
                </a:solidFill>
                <a:latin typeface="Georgia" pitchFamily="18" charset="0"/>
              </a:rPr>
              <a:t>Program Director</a:t>
            </a:r>
          </a:p>
          <a:p>
            <a:pPr algn="ctr"/>
            <a:r>
              <a:rPr lang="en-US" sz="800" kern="0" dirty="0" smtClean="0">
                <a:solidFill>
                  <a:schemeClr val="bg1"/>
                </a:solidFill>
                <a:latin typeface="Georgia" pitchFamily="18" charset="0"/>
              </a:rPr>
              <a:t>D: (415) 403-1426</a:t>
            </a:r>
          </a:p>
          <a:p>
            <a:pPr algn="ctr"/>
            <a:r>
              <a:rPr lang="en-US" sz="800" kern="0" dirty="0" smtClean="0">
                <a:solidFill>
                  <a:schemeClr val="bg1"/>
                </a:solidFill>
                <a:latin typeface="Georgia" pitchFamily="18" charset="0"/>
              </a:rPr>
              <a:t>M: (415) 309-1243</a:t>
            </a:r>
          </a:p>
          <a:p>
            <a:pPr algn="ctr"/>
            <a:r>
              <a:rPr lang="en-US" sz="800" kern="0" dirty="0" smtClean="0">
                <a:solidFill>
                  <a:schemeClr val="bg1"/>
                </a:solidFill>
                <a:latin typeface="Georgia" pitchFamily="18" charset="0"/>
              </a:rPr>
              <a:t>dhowell@alliant.com</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7" name="Rectangle 3"/>
          <p:cNvSpPr txBox="1">
            <a:spLocks noChangeArrowheads="1"/>
          </p:cNvSpPr>
          <p:nvPr/>
        </p:nvSpPr>
        <p:spPr bwMode="auto">
          <a:xfrm>
            <a:off x="1880987" y="2844232"/>
            <a:ext cx="1229565" cy="7107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800" b="1" kern="0" dirty="0" smtClean="0">
                <a:solidFill>
                  <a:schemeClr val="bg1"/>
                </a:solidFill>
                <a:latin typeface="Georgia" pitchFamily="18" charset="0"/>
              </a:rPr>
              <a:t>Robert Leong</a:t>
            </a:r>
          </a:p>
          <a:p>
            <a:pPr algn="ctr"/>
            <a:r>
              <a:rPr lang="en-US" sz="800" i="1" kern="0" dirty="0" smtClean="0">
                <a:solidFill>
                  <a:schemeClr val="bg1"/>
                </a:solidFill>
                <a:latin typeface="Georgia" pitchFamily="18" charset="0"/>
              </a:rPr>
              <a:t>Campus Programs</a:t>
            </a:r>
          </a:p>
          <a:p>
            <a:pPr algn="ctr"/>
            <a:r>
              <a:rPr lang="en-US" sz="800" kern="0" dirty="0" smtClean="0">
                <a:solidFill>
                  <a:schemeClr val="bg1"/>
                </a:solidFill>
                <a:latin typeface="Georgia" pitchFamily="18" charset="0"/>
              </a:rPr>
              <a:t>D: (415) 403-1441</a:t>
            </a:r>
          </a:p>
          <a:p>
            <a:pPr algn="ctr"/>
            <a:r>
              <a:rPr lang="en-US" sz="800" kern="0" dirty="0" smtClean="0">
                <a:solidFill>
                  <a:schemeClr val="bg1"/>
                </a:solidFill>
                <a:latin typeface="Georgia" pitchFamily="18" charset="0"/>
              </a:rPr>
              <a:t>M: (619) 405-9549</a:t>
            </a:r>
          </a:p>
          <a:p>
            <a:pPr algn="ctr"/>
            <a:r>
              <a:rPr lang="en-US" sz="800" kern="0" dirty="0" smtClean="0">
                <a:solidFill>
                  <a:schemeClr val="bg1"/>
                </a:solidFill>
                <a:latin typeface="Georgia" pitchFamily="18" charset="0"/>
              </a:rPr>
              <a:t>rleong@alliant.com</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9" name="Rectangle 3"/>
          <p:cNvSpPr txBox="1">
            <a:spLocks noChangeArrowheads="1"/>
          </p:cNvSpPr>
          <p:nvPr/>
        </p:nvSpPr>
        <p:spPr bwMode="auto">
          <a:xfrm>
            <a:off x="2305497" y="5332713"/>
            <a:ext cx="1371600" cy="565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Hsan Htein</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i="1" kern="0" dirty="0" smtClean="0">
                <a:solidFill>
                  <a:schemeClr val="bg1"/>
                </a:solidFill>
                <a:latin typeface="Georgia" pitchFamily="18" charset="0"/>
              </a:rPr>
              <a:t>Program Administrator</a:t>
            </a:r>
          </a:p>
          <a:p>
            <a:pPr algn="ctr"/>
            <a:r>
              <a:rPr lang="en-US" sz="800" kern="0" dirty="0" smtClean="0">
                <a:solidFill>
                  <a:schemeClr val="bg1"/>
                </a:solidFill>
                <a:latin typeface="Georgia" pitchFamily="18" charset="0"/>
              </a:rPr>
              <a:t>(415) 403-1452</a:t>
            </a:r>
          </a:p>
          <a:p>
            <a:pPr algn="ctr"/>
            <a:r>
              <a:rPr lang="en-US" sz="800" kern="0" dirty="0" smtClean="0">
                <a:solidFill>
                  <a:schemeClr val="bg1"/>
                </a:solidFill>
                <a:latin typeface="Georgia" pitchFamily="18" charset="0"/>
              </a:rPr>
              <a:t>hhtein@alliant.com</a:t>
            </a: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14" name="Rectangle 3"/>
          <p:cNvSpPr txBox="1">
            <a:spLocks noChangeArrowheads="1"/>
          </p:cNvSpPr>
          <p:nvPr/>
        </p:nvSpPr>
        <p:spPr bwMode="auto">
          <a:xfrm>
            <a:off x="3231833" y="2849737"/>
            <a:ext cx="1172975" cy="6711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Mimi Long</a:t>
            </a:r>
          </a:p>
          <a:p>
            <a:pPr algn="ctr"/>
            <a:r>
              <a:rPr lang="en-US" sz="800" i="1" kern="0" dirty="0" smtClean="0">
                <a:solidFill>
                  <a:schemeClr val="bg1"/>
                </a:solidFill>
                <a:latin typeface="Georgia" pitchFamily="18" charset="0"/>
              </a:rPr>
              <a:t>AORMA Programs</a:t>
            </a:r>
          </a:p>
          <a:p>
            <a:pPr algn="ctr"/>
            <a:r>
              <a:rPr lang="en-US" sz="800" kern="0" dirty="0" smtClean="0">
                <a:solidFill>
                  <a:schemeClr val="bg1"/>
                </a:solidFill>
                <a:latin typeface="Georgia" pitchFamily="18" charset="0"/>
              </a:rPr>
              <a:t>D: (415) 403-1423</a:t>
            </a:r>
          </a:p>
          <a:p>
            <a:pPr algn="ctr"/>
            <a:r>
              <a:rPr lang="en-US" sz="800" kern="0" dirty="0" smtClean="0">
                <a:solidFill>
                  <a:schemeClr val="bg1"/>
                </a:solidFill>
                <a:latin typeface="Georgia" pitchFamily="18" charset="0"/>
              </a:rPr>
              <a:t>M: (415) 609-5166</a:t>
            </a:r>
          </a:p>
          <a:p>
            <a:pPr algn="ctr"/>
            <a:r>
              <a:rPr lang="en-US" sz="800" kern="0" dirty="0" smtClean="0">
                <a:solidFill>
                  <a:schemeClr val="bg1"/>
                </a:solidFill>
                <a:latin typeface="Georgia" pitchFamily="18" charset="0"/>
              </a:rPr>
              <a:t>mlong@alliant.com</a:t>
            </a: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15" name="Rectangle 3"/>
          <p:cNvSpPr txBox="1">
            <a:spLocks noChangeArrowheads="1"/>
          </p:cNvSpPr>
          <p:nvPr/>
        </p:nvSpPr>
        <p:spPr bwMode="auto">
          <a:xfrm>
            <a:off x="878751" y="5316119"/>
            <a:ext cx="12954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800" b="1" kern="0" dirty="0" smtClean="0">
                <a:solidFill>
                  <a:schemeClr val="bg1"/>
                </a:solidFill>
                <a:latin typeface="Georgia" pitchFamily="18" charset="0"/>
              </a:rPr>
              <a:t>Van Rin</a:t>
            </a:r>
          </a:p>
          <a:p>
            <a:pPr algn="ctr"/>
            <a:r>
              <a:rPr lang="en-US" sz="800" i="1" kern="0" dirty="0" smtClean="0">
                <a:solidFill>
                  <a:schemeClr val="bg1"/>
                </a:solidFill>
                <a:latin typeface="Georgia" pitchFamily="18" charset="0"/>
              </a:rPr>
              <a:t>Program Administrator</a:t>
            </a:r>
          </a:p>
          <a:p>
            <a:pPr algn="ctr"/>
            <a:r>
              <a:rPr lang="en-US" sz="800" kern="0" dirty="0" smtClean="0">
                <a:solidFill>
                  <a:schemeClr val="bg1"/>
                </a:solidFill>
                <a:latin typeface="Georgia" pitchFamily="18" charset="0"/>
              </a:rPr>
              <a:t>(415) 403-1408</a:t>
            </a:r>
          </a:p>
          <a:p>
            <a:pPr algn="ctr"/>
            <a:r>
              <a:rPr lang="en-US" sz="800" kern="0" dirty="0" smtClean="0">
                <a:solidFill>
                  <a:schemeClr val="bg1"/>
                </a:solidFill>
                <a:latin typeface="Georgia" pitchFamily="18" charset="0"/>
              </a:rPr>
              <a:t>vrin@alliant.com</a:t>
            </a: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18" name="Rectangle 3"/>
          <p:cNvSpPr txBox="1">
            <a:spLocks noChangeArrowheads="1"/>
          </p:cNvSpPr>
          <p:nvPr/>
        </p:nvSpPr>
        <p:spPr bwMode="auto">
          <a:xfrm>
            <a:off x="5964096" y="2855579"/>
            <a:ext cx="1226515" cy="7070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800" b="1" kern="0" dirty="0" smtClean="0">
                <a:solidFill>
                  <a:schemeClr val="bg1"/>
                </a:solidFill>
                <a:latin typeface="Georgia" pitchFamily="18" charset="0"/>
              </a:rPr>
              <a:t>Jacki Graf</a:t>
            </a:r>
          </a:p>
          <a:p>
            <a:pPr algn="ctr"/>
            <a:r>
              <a:rPr lang="en-US" sz="800" i="1" kern="0" dirty="0" smtClean="0">
                <a:solidFill>
                  <a:schemeClr val="bg1"/>
                </a:solidFill>
                <a:latin typeface="Georgia" pitchFamily="18" charset="0"/>
              </a:rPr>
              <a:t>WC Claims Consultant</a:t>
            </a:r>
          </a:p>
          <a:p>
            <a:pPr algn="ctr"/>
            <a:r>
              <a:rPr lang="en-US" sz="800" kern="0" dirty="0" smtClean="0">
                <a:solidFill>
                  <a:schemeClr val="bg1"/>
                </a:solidFill>
                <a:latin typeface="Georgia" pitchFamily="18" charset="0"/>
              </a:rPr>
              <a:t>D: (415) 403-1438</a:t>
            </a:r>
          </a:p>
          <a:p>
            <a:pPr algn="ctr"/>
            <a:r>
              <a:rPr lang="en-US" sz="800" kern="0" dirty="0" smtClean="0">
                <a:solidFill>
                  <a:schemeClr val="bg1"/>
                </a:solidFill>
                <a:latin typeface="Georgia" pitchFamily="18" charset="0"/>
              </a:rPr>
              <a:t>jgraf@alliant.com</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21" name="Rectangle 3"/>
          <p:cNvSpPr txBox="1">
            <a:spLocks noChangeArrowheads="1"/>
          </p:cNvSpPr>
          <p:nvPr/>
        </p:nvSpPr>
        <p:spPr bwMode="auto">
          <a:xfrm>
            <a:off x="5480081" y="5329767"/>
            <a:ext cx="1066799" cy="565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Tevea Him</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i="1" kern="0" dirty="0" smtClean="0">
                <a:solidFill>
                  <a:schemeClr val="bg1"/>
                </a:solidFill>
                <a:latin typeface="Georgia" pitchFamily="18" charset="0"/>
              </a:rPr>
              <a:t>JPA Administrator</a:t>
            </a:r>
          </a:p>
          <a:p>
            <a:pPr algn="ctr"/>
            <a:r>
              <a:rPr lang="en-US" sz="800" kern="0" dirty="0" smtClean="0">
                <a:solidFill>
                  <a:schemeClr val="bg1"/>
                </a:solidFill>
                <a:latin typeface="Georgia" pitchFamily="18" charset="0"/>
              </a:rPr>
              <a:t>(415) 403-1416</a:t>
            </a:r>
          </a:p>
          <a:p>
            <a:pPr algn="ctr"/>
            <a:r>
              <a:rPr lang="en-US" sz="800" kern="0" dirty="0" smtClean="0">
                <a:solidFill>
                  <a:schemeClr val="bg1"/>
                </a:solidFill>
                <a:latin typeface="Georgia" pitchFamily="18" charset="0"/>
              </a:rPr>
              <a:t>thim@alliant.com</a:t>
            </a: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23" name="Rectangle 3"/>
          <p:cNvSpPr txBox="1">
            <a:spLocks noChangeArrowheads="1"/>
          </p:cNvSpPr>
          <p:nvPr/>
        </p:nvSpPr>
        <p:spPr bwMode="auto">
          <a:xfrm>
            <a:off x="7362968" y="2847619"/>
            <a:ext cx="1219200" cy="595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800" b="1" kern="0" dirty="0" smtClean="0">
                <a:solidFill>
                  <a:schemeClr val="bg1"/>
                </a:solidFill>
                <a:latin typeface="Georgia" pitchFamily="18" charset="0"/>
              </a:rPr>
              <a:t>Stacey Weeks</a:t>
            </a:r>
          </a:p>
          <a:p>
            <a:pPr algn="ctr"/>
            <a:r>
              <a:rPr lang="en-US" sz="800" i="1" kern="0" dirty="0" smtClean="0">
                <a:solidFill>
                  <a:schemeClr val="bg1"/>
                </a:solidFill>
                <a:latin typeface="Georgia" pitchFamily="18" charset="0"/>
              </a:rPr>
              <a:t>AIME, Foreign Travel</a:t>
            </a:r>
          </a:p>
          <a:p>
            <a:pPr algn="ctr"/>
            <a:r>
              <a:rPr lang="en-US" sz="800" kern="0" dirty="0" smtClean="0">
                <a:solidFill>
                  <a:schemeClr val="bg1"/>
                </a:solidFill>
                <a:latin typeface="Georgia" pitchFamily="18" charset="0"/>
              </a:rPr>
              <a:t>(415) 403-1448</a:t>
            </a:r>
          </a:p>
          <a:p>
            <a:pPr algn="ctr"/>
            <a:r>
              <a:rPr lang="en-US" sz="800" kern="0" dirty="0" smtClean="0">
                <a:solidFill>
                  <a:schemeClr val="bg1"/>
                </a:solidFill>
                <a:latin typeface="Georgia" pitchFamily="18" charset="0"/>
              </a:rPr>
              <a:t>sweeks@alliant.com</a:t>
            </a: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27" name="Rectangle 3"/>
          <p:cNvSpPr txBox="1">
            <a:spLocks noChangeArrowheads="1"/>
          </p:cNvSpPr>
          <p:nvPr/>
        </p:nvSpPr>
        <p:spPr bwMode="auto">
          <a:xfrm>
            <a:off x="4526917" y="2849737"/>
            <a:ext cx="1362075" cy="6711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Robert Frey</a:t>
            </a:r>
          </a:p>
          <a:p>
            <a:pPr algn="ctr"/>
            <a:r>
              <a:rPr lang="en-US" sz="800" i="1" kern="0" dirty="0" smtClean="0">
                <a:solidFill>
                  <a:schemeClr val="bg1"/>
                </a:solidFill>
                <a:latin typeface="Georgia" pitchFamily="18" charset="0"/>
              </a:rPr>
              <a:t>Claims Manager</a:t>
            </a:r>
          </a:p>
          <a:p>
            <a:pPr algn="ctr"/>
            <a:r>
              <a:rPr lang="en-US" sz="800" kern="0" dirty="0" smtClean="0">
                <a:solidFill>
                  <a:schemeClr val="bg1"/>
                </a:solidFill>
                <a:latin typeface="Georgia" pitchFamily="18" charset="0"/>
              </a:rPr>
              <a:t>D: (415) 403-1445</a:t>
            </a:r>
          </a:p>
          <a:p>
            <a:pPr algn="ctr"/>
            <a:r>
              <a:rPr lang="en-US" sz="800" kern="0" dirty="0" smtClean="0">
                <a:solidFill>
                  <a:schemeClr val="bg1"/>
                </a:solidFill>
                <a:latin typeface="Georgia" pitchFamily="18" charset="0"/>
              </a:rPr>
              <a:t>M: (415) 518-8490</a:t>
            </a:r>
          </a:p>
          <a:p>
            <a:pPr algn="ctr"/>
            <a:r>
              <a:rPr lang="en-US" sz="800" kern="0" dirty="0" smtClean="0">
                <a:solidFill>
                  <a:schemeClr val="bg1"/>
                </a:solidFill>
                <a:latin typeface="Georgia" pitchFamily="18" charset="0"/>
              </a:rPr>
              <a:t>rfrey@alliant.com</a:t>
            </a: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40" name="Rectangle 3"/>
          <p:cNvSpPr txBox="1">
            <a:spLocks noChangeArrowheads="1"/>
          </p:cNvSpPr>
          <p:nvPr/>
        </p:nvSpPr>
        <p:spPr bwMode="auto">
          <a:xfrm>
            <a:off x="3983666" y="5329767"/>
            <a:ext cx="1066799" cy="565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Melissa Diaz</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i="1" kern="0" dirty="0" smtClean="0">
                <a:solidFill>
                  <a:schemeClr val="bg1"/>
                </a:solidFill>
                <a:latin typeface="Georgia" pitchFamily="18" charset="0"/>
              </a:rPr>
              <a:t>JPA Administrator</a:t>
            </a:r>
          </a:p>
          <a:p>
            <a:pPr algn="ctr"/>
            <a:r>
              <a:rPr lang="en-US" sz="800" kern="0" dirty="0" smtClean="0">
                <a:solidFill>
                  <a:schemeClr val="bg1"/>
                </a:solidFill>
                <a:latin typeface="Georgia" pitchFamily="18" charset="0"/>
              </a:rPr>
              <a:t>(415) 403-1444</a:t>
            </a:r>
          </a:p>
          <a:p>
            <a:pPr algn="ctr"/>
            <a:r>
              <a:rPr lang="en-US" sz="800" kern="0" dirty="0" smtClean="0">
                <a:solidFill>
                  <a:schemeClr val="bg1"/>
                </a:solidFill>
                <a:latin typeface="Georgia" pitchFamily="18" charset="0"/>
              </a:rPr>
              <a:t>mdiaz@alliant.com</a:t>
            </a: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41" name="Rectangle 3"/>
          <p:cNvSpPr txBox="1">
            <a:spLocks noChangeArrowheads="1"/>
          </p:cNvSpPr>
          <p:nvPr/>
        </p:nvSpPr>
        <p:spPr bwMode="auto">
          <a:xfrm>
            <a:off x="6925317" y="5316119"/>
            <a:ext cx="1066799" cy="5657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b="1" kern="0" dirty="0" smtClean="0">
                <a:solidFill>
                  <a:schemeClr val="bg1"/>
                </a:solidFill>
                <a:latin typeface="Georgia" pitchFamily="18" charset="0"/>
              </a:rPr>
              <a:t>Yung Lam</a:t>
            </a:r>
          </a:p>
          <a:p>
            <a:pPr marL="0" marR="0" lvl="0" indent="0" algn="ctr" defTabSz="914400" rtl="0" eaLnBrk="1" fontAlgn="base" latinLnBrk="0" hangingPunct="1">
              <a:lnSpc>
                <a:spcPct val="80000"/>
              </a:lnSpc>
              <a:spcBef>
                <a:spcPct val="20000"/>
              </a:spcBef>
              <a:spcAft>
                <a:spcPct val="0"/>
              </a:spcAft>
              <a:buClrTx/>
              <a:buSzTx/>
              <a:buFontTx/>
              <a:buNone/>
              <a:tabLst/>
              <a:defRPr/>
            </a:pPr>
            <a:r>
              <a:rPr lang="en-US" sz="800" i="1" kern="0" dirty="0" smtClean="0">
                <a:solidFill>
                  <a:schemeClr val="bg1"/>
                </a:solidFill>
                <a:latin typeface="Georgia" pitchFamily="18" charset="0"/>
              </a:rPr>
              <a:t>JPA Administrator</a:t>
            </a:r>
          </a:p>
          <a:p>
            <a:pPr algn="ctr"/>
            <a:r>
              <a:rPr lang="en-US" sz="800" kern="0" dirty="0" smtClean="0">
                <a:solidFill>
                  <a:schemeClr val="bg1"/>
                </a:solidFill>
                <a:latin typeface="Georgia" pitchFamily="18" charset="0"/>
              </a:rPr>
              <a:t>(415) 403-1461</a:t>
            </a:r>
          </a:p>
          <a:p>
            <a:pPr algn="ctr"/>
            <a:r>
              <a:rPr lang="en-US" sz="800" kern="0" dirty="0" smtClean="0">
                <a:solidFill>
                  <a:schemeClr val="bg1"/>
                </a:solidFill>
                <a:latin typeface="Georgia" pitchFamily="18" charset="0"/>
              </a:rPr>
              <a:t>ylam@alliant.com</a:t>
            </a: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algn="ctr"/>
            <a:endParaRPr lang="en-US" sz="800" kern="0" dirty="0" smtClean="0">
              <a:solidFill>
                <a:schemeClr val="bg1"/>
              </a:solidFill>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noProof="0" dirty="0" smtClean="0">
              <a:ln>
                <a:noFill/>
              </a:ln>
              <a:solidFill>
                <a:schemeClr val="bg1"/>
              </a:solidFill>
              <a:effectLst/>
              <a:uLnTx/>
              <a:uFillTx/>
              <a:latin typeface="Georgia" pitchFamily="18"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800" b="0" i="0" u="none" strike="noStrike" kern="0" cap="none" spc="0" normalizeH="0" baseline="0" noProof="0" dirty="0" smtClean="0">
              <a:ln>
                <a:noFill/>
              </a:ln>
              <a:solidFill>
                <a:schemeClr val="bg1"/>
              </a:solidFill>
              <a:effectLst/>
              <a:uLnTx/>
              <a:uFillTx/>
              <a:latin typeface="Georgia" pitchFamily="18" charset="0"/>
            </a:endParaRPr>
          </a:p>
        </p:txBody>
      </p:sp>
      <p:sp>
        <p:nvSpPr>
          <p:cNvPr id="29"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12</a:t>
            </a:fld>
            <a:endParaRPr lang="en-US" dirty="0" smtClean="0">
              <a:latin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2477317" y="3827814"/>
            <a:ext cx="1043206" cy="1487342"/>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15634" y="1359557"/>
            <a:ext cx="1019174" cy="1453078"/>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3972017" y="3829802"/>
            <a:ext cx="1035598" cy="1476496"/>
          </a:xfrm>
          <a:prstGeom prst="rect">
            <a:avLst/>
          </a:prstGeom>
          <a:noFill/>
          <a:ln w="9525">
            <a:noFill/>
            <a:miter lim="800000"/>
            <a:headEnd/>
            <a:tailEnd/>
          </a:ln>
          <a:effectLst/>
        </p:spPr>
      </p:pic>
      <p:pic>
        <p:nvPicPr>
          <p:cNvPr id="3077" name="Picture 5"/>
          <p:cNvPicPr>
            <a:picLocks noChangeAspect="1" noChangeArrowheads="1"/>
          </p:cNvPicPr>
          <p:nvPr/>
        </p:nvPicPr>
        <p:blipFill>
          <a:blip r:embed="rId6" cstate="print"/>
          <a:srcRect/>
          <a:stretch>
            <a:fillRect/>
          </a:stretch>
        </p:blipFill>
        <p:spPr bwMode="auto">
          <a:xfrm>
            <a:off x="6068350" y="1372594"/>
            <a:ext cx="1019960" cy="1454200"/>
          </a:xfrm>
          <a:prstGeom prst="rect">
            <a:avLst/>
          </a:prstGeom>
          <a:noFill/>
          <a:ln w="9525">
            <a:noFill/>
            <a:miter lim="800000"/>
            <a:headEnd/>
            <a:tailEnd/>
          </a:ln>
          <a:effectLst/>
        </p:spPr>
      </p:pic>
      <p:pic>
        <p:nvPicPr>
          <p:cNvPr id="3078" name="Picture 6"/>
          <p:cNvPicPr>
            <a:picLocks noChangeAspect="1" noChangeArrowheads="1"/>
          </p:cNvPicPr>
          <p:nvPr/>
        </p:nvPicPr>
        <p:blipFill>
          <a:blip r:embed="rId7" cstate="print"/>
          <a:srcRect/>
          <a:stretch>
            <a:fillRect/>
          </a:stretch>
        </p:blipFill>
        <p:spPr bwMode="auto">
          <a:xfrm>
            <a:off x="990600" y="3812074"/>
            <a:ext cx="1054100" cy="1502876"/>
          </a:xfrm>
          <a:prstGeom prst="rect">
            <a:avLst/>
          </a:prstGeom>
          <a:noFill/>
          <a:ln w="9525">
            <a:noFill/>
            <a:miter lim="800000"/>
            <a:headEnd/>
            <a:tailEnd/>
          </a:ln>
          <a:effectLst/>
        </p:spPr>
      </p:pic>
      <p:pic>
        <p:nvPicPr>
          <p:cNvPr id="3079" name="Picture 7"/>
          <p:cNvPicPr>
            <a:picLocks noChangeAspect="1" noChangeArrowheads="1"/>
          </p:cNvPicPr>
          <p:nvPr/>
        </p:nvPicPr>
        <p:blipFill>
          <a:blip r:embed="rId8" cstate="print"/>
          <a:srcRect/>
          <a:stretch>
            <a:fillRect/>
          </a:stretch>
        </p:blipFill>
        <p:spPr bwMode="auto">
          <a:xfrm>
            <a:off x="6991350" y="3867150"/>
            <a:ext cx="1003300" cy="1426424"/>
          </a:xfrm>
          <a:prstGeom prst="rect">
            <a:avLst/>
          </a:prstGeom>
          <a:noFill/>
          <a:ln w="9525">
            <a:noFill/>
            <a:miter lim="800000"/>
            <a:headEnd/>
            <a:tailEnd/>
          </a:ln>
          <a:effectLst/>
        </p:spPr>
      </p:pic>
      <p:pic>
        <p:nvPicPr>
          <p:cNvPr id="3080" name="Picture 8"/>
          <p:cNvPicPr>
            <a:picLocks noChangeAspect="1" noChangeArrowheads="1"/>
          </p:cNvPicPr>
          <p:nvPr/>
        </p:nvPicPr>
        <p:blipFill>
          <a:blip r:embed="rId9" cstate="print"/>
          <a:srcRect/>
          <a:stretch>
            <a:fillRect/>
          </a:stretch>
        </p:blipFill>
        <p:spPr bwMode="auto">
          <a:xfrm>
            <a:off x="3335911" y="1371600"/>
            <a:ext cx="1024378" cy="1460500"/>
          </a:xfrm>
          <a:prstGeom prst="rect">
            <a:avLst/>
          </a:prstGeom>
          <a:noFill/>
          <a:ln w="9525">
            <a:noFill/>
            <a:miter lim="800000"/>
            <a:headEnd/>
            <a:tailEnd/>
          </a:ln>
          <a:effectLst/>
        </p:spPr>
      </p:pic>
      <p:pic>
        <p:nvPicPr>
          <p:cNvPr id="3081" name="Picture 9"/>
          <p:cNvPicPr>
            <a:picLocks noChangeAspect="1" noChangeArrowheads="1"/>
          </p:cNvPicPr>
          <p:nvPr/>
        </p:nvPicPr>
        <p:blipFill>
          <a:blip r:embed="rId10" cstate="print"/>
          <a:srcRect b="1885"/>
          <a:stretch>
            <a:fillRect/>
          </a:stretch>
        </p:blipFill>
        <p:spPr bwMode="auto">
          <a:xfrm>
            <a:off x="5527294" y="3870484"/>
            <a:ext cx="1025906" cy="1435099"/>
          </a:xfrm>
          <a:prstGeom prst="rect">
            <a:avLst/>
          </a:prstGeom>
          <a:noFill/>
          <a:ln w="9525">
            <a:noFill/>
            <a:miter lim="800000"/>
            <a:headEnd/>
            <a:tailEnd/>
          </a:ln>
          <a:effectLst/>
        </p:spPr>
      </p:pic>
      <p:pic>
        <p:nvPicPr>
          <p:cNvPr id="3082" name="Picture 10"/>
          <p:cNvPicPr>
            <a:picLocks noChangeAspect="1" noChangeArrowheads="1"/>
          </p:cNvPicPr>
          <p:nvPr/>
        </p:nvPicPr>
        <p:blipFill>
          <a:blip r:embed="rId11" cstate="print"/>
          <a:srcRect/>
          <a:stretch>
            <a:fillRect/>
          </a:stretch>
        </p:blipFill>
        <p:spPr bwMode="auto">
          <a:xfrm>
            <a:off x="1987550" y="1373926"/>
            <a:ext cx="1003300" cy="1430448"/>
          </a:xfrm>
          <a:prstGeom prst="rect">
            <a:avLst/>
          </a:prstGeom>
          <a:noFill/>
          <a:ln w="9525">
            <a:noFill/>
            <a:miter lim="800000"/>
            <a:headEnd/>
            <a:tailEnd/>
          </a:ln>
          <a:effectLst/>
        </p:spPr>
      </p:pic>
      <p:pic>
        <p:nvPicPr>
          <p:cNvPr id="3083" name="Picture 11"/>
          <p:cNvPicPr>
            <a:picLocks noChangeAspect="1" noChangeArrowheads="1"/>
          </p:cNvPicPr>
          <p:nvPr/>
        </p:nvPicPr>
        <p:blipFill>
          <a:blip r:embed="rId12" cstate="print"/>
          <a:srcRect b="3566"/>
          <a:stretch>
            <a:fillRect/>
          </a:stretch>
        </p:blipFill>
        <p:spPr bwMode="auto">
          <a:xfrm>
            <a:off x="7463366" y="1361916"/>
            <a:ext cx="1064684" cy="1463834"/>
          </a:xfrm>
          <a:prstGeom prst="rect">
            <a:avLst/>
          </a:prstGeom>
          <a:noFill/>
          <a:ln w="9525">
            <a:noFill/>
            <a:miter lim="800000"/>
            <a:headEnd/>
            <a:tailEnd/>
          </a:ln>
          <a:effectLst/>
        </p:spPr>
      </p:pic>
      <p:pic>
        <p:nvPicPr>
          <p:cNvPr id="3084" name="Picture 12"/>
          <p:cNvPicPr>
            <a:picLocks noChangeAspect="1" noChangeArrowheads="1"/>
          </p:cNvPicPr>
          <p:nvPr/>
        </p:nvPicPr>
        <p:blipFill>
          <a:blip r:embed="rId13" cstate="print"/>
          <a:srcRect b="2329"/>
          <a:stretch>
            <a:fillRect/>
          </a:stretch>
        </p:blipFill>
        <p:spPr bwMode="auto">
          <a:xfrm>
            <a:off x="4672542" y="1371600"/>
            <a:ext cx="1048808" cy="1460500"/>
          </a:xfrm>
          <a:prstGeom prst="rect">
            <a:avLst/>
          </a:prstGeom>
          <a:noFill/>
          <a:ln w="9525">
            <a:noFill/>
            <a:miter lim="800000"/>
            <a:headEnd/>
            <a:tailEnd/>
          </a:ln>
          <a:effectLst/>
        </p:spPr>
      </p:pic>
    </p:spTree>
    <p:extLst>
      <p:ext uri="{BB962C8B-B14F-4D97-AF65-F5344CB8AC3E}">
        <p14:creationId xmlns:p14="http://schemas.microsoft.com/office/powerpoint/2010/main" val="395723372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Alliant San Francisco </a:t>
            </a:r>
            <a:br>
              <a:rPr lang="en-US" dirty="0" smtClean="0">
                <a:solidFill>
                  <a:srgbClr val="002060"/>
                </a:solidFill>
              </a:rPr>
            </a:br>
            <a:r>
              <a:rPr lang="en-US" dirty="0" smtClean="0">
                <a:solidFill>
                  <a:srgbClr val="002060"/>
                </a:solidFill>
              </a:rPr>
              <a:t>Service Office</a:t>
            </a:r>
            <a:endParaRPr lang="en-US" dirty="0">
              <a:solidFill>
                <a:srgbClr val="002060"/>
              </a:solidFill>
            </a:endParaRPr>
          </a:p>
        </p:txBody>
      </p:sp>
      <p:sp>
        <p:nvSpPr>
          <p:cNvPr id="4" name="Slide Number Placeholder 3"/>
          <p:cNvSpPr>
            <a:spLocks noGrp="1"/>
          </p:cNvSpPr>
          <p:nvPr>
            <p:ph type="sldNum" sz="quarter" idx="12"/>
          </p:nvPr>
        </p:nvSpPr>
        <p:spPr>
          <a:xfrm>
            <a:off x="3695700" y="6248400"/>
            <a:ext cx="2133600" cy="476250"/>
          </a:xfrm>
        </p:spPr>
        <p:txBody>
          <a:bodyPr/>
          <a:lstStyle/>
          <a:p>
            <a:pPr algn="ctr">
              <a:defRPr/>
            </a:pPr>
            <a:fld id="{6B78597D-625D-454D-9888-D0835A237E6D}" type="slidenum">
              <a:rPr lang="en-US" sz="1000" smtClean="0">
                <a:latin typeface="Arial" panose="020B0604020202020204" pitchFamily="34" charset="0"/>
                <a:cs typeface="Arial" panose="020B0604020202020204" pitchFamily="34" charset="0"/>
              </a:rPr>
              <a:pPr algn="ctr">
                <a:defRPr/>
              </a:pPr>
              <a:t>13</a:t>
            </a:fld>
            <a:endParaRPr lang="en-US" sz="1000" dirty="0">
              <a:latin typeface="Arial" panose="020B0604020202020204" pitchFamily="34" charset="0"/>
              <a:cs typeface="Arial" panose="020B0604020202020204" pitchFamily="34"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15000" y="1600200"/>
            <a:ext cx="2286000" cy="4152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98" y="1295400"/>
            <a:ext cx="3429000" cy="2568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324350"/>
            <a:ext cx="2552700" cy="1790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367994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7" descr="White Clipboard Triple Clip 13 x 7.5 in">
            <a:hlinkClick r:id="rId3"/>
          </p:cNvPr>
          <p:cNvPicPr>
            <a:picLocks noChangeAspect="1" noChangeArrowheads="1"/>
          </p:cNvPicPr>
          <p:nvPr/>
        </p:nvPicPr>
        <p:blipFill>
          <a:blip r:embed="rId4" cstate="print"/>
          <a:srcRect t="26204" r="262" b="26743"/>
          <a:stretch>
            <a:fillRect/>
          </a:stretch>
        </p:blipFill>
        <p:spPr bwMode="auto">
          <a:xfrm>
            <a:off x="152400" y="1066800"/>
            <a:ext cx="8763000" cy="5638800"/>
          </a:xfrm>
          <a:prstGeom prst="rect">
            <a:avLst/>
          </a:prstGeom>
          <a:noFill/>
          <a:ln w="9525">
            <a:noFill/>
            <a:miter lim="800000"/>
            <a:headEnd/>
            <a:tailEnd/>
          </a:ln>
        </p:spPr>
      </p:pic>
      <p:sp>
        <p:nvSpPr>
          <p:cNvPr id="30722" name="Rectangle 2"/>
          <p:cNvSpPr>
            <a:spLocks noGrp="1" noChangeArrowheads="1"/>
          </p:cNvSpPr>
          <p:nvPr>
            <p:ph type="title"/>
          </p:nvPr>
        </p:nvSpPr>
        <p:spPr>
          <a:xfrm>
            <a:off x="228600" y="146050"/>
            <a:ext cx="6553200" cy="844550"/>
          </a:xfrm>
        </p:spPr>
        <p:txBody>
          <a:bodyPr/>
          <a:lstStyle/>
          <a:p>
            <a:pPr eaLnBrk="1" hangingPunct="1">
              <a:lnSpc>
                <a:spcPct val="80000"/>
              </a:lnSpc>
            </a:pPr>
            <a:r>
              <a:rPr lang="en-US" dirty="0" smtClean="0">
                <a:solidFill>
                  <a:srgbClr val="002060"/>
                </a:solidFill>
                <a:cs typeface="Times New Roman" pitchFamily="18" charset="0"/>
              </a:rPr>
              <a:t>Coverage Programs</a:t>
            </a:r>
            <a:endParaRPr lang="en-US" i="1" dirty="0" smtClean="0">
              <a:solidFill>
                <a:srgbClr val="002060"/>
              </a:solidFill>
              <a:cs typeface="Times New Roman" pitchFamily="18" charset="0"/>
            </a:endParaRPr>
          </a:p>
        </p:txBody>
      </p:sp>
      <p:sp>
        <p:nvSpPr>
          <p:cNvPr id="9" name="Rectangle 3"/>
          <p:cNvSpPr txBox="1">
            <a:spLocks noGrp="1" noChangeArrowheads="1"/>
          </p:cNvSpPr>
          <p:nvPr>
            <p:ph idx="1"/>
          </p:nvPr>
        </p:nvSpPr>
        <p:spPr>
          <a:xfrm>
            <a:off x="419100" y="2667000"/>
            <a:ext cx="8229600" cy="3873500"/>
          </a:xfrm>
        </p:spPr>
        <p:txBody>
          <a:bodyPr numCol="1">
            <a:noAutofit/>
          </a:bodyPr>
          <a:lstStyle/>
          <a:p>
            <a:pPr marL="228600" lvl="1" indent="-228600" eaLnBrk="1" hangingPunct="1">
              <a:spcAft>
                <a:spcPts val="1800"/>
              </a:spcAft>
              <a:buClr>
                <a:srgbClr val="000066"/>
              </a:buClr>
              <a:buFont typeface="Wingdings" pitchFamily="2" charset="2"/>
              <a:buChar char="ü"/>
              <a:defRPr/>
            </a:pPr>
            <a:r>
              <a:rPr lang="en-US" sz="2000" b="0" dirty="0" smtClean="0">
                <a:latin typeface="Georgia" pitchFamily="18" charset="0"/>
              </a:rPr>
              <a:t>Liability  </a:t>
            </a:r>
          </a:p>
          <a:p>
            <a:pPr marL="228600" lvl="1" indent="-228600" eaLnBrk="1" hangingPunct="1">
              <a:spcAft>
                <a:spcPts val="1800"/>
              </a:spcAft>
              <a:buClr>
                <a:srgbClr val="000066"/>
              </a:buClr>
              <a:buFont typeface="Wingdings" pitchFamily="2" charset="2"/>
              <a:buChar char="ü"/>
              <a:defRPr/>
            </a:pPr>
            <a:r>
              <a:rPr lang="en-US" sz="2000" b="0" dirty="0" smtClean="0">
                <a:latin typeface="Georgia" pitchFamily="18" charset="0"/>
              </a:rPr>
              <a:t>Workers’ Compensation  </a:t>
            </a:r>
          </a:p>
          <a:p>
            <a:pPr marL="228600" lvl="1" indent="-228600" eaLnBrk="1" hangingPunct="1">
              <a:spcAft>
                <a:spcPts val="1800"/>
              </a:spcAft>
              <a:buClr>
                <a:srgbClr val="000066"/>
              </a:buClr>
              <a:buFont typeface="Wingdings" pitchFamily="2" charset="2"/>
              <a:buChar char="ü"/>
              <a:defRPr/>
            </a:pPr>
            <a:r>
              <a:rPr lang="en-US" sz="2000" b="0" dirty="0" smtClean="0">
                <a:latin typeface="Georgia" pitchFamily="18" charset="0"/>
              </a:rPr>
              <a:t>Property / Boiler &amp; Machinery  </a:t>
            </a:r>
          </a:p>
          <a:p>
            <a:pPr marL="228600" lvl="1" indent="-228600" eaLnBrk="1" hangingPunct="1">
              <a:spcAft>
                <a:spcPts val="1800"/>
              </a:spcAft>
              <a:buClr>
                <a:srgbClr val="000066"/>
              </a:buClr>
              <a:buFont typeface="Wingdings" pitchFamily="2" charset="2"/>
              <a:buChar char="ü"/>
              <a:defRPr/>
            </a:pPr>
            <a:r>
              <a:rPr lang="en-US" sz="2000" b="0" dirty="0" smtClean="0">
                <a:latin typeface="Georgia" pitchFamily="18" charset="0"/>
              </a:rPr>
              <a:t>Fidelity / Crime </a:t>
            </a:r>
          </a:p>
          <a:p>
            <a:pPr marL="228600" lvl="1" indent="-228600" eaLnBrk="1" hangingPunct="1">
              <a:spcAft>
                <a:spcPts val="1800"/>
              </a:spcAft>
              <a:buClr>
                <a:srgbClr val="000066"/>
              </a:buClr>
              <a:buFont typeface="Wingdings" pitchFamily="2" charset="2"/>
              <a:buChar char="ü"/>
              <a:defRPr/>
            </a:pPr>
            <a:r>
              <a:rPr lang="en-US" sz="2000" b="0" dirty="0" smtClean="0">
                <a:latin typeface="Georgia" pitchFamily="18" charset="0"/>
              </a:rPr>
              <a:t>Unemployment Insurance Program</a:t>
            </a:r>
          </a:p>
          <a:p>
            <a:pPr marL="0" lvl="1" indent="0" eaLnBrk="1" hangingPunct="1">
              <a:spcAft>
                <a:spcPts val="1800"/>
              </a:spcAft>
              <a:buClr>
                <a:srgbClr val="000066"/>
              </a:buClr>
              <a:buNone/>
              <a:defRPr/>
            </a:pPr>
            <a:endParaRPr lang="en-US" sz="1400" b="1" i="1" dirty="0" smtClean="0">
              <a:latin typeface="Georgia" pitchFamily="18" charset="0"/>
            </a:endParaRPr>
          </a:p>
        </p:txBody>
      </p:sp>
      <p:sp>
        <p:nvSpPr>
          <p:cNvPr id="7"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14</a:t>
            </a:fld>
            <a:endParaRPr lang="en-US" smtClean="0">
              <a:latin typeface="Arial" pitchFamily="34" charset="0"/>
            </a:endParaRPr>
          </a:p>
        </p:txBody>
      </p:sp>
    </p:spTree>
    <p:extLst>
      <p:ext uri="{BB962C8B-B14F-4D97-AF65-F5344CB8AC3E}">
        <p14:creationId xmlns:p14="http://schemas.microsoft.com/office/powerpoint/2010/main" val="702504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linds(horizontal)">
                                      <p:cBhvr>
                                        <p:cTn id="10" dur="500"/>
                                        <p:tgtEl>
                                          <p:spTgt spid="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linds(horizontal)">
                                      <p:cBhvr>
                                        <p:cTn id="13" dur="500"/>
                                        <p:tgtEl>
                                          <p:spTgt spid="9">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blinds(horizontal)">
                                      <p:cBhvr>
                                        <p:cTn id="16" dur="500"/>
                                        <p:tgtEl>
                                          <p:spTgt spid="9">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blinds(horizontal)">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cs typeface="Times New Roman" pitchFamily="18" charset="0"/>
              </a:rPr>
              <a:t>Liability Insurance Program</a:t>
            </a:r>
            <a:endParaRPr lang="en-US" dirty="0"/>
          </a:p>
        </p:txBody>
      </p:sp>
      <p:grpSp>
        <p:nvGrpSpPr>
          <p:cNvPr id="4098" name="Group 2"/>
          <p:cNvGrpSpPr>
            <a:grpSpLocks/>
          </p:cNvGrpSpPr>
          <p:nvPr/>
        </p:nvGrpSpPr>
        <p:grpSpPr bwMode="auto">
          <a:xfrm>
            <a:off x="509569" y="1818441"/>
            <a:ext cx="8362199" cy="4582360"/>
            <a:chOff x="851" y="2092"/>
            <a:chExt cx="14374" cy="9308"/>
          </a:xfrm>
        </p:grpSpPr>
        <p:sp>
          <p:nvSpPr>
            <p:cNvPr id="4100" name="AutoShape 4"/>
            <p:cNvSpPr>
              <a:spLocks/>
            </p:cNvSpPr>
            <p:nvPr/>
          </p:nvSpPr>
          <p:spPr bwMode="auto">
            <a:xfrm>
              <a:off x="13037" y="2528"/>
              <a:ext cx="1440" cy="960"/>
            </a:xfrm>
            <a:prstGeom prst="borderCallout1">
              <a:avLst>
                <a:gd name="adj1" fmla="val 18750"/>
                <a:gd name="adj2" fmla="val -8333"/>
                <a:gd name="adj3" fmla="val 21619"/>
                <a:gd name="adj4" fmla="val -77495"/>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algn="ctr">
                <a:spcAft>
                  <a:spcPts val="1000"/>
                </a:spcAft>
              </a:pPr>
              <a:r>
                <a:rPr lang="en-US" sz="1200" b="1" dirty="0">
                  <a:solidFill>
                    <a:schemeClr val="bg1"/>
                  </a:solidFill>
                  <a:latin typeface="Candara" pitchFamily="34" charset="0"/>
                  <a:cs typeface="Arial" pitchFamily="34" charset="0"/>
                </a:rPr>
                <a:t>General Liability</a:t>
              </a:r>
            </a:p>
          </p:txBody>
        </p:sp>
        <p:sp>
          <p:nvSpPr>
            <p:cNvPr id="4101" name="AutoShape 5"/>
            <p:cNvSpPr>
              <a:spLocks/>
            </p:cNvSpPr>
            <p:nvPr/>
          </p:nvSpPr>
          <p:spPr bwMode="auto">
            <a:xfrm>
              <a:off x="1399" y="6002"/>
              <a:ext cx="1440" cy="870"/>
            </a:xfrm>
            <a:prstGeom prst="borderCallout1">
              <a:avLst>
                <a:gd name="adj1" fmla="val 20690"/>
                <a:gd name="adj2" fmla="val 108333"/>
                <a:gd name="adj3" fmla="val -318245"/>
                <a:gd name="adj4" fmla="val 237516"/>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Liquor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2" name="AutoShape 6"/>
            <p:cNvSpPr>
              <a:spLocks/>
            </p:cNvSpPr>
            <p:nvPr/>
          </p:nvSpPr>
          <p:spPr bwMode="auto">
            <a:xfrm>
              <a:off x="851" y="2092"/>
              <a:ext cx="1440" cy="916"/>
            </a:xfrm>
            <a:prstGeom prst="borderCallout1">
              <a:avLst>
                <a:gd name="adj1" fmla="val 19653"/>
                <a:gd name="adj2" fmla="val 108333"/>
                <a:gd name="adj3" fmla="val 22108"/>
                <a:gd name="adj4" fmla="val 207689"/>
              </a:avLst>
            </a:prstGeom>
            <a:gradFill rotWithShape="0">
              <a:gsLst>
                <a:gs pos="0">
                  <a:srgbClr val="FFFFFF"/>
                </a:gs>
                <a:gs pos="100000">
                  <a:srgbClr val="E5B8B7"/>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Fiduciary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6" name="AutoShape 10"/>
            <p:cNvSpPr>
              <a:spLocks/>
            </p:cNvSpPr>
            <p:nvPr/>
          </p:nvSpPr>
          <p:spPr bwMode="auto">
            <a:xfrm>
              <a:off x="13036" y="8433"/>
              <a:ext cx="1890" cy="1397"/>
            </a:xfrm>
            <a:prstGeom prst="borderCallout1">
              <a:avLst>
                <a:gd name="adj1" fmla="val 10620"/>
                <a:gd name="adj2" fmla="val -6347"/>
                <a:gd name="adj3" fmla="val -371686"/>
                <a:gd name="adj4" fmla="val -168313"/>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Unmanned Aerial Vehicle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7" name="AutoShape 11"/>
            <p:cNvSpPr>
              <a:spLocks/>
            </p:cNvSpPr>
            <p:nvPr/>
          </p:nvSpPr>
          <p:spPr bwMode="auto">
            <a:xfrm>
              <a:off x="5789" y="9585"/>
              <a:ext cx="2455" cy="1200"/>
            </a:xfrm>
            <a:prstGeom prst="borderCallout1">
              <a:avLst>
                <a:gd name="adj1" fmla="val -5960"/>
                <a:gd name="adj2" fmla="val 52203"/>
                <a:gd name="adj3" fmla="val -529130"/>
                <a:gd name="adj4" fmla="val 56107"/>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chemeClr val="bg1"/>
                  </a:solidFill>
                  <a:effectLst/>
                  <a:latin typeface="Candara" pitchFamily="34" charset="0"/>
                  <a:cs typeface="Arial" pitchFamily="34" charset="0"/>
                </a:rPr>
                <a:t>Miscellaneous Professional Liability</a:t>
              </a:r>
              <a:endParaRPr kumimoji="0" lang="en-US" sz="1200" b="0" i="0" u="none" strike="noStrike" cap="none" normalizeH="0" baseline="0" smtClean="0">
                <a:ln>
                  <a:noFill/>
                </a:ln>
                <a:solidFill>
                  <a:schemeClr val="bg1"/>
                </a:solidFill>
                <a:effectLst/>
                <a:latin typeface="Arial" pitchFamily="34" charset="0"/>
                <a:cs typeface="Arial" pitchFamily="34" charset="0"/>
              </a:endParaRPr>
            </a:p>
          </p:txBody>
        </p:sp>
        <p:sp>
          <p:nvSpPr>
            <p:cNvPr id="4108" name="AutoShape 12"/>
            <p:cNvSpPr>
              <a:spLocks/>
            </p:cNvSpPr>
            <p:nvPr/>
          </p:nvSpPr>
          <p:spPr bwMode="auto">
            <a:xfrm>
              <a:off x="11894" y="6292"/>
              <a:ext cx="3331" cy="995"/>
            </a:xfrm>
            <a:prstGeom prst="borderCallout1">
              <a:avLst>
                <a:gd name="adj1" fmla="val -8033"/>
                <a:gd name="adj2" fmla="val 40144"/>
                <a:gd name="adj3" fmla="val -304508"/>
                <a:gd name="adj4" fmla="val -34191"/>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Employment Practices Liability</a:t>
              </a: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9" name="AutoShape 13"/>
            <p:cNvSpPr>
              <a:spLocks/>
            </p:cNvSpPr>
            <p:nvPr/>
          </p:nvSpPr>
          <p:spPr bwMode="auto">
            <a:xfrm>
              <a:off x="2090" y="3661"/>
              <a:ext cx="1814" cy="945"/>
            </a:xfrm>
            <a:prstGeom prst="borderCallout1">
              <a:avLst>
                <a:gd name="adj1" fmla="val -13712"/>
                <a:gd name="adj2" fmla="val 49754"/>
                <a:gd name="adj3" fmla="val -89947"/>
                <a:gd name="adj4" fmla="val 97661"/>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a:outerShdw dist="28398" dir="3806097" algn="ctr" rotWithShape="0">
                <a:srgbClr val="4E6128">
                  <a:alpha val="50000"/>
                </a:srgb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Abuse or Molestation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0" name="AutoShape 14"/>
            <p:cNvSpPr>
              <a:spLocks/>
            </p:cNvSpPr>
            <p:nvPr/>
          </p:nvSpPr>
          <p:spPr bwMode="auto">
            <a:xfrm>
              <a:off x="1185" y="10200"/>
              <a:ext cx="3480" cy="1045"/>
            </a:xfrm>
            <a:prstGeom prst="borderCallout1">
              <a:avLst>
                <a:gd name="adj1" fmla="val 15000"/>
                <a:gd name="adj2" fmla="val 103449"/>
                <a:gd name="adj3" fmla="val -668484"/>
                <a:gd name="adj4" fmla="val 159957"/>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chemeClr val="bg1"/>
                  </a:solidFill>
                  <a:effectLst/>
                  <a:latin typeface="Candara" pitchFamily="34" charset="0"/>
                  <a:cs typeface="Arial" pitchFamily="34" charset="0"/>
                </a:rPr>
                <a:t>Emotional Distress / Mental Anguish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bg1"/>
                </a:solidFill>
                <a:effectLst/>
                <a:latin typeface="Arial" pitchFamily="34" charset="0"/>
                <a:cs typeface="Arial" pitchFamily="34" charset="0"/>
              </a:endParaRPr>
            </a:p>
          </p:txBody>
        </p:sp>
        <p:sp>
          <p:nvSpPr>
            <p:cNvPr id="4111" name="AutoShape 15"/>
            <p:cNvSpPr>
              <a:spLocks/>
            </p:cNvSpPr>
            <p:nvPr/>
          </p:nvSpPr>
          <p:spPr bwMode="auto">
            <a:xfrm>
              <a:off x="5607" y="7225"/>
              <a:ext cx="1995" cy="1175"/>
            </a:xfrm>
            <a:prstGeom prst="borderCallout1">
              <a:avLst>
                <a:gd name="adj1" fmla="val -11027"/>
                <a:gd name="adj2" fmla="val 71545"/>
                <a:gd name="adj3" fmla="val -337522"/>
                <a:gd name="adj4" fmla="val 122708"/>
              </a:avLst>
            </a:prstGeom>
            <a:gradFill rotWithShape="0">
              <a:gsLst>
                <a:gs pos="0">
                  <a:srgbClr val="FFFFFF"/>
                </a:gs>
                <a:gs pos="100000">
                  <a:srgbClr val="B8CCE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Outside Directors’ Liability</a:t>
              </a: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2" name="AutoShape 16"/>
            <p:cNvSpPr>
              <a:spLocks/>
            </p:cNvSpPr>
            <p:nvPr/>
          </p:nvSpPr>
          <p:spPr bwMode="auto">
            <a:xfrm rot="10800000" flipV="1">
              <a:off x="9799" y="8451"/>
              <a:ext cx="2304" cy="1083"/>
            </a:xfrm>
            <a:prstGeom prst="borderCallout1">
              <a:avLst>
                <a:gd name="adj1" fmla="val -11412"/>
                <a:gd name="adj2" fmla="val 39578"/>
                <a:gd name="adj3" fmla="val -477827"/>
                <a:gd name="adj4" fmla="val 121535"/>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Employee Benefits Liability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3" name="AutoShape 17"/>
            <p:cNvSpPr>
              <a:spLocks/>
            </p:cNvSpPr>
            <p:nvPr/>
          </p:nvSpPr>
          <p:spPr bwMode="auto">
            <a:xfrm>
              <a:off x="12579" y="4335"/>
              <a:ext cx="2355" cy="990"/>
            </a:xfrm>
            <a:prstGeom prst="borderCallout1">
              <a:avLst>
                <a:gd name="adj1" fmla="val 45051"/>
                <a:gd name="adj2" fmla="val -5097"/>
                <a:gd name="adj3" fmla="val -111295"/>
                <a:gd name="adj4" fmla="val -59254"/>
              </a:avLst>
            </a:prstGeom>
            <a:gradFill rotWithShape="0">
              <a:gsLst>
                <a:gs pos="0">
                  <a:srgbClr val="FFFFFF"/>
                </a:gs>
                <a:gs pos="100000">
                  <a:srgbClr val="E5B8B7"/>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Directors and Officers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4" name="AutoShape 18"/>
            <p:cNvSpPr>
              <a:spLocks/>
            </p:cNvSpPr>
            <p:nvPr/>
          </p:nvSpPr>
          <p:spPr bwMode="auto">
            <a:xfrm>
              <a:off x="9374" y="10425"/>
              <a:ext cx="1440" cy="975"/>
            </a:xfrm>
            <a:prstGeom prst="borderCallout1">
              <a:avLst>
                <a:gd name="adj1" fmla="val 18463"/>
                <a:gd name="adj2" fmla="val -8333"/>
                <a:gd name="adj3" fmla="val -736843"/>
                <a:gd name="adj4" fmla="val -129321"/>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smtClean="0">
                  <a:ln>
                    <a:noFill/>
                  </a:ln>
                  <a:solidFill>
                    <a:schemeClr val="bg1"/>
                  </a:solidFill>
                  <a:effectLst/>
                  <a:latin typeface="Candara" pitchFamily="34" charset="0"/>
                  <a:cs typeface="Arial" pitchFamily="34" charset="0"/>
                </a:rPr>
                <a:t>Auto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bg1"/>
                </a:solidFill>
                <a:effectLst/>
                <a:latin typeface="Arial" pitchFamily="34" charset="0"/>
                <a:cs typeface="Arial" pitchFamily="34" charset="0"/>
              </a:endParaRPr>
            </a:p>
          </p:txBody>
        </p:sp>
        <p:sp>
          <p:nvSpPr>
            <p:cNvPr id="4115" name="AutoShape 19"/>
            <p:cNvSpPr>
              <a:spLocks/>
            </p:cNvSpPr>
            <p:nvPr/>
          </p:nvSpPr>
          <p:spPr bwMode="auto">
            <a:xfrm>
              <a:off x="2390" y="8160"/>
              <a:ext cx="2300" cy="1228"/>
            </a:xfrm>
            <a:prstGeom prst="borderCallout1">
              <a:avLst>
                <a:gd name="adj1" fmla="val -6929"/>
                <a:gd name="adj2" fmla="val 52419"/>
                <a:gd name="adj3" fmla="val -401314"/>
                <a:gd name="adj4" fmla="val 124319"/>
              </a:avLst>
            </a:prstGeom>
            <a:gradFill rotWithShape="0">
              <a:gsLst>
                <a:gs pos="0">
                  <a:srgbClr val="FFFFFF"/>
                </a:gs>
                <a:gs pos="100000">
                  <a:srgbClr val="FBD4B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Watercraft Liability </a:t>
              </a:r>
              <a:br>
                <a:rPr kumimoji="0" lang="en-US" sz="1200" b="1" i="0" u="none" strike="noStrike" cap="none" normalizeH="0" baseline="0" dirty="0" smtClean="0">
                  <a:ln>
                    <a:noFill/>
                  </a:ln>
                  <a:solidFill>
                    <a:schemeClr val="bg1"/>
                  </a:solidFill>
                  <a:effectLst/>
                  <a:latin typeface="Candara" pitchFamily="34" charset="0"/>
                  <a:cs typeface="Arial" pitchFamily="34" charset="0"/>
                </a:rPr>
              </a:br>
              <a:r>
                <a:rPr kumimoji="0" lang="en-US" sz="1200" b="1" i="0" u="none" strike="noStrike" cap="none" normalizeH="0" baseline="0" dirty="0" smtClean="0">
                  <a:ln>
                    <a:noFill/>
                  </a:ln>
                  <a:solidFill>
                    <a:schemeClr val="bg1"/>
                  </a:solidFill>
                  <a:effectLst/>
                  <a:latin typeface="Candara" pitchFamily="34" charset="0"/>
                  <a:cs typeface="Arial" pitchFamily="34" charset="0"/>
                </a:rPr>
                <a:t>(up to 50 Ft)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5" name="AutoShape 9"/>
            <p:cNvSpPr>
              <a:spLocks/>
            </p:cNvSpPr>
            <p:nvPr/>
          </p:nvSpPr>
          <p:spPr bwMode="auto">
            <a:xfrm>
              <a:off x="8222" y="5054"/>
              <a:ext cx="2304" cy="891"/>
            </a:xfrm>
            <a:prstGeom prst="borderCallout1">
              <a:avLst>
                <a:gd name="adj1" fmla="val -9415"/>
                <a:gd name="adj2" fmla="val 13830"/>
                <a:gd name="adj3" fmla="val -203632"/>
                <a:gd name="adj4" fmla="val 13784"/>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Broadcasters’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2"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15</a:t>
            </a:fld>
            <a:endParaRPr lang="en-US" dirty="0" smtClean="0">
              <a:latin typeface="Arial" pitchFamily="34" charset="0"/>
            </a:endParaRPr>
          </a:p>
        </p:txBody>
      </p:sp>
      <p:sp>
        <p:nvSpPr>
          <p:cNvPr id="3" name="Rectangle 2"/>
          <p:cNvSpPr/>
          <p:nvPr/>
        </p:nvSpPr>
        <p:spPr>
          <a:xfrm>
            <a:off x="2285730" y="1142444"/>
            <a:ext cx="4648200" cy="117649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FF"/>
                </a:solidFill>
              </a:rPr>
              <a:t>AORMA Liability Insurance Program</a:t>
            </a:r>
            <a:endParaRPr lang="en-US" sz="2800" b="1" dirty="0">
              <a:solidFill>
                <a:srgbClr val="FFFFFF"/>
              </a:solidFill>
            </a:endParaRPr>
          </a:p>
        </p:txBody>
      </p:sp>
      <p:sp>
        <p:nvSpPr>
          <p:cNvPr id="26" name="AutoShape 7"/>
          <p:cNvSpPr>
            <a:spLocks/>
          </p:cNvSpPr>
          <p:nvPr/>
        </p:nvSpPr>
        <p:spPr bwMode="auto">
          <a:xfrm>
            <a:off x="3047782" y="3276644"/>
            <a:ext cx="945940" cy="479996"/>
          </a:xfrm>
          <a:prstGeom prst="borderCallout1">
            <a:avLst>
              <a:gd name="adj1" fmla="val -7334"/>
              <a:gd name="adj2" fmla="val 46041"/>
              <a:gd name="adj3" fmla="val -189135"/>
              <a:gd name="adj4" fmla="val 46095"/>
            </a:avLst>
          </a:prstGeom>
          <a:gradFill rotWithShape="0">
            <a:gsLst>
              <a:gs pos="0">
                <a:srgbClr val="FFFFFF"/>
              </a:gs>
              <a:gs pos="100000">
                <a:srgbClr val="E5B8B7"/>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dirty="0" smtClean="0">
                <a:ln>
                  <a:noFill/>
                </a:ln>
                <a:solidFill>
                  <a:schemeClr val="bg1"/>
                </a:solidFill>
                <a:effectLst/>
                <a:latin typeface="Candara" pitchFamily="34" charset="0"/>
                <a:cs typeface="Arial" pitchFamily="34" charset="0"/>
              </a:rPr>
              <a:t>Publishers’ Liability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425239245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Liability – Entities Covered</a:t>
            </a:r>
            <a:endParaRPr lang="en-US" dirty="0">
              <a:solidFill>
                <a:srgbClr val="002060"/>
              </a:solidFill>
            </a:endParaRPr>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sz="2800" b="0" dirty="0" smtClean="0"/>
              <a:t>Auxiliary Organizations</a:t>
            </a:r>
          </a:p>
          <a:p>
            <a:pPr>
              <a:buFont typeface="Wingdings" panose="05000000000000000000" pitchFamily="2" charset="2"/>
              <a:buChar char="ü"/>
            </a:pPr>
            <a:r>
              <a:rPr lang="en-US" sz="2800" b="0" dirty="0" smtClean="0"/>
              <a:t>Governing Board</a:t>
            </a:r>
          </a:p>
          <a:p>
            <a:pPr>
              <a:buFont typeface="Wingdings" panose="05000000000000000000" pitchFamily="2" charset="2"/>
              <a:buChar char="ü"/>
            </a:pPr>
            <a:r>
              <a:rPr lang="en-US" sz="2800" b="0" dirty="0" smtClean="0"/>
              <a:t>Officers</a:t>
            </a:r>
          </a:p>
          <a:p>
            <a:pPr>
              <a:buFont typeface="Wingdings" panose="05000000000000000000" pitchFamily="2" charset="2"/>
              <a:buChar char="ü"/>
            </a:pPr>
            <a:r>
              <a:rPr lang="en-US" sz="2800" b="0" dirty="0" smtClean="0"/>
              <a:t>Employees</a:t>
            </a:r>
          </a:p>
          <a:p>
            <a:pPr>
              <a:buFont typeface="Wingdings" panose="05000000000000000000" pitchFamily="2" charset="2"/>
              <a:buChar char="ü"/>
            </a:pPr>
            <a:r>
              <a:rPr lang="en-US" sz="2800" b="0" dirty="0" smtClean="0"/>
              <a:t>Volunteers</a:t>
            </a:r>
            <a:endParaRPr lang="en-US" sz="2800" b="0" dirty="0"/>
          </a:p>
        </p:txBody>
      </p:sp>
      <p:sp>
        <p:nvSpPr>
          <p:cNvPr id="4" name="Slide Number Placeholder 3"/>
          <p:cNvSpPr>
            <a:spLocks noGrp="1"/>
          </p:cNvSpPr>
          <p:nvPr>
            <p:ph type="sldNum" sz="quarter" idx="12"/>
          </p:nvPr>
        </p:nvSpPr>
        <p:spPr>
          <a:xfrm>
            <a:off x="3581400" y="6238875"/>
            <a:ext cx="2133600" cy="476250"/>
          </a:xfrm>
        </p:spPr>
        <p:txBody>
          <a:bodyPr/>
          <a:lstStyle/>
          <a:p>
            <a:pPr algn="ctr">
              <a:defRPr/>
            </a:pPr>
            <a:fld id="{6B78597D-625D-454D-9888-D0835A237E6D}" type="slidenum">
              <a:rPr lang="en-US" sz="1000" smtClean="0">
                <a:latin typeface="Arial" panose="020B0604020202020204" pitchFamily="34" charset="0"/>
                <a:cs typeface="Arial" panose="020B0604020202020204" pitchFamily="34" charset="0"/>
              </a:rPr>
              <a:pPr algn="ctr">
                <a:defRPr/>
              </a:pPr>
              <a:t>16</a:t>
            </a:fld>
            <a:endParaRPr lang="en-US" sz="10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7" y="4495800"/>
            <a:ext cx="2619375" cy="1743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736" y="1524000"/>
            <a:ext cx="1857375" cy="2466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495799"/>
            <a:ext cx="2619375" cy="1743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247813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p:spPr>
        <p:txBody>
          <a:bodyPr/>
          <a:lstStyle/>
          <a:p>
            <a:fld id="{24B4F9C0-81E3-43C3-B4E9-9AB8B59E3E86}" type="slidenum">
              <a:rPr lang="en-US" smtClean="0">
                <a:latin typeface="Arial" pitchFamily="34" charset="0"/>
              </a:rPr>
              <a:pPr/>
              <a:t>17</a:t>
            </a:fld>
            <a:endParaRPr lang="en-US" smtClean="0">
              <a:latin typeface="Arial" pitchFamily="34" charset="0"/>
            </a:endParaRPr>
          </a:p>
        </p:txBody>
      </p:sp>
      <p:sp>
        <p:nvSpPr>
          <p:cNvPr id="9219" name="Rectangle 2"/>
          <p:cNvSpPr>
            <a:spLocks noGrp="1" noChangeArrowheads="1"/>
          </p:cNvSpPr>
          <p:nvPr>
            <p:ph type="title"/>
          </p:nvPr>
        </p:nvSpPr>
        <p:spPr/>
        <p:txBody>
          <a:bodyPr/>
          <a:lstStyle/>
          <a:p>
            <a:pPr eaLnBrk="1" hangingPunct="1"/>
            <a:r>
              <a:rPr lang="en-US" sz="2800" dirty="0" smtClean="0">
                <a:solidFill>
                  <a:srgbClr val="002060"/>
                </a:solidFill>
              </a:rPr>
              <a:t>AORMA Liability Program</a:t>
            </a:r>
            <a:br>
              <a:rPr lang="en-US" sz="2800" dirty="0" smtClean="0">
                <a:solidFill>
                  <a:srgbClr val="002060"/>
                </a:solidFill>
              </a:rPr>
            </a:br>
            <a:r>
              <a:rPr lang="en-US" sz="2800" dirty="0" smtClean="0">
                <a:solidFill>
                  <a:srgbClr val="002060"/>
                </a:solidFill>
              </a:rPr>
              <a:t>Rating Plan</a:t>
            </a:r>
          </a:p>
        </p:txBody>
      </p:sp>
      <p:sp>
        <p:nvSpPr>
          <p:cNvPr id="160771" name="Rectangle 3"/>
          <p:cNvSpPr>
            <a:spLocks noGrp="1" noChangeArrowheads="1"/>
          </p:cNvSpPr>
          <p:nvPr>
            <p:ph type="body" idx="1"/>
          </p:nvPr>
        </p:nvSpPr>
        <p:spPr>
          <a:xfrm>
            <a:off x="228600" y="1295400"/>
            <a:ext cx="8686800" cy="5410200"/>
          </a:xfrm>
        </p:spPr>
        <p:txBody>
          <a:bodyPr/>
          <a:lstStyle/>
          <a:p>
            <a:pPr marL="406400" indent="-346075" algn="ctr" eaLnBrk="1" hangingPunct="1">
              <a:buClr>
                <a:srgbClr val="000099"/>
              </a:buClr>
              <a:buNone/>
            </a:pPr>
            <a:endParaRPr lang="en-US" u="sng" dirty="0" smtClean="0"/>
          </a:p>
          <a:p>
            <a:pPr marL="406400" indent="-346075" eaLnBrk="1" hangingPunct="1">
              <a:buClr>
                <a:srgbClr val="000099"/>
              </a:buClr>
              <a:buFont typeface="Wingdings" pitchFamily="2" charset="2"/>
              <a:buChar char="Ø"/>
            </a:pPr>
            <a:r>
              <a:rPr lang="en-US" sz="2400" b="0" dirty="0" smtClean="0"/>
              <a:t>Total Payroll</a:t>
            </a:r>
          </a:p>
          <a:p>
            <a:pPr marL="406400" indent="-346075" eaLnBrk="1" hangingPunct="1">
              <a:buClr>
                <a:srgbClr val="000099"/>
              </a:buClr>
              <a:buFont typeface="Wingdings" pitchFamily="2" charset="2"/>
              <a:buChar char="Ø"/>
            </a:pPr>
            <a:r>
              <a:rPr lang="en-US" sz="2400" b="0" dirty="0" smtClean="0"/>
              <a:t>Square Footage</a:t>
            </a:r>
          </a:p>
          <a:p>
            <a:pPr marL="406400" indent="-346075" eaLnBrk="1" hangingPunct="1">
              <a:buClr>
                <a:srgbClr val="000099"/>
              </a:buClr>
              <a:buFont typeface="Wingdings" pitchFamily="2" charset="2"/>
              <a:buChar char="Ø"/>
            </a:pPr>
            <a:r>
              <a:rPr lang="en-US" sz="2400" b="0" dirty="0" smtClean="0"/>
              <a:t>Number of Owned Autos</a:t>
            </a:r>
          </a:p>
          <a:p>
            <a:pPr marL="406400" indent="-346075" eaLnBrk="1" hangingPunct="1">
              <a:buClr>
                <a:srgbClr val="000099"/>
              </a:buClr>
              <a:buFont typeface="Wingdings" pitchFamily="2" charset="2"/>
              <a:buChar char="Ø"/>
            </a:pPr>
            <a:r>
              <a:rPr lang="en-US" sz="2400" b="0" dirty="0" smtClean="0"/>
              <a:t>Total Expenditures</a:t>
            </a:r>
          </a:p>
          <a:p>
            <a:pPr marL="406400" indent="-346075" eaLnBrk="1" hangingPunct="1">
              <a:buClr>
                <a:srgbClr val="000099"/>
              </a:buClr>
              <a:buFont typeface="Wingdings" pitchFamily="2" charset="2"/>
              <a:buChar char="Ø"/>
            </a:pPr>
            <a:r>
              <a:rPr lang="en-US" sz="2400" b="0" dirty="0" smtClean="0"/>
              <a:t>Loss Experience</a:t>
            </a:r>
          </a:p>
          <a:p>
            <a:pPr marL="406400" indent="-346075" eaLnBrk="1" hangingPunct="1">
              <a:buClr>
                <a:srgbClr val="000099"/>
              </a:buClr>
              <a:buFont typeface="Wingdings" pitchFamily="2" charset="2"/>
              <a:buChar char="Ø"/>
            </a:pPr>
            <a:r>
              <a:rPr lang="en-US" sz="2400" b="0" dirty="0" smtClean="0"/>
              <a:t>Size Credit</a:t>
            </a:r>
          </a:p>
          <a:p>
            <a:pPr marL="406400" indent="-346075" eaLnBrk="1" hangingPunct="1">
              <a:buClr>
                <a:srgbClr val="000099"/>
              </a:buClr>
              <a:buNone/>
            </a:pPr>
            <a:endParaRPr lang="en-US" b="0" dirty="0" smtClean="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419600"/>
            <a:ext cx="3221070" cy="2137275"/>
          </a:xfrm>
          <a:prstGeom prst="rect">
            <a:avLst/>
          </a:prstGeom>
          <a:noFill/>
          <a:ln w="9525">
            <a:solidFill>
              <a:schemeClr val="bg1">
                <a:alpha val="67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057400"/>
            <a:ext cx="321945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381500"/>
            <a:ext cx="2438400" cy="186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0540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0771">
                                            <p:txEl>
                                              <p:pRg st="1" end="1"/>
                                            </p:txEl>
                                          </p:spTgt>
                                        </p:tgtEl>
                                        <p:attrNameLst>
                                          <p:attrName>style.visibility</p:attrName>
                                        </p:attrNameLst>
                                      </p:cBhvr>
                                      <p:to>
                                        <p:strVal val="visible"/>
                                      </p:to>
                                    </p:set>
                                    <p:animEffect transition="in" filter="blinds(horizontal)">
                                      <p:cBhvr>
                                        <p:cTn id="7" dur="500"/>
                                        <p:tgtEl>
                                          <p:spTgt spid="16077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60771">
                                            <p:txEl>
                                              <p:pRg st="2" end="2"/>
                                            </p:txEl>
                                          </p:spTgt>
                                        </p:tgtEl>
                                        <p:attrNameLst>
                                          <p:attrName>style.visibility</p:attrName>
                                        </p:attrNameLst>
                                      </p:cBhvr>
                                      <p:to>
                                        <p:strVal val="visible"/>
                                      </p:to>
                                    </p:set>
                                    <p:animEffect transition="in" filter="blinds(horizontal)">
                                      <p:cBhvr>
                                        <p:cTn id="10" dur="500"/>
                                        <p:tgtEl>
                                          <p:spTgt spid="160771">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60771">
                                            <p:txEl>
                                              <p:pRg st="3" end="3"/>
                                            </p:txEl>
                                          </p:spTgt>
                                        </p:tgtEl>
                                        <p:attrNameLst>
                                          <p:attrName>style.visibility</p:attrName>
                                        </p:attrNameLst>
                                      </p:cBhvr>
                                      <p:to>
                                        <p:strVal val="visible"/>
                                      </p:to>
                                    </p:set>
                                    <p:animEffect transition="in" filter="blinds(horizontal)">
                                      <p:cBhvr>
                                        <p:cTn id="13" dur="500"/>
                                        <p:tgtEl>
                                          <p:spTgt spid="160771">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60771">
                                            <p:txEl>
                                              <p:pRg st="4" end="4"/>
                                            </p:txEl>
                                          </p:spTgt>
                                        </p:tgtEl>
                                        <p:attrNameLst>
                                          <p:attrName>style.visibility</p:attrName>
                                        </p:attrNameLst>
                                      </p:cBhvr>
                                      <p:to>
                                        <p:strVal val="visible"/>
                                      </p:to>
                                    </p:set>
                                    <p:animEffect transition="in" filter="blinds(horizontal)">
                                      <p:cBhvr>
                                        <p:cTn id="16" dur="500"/>
                                        <p:tgtEl>
                                          <p:spTgt spid="160771">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60771">
                                            <p:txEl>
                                              <p:pRg st="5" end="5"/>
                                            </p:txEl>
                                          </p:spTgt>
                                        </p:tgtEl>
                                        <p:attrNameLst>
                                          <p:attrName>style.visibility</p:attrName>
                                        </p:attrNameLst>
                                      </p:cBhvr>
                                      <p:to>
                                        <p:strVal val="visible"/>
                                      </p:to>
                                    </p:set>
                                    <p:animEffect transition="in" filter="blinds(horizontal)">
                                      <p:cBhvr>
                                        <p:cTn id="19" dur="500"/>
                                        <p:tgtEl>
                                          <p:spTgt spid="160771">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60771">
                                            <p:txEl>
                                              <p:pRg st="6" end="6"/>
                                            </p:txEl>
                                          </p:spTgt>
                                        </p:tgtEl>
                                        <p:attrNameLst>
                                          <p:attrName>style.visibility</p:attrName>
                                        </p:attrNameLst>
                                      </p:cBhvr>
                                      <p:to>
                                        <p:strVal val="visible"/>
                                      </p:to>
                                    </p:set>
                                    <p:animEffect transition="in" filter="blinds(horizontal)">
                                      <p:cBhvr>
                                        <p:cTn id="22" dur="500"/>
                                        <p:tgtEl>
                                          <p:spTgt spid="1607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228600" y="152400"/>
            <a:ext cx="6553200" cy="844550"/>
          </a:xfrm>
        </p:spPr>
        <p:txBody>
          <a:bodyPr/>
          <a:lstStyle/>
          <a:p>
            <a:pPr eaLnBrk="1" hangingPunct="1">
              <a:lnSpc>
                <a:spcPct val="80000"/>
              </a:lnSpc>
            </a:pPr>
            <a:r>
              <a:rPr lang="en-US" dirty="0" smtClean="0">
                <a:solidFill>
                  <a:srgbClr val="002060"/>
                </a:solidFill>
                <a:cs typeface="Times New Roman" pitchFamily="18" charset="0"/>
              </a:rPr>
              <a:t>Liability </a:t>
            </a:r>
            <a:r>
              <a:rPr lang="en-US" dirty="0">
                <a:solidFill>
                  <a:srgbClr val="002060"/>
                </a:solidFill>
                <a:cs typeface="Times New Roman" pitchFamily="18" charset="0"/>
              </a:rPr>
              <a:t>Insurance </a:t>
            </a:r>
            <a:r>
              <a:rPr lang="en-US" dirty="0" smtClean="0">
                <a:solidFill>
                  <a:srgbClr val="002060"/>
                </a:solidFill>
                <a:cs typeface="Times New Roman" pitchFamily="18" charset="0"/>
              </a:rPr>
              <a:t>Program</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18</a:t>
            </a:fld>
            <a:endParaRPr lang="en-US" dirty="0" smtClean="0">
              <a:latin typeface="Arial"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710765831"/>
              </p:ext>
            </p:extLst>
          </p:nvPr>
        </p:nvGraphicFramePr>
        <p:xfrm>
          <a:off x="1981200" y="1295400"/>
          <a:ext cx="4648200" cy="5014141"/>
        </p:xfrm>
        <a:graphic>
          <a:graphicData uri="http://schemas.openxmlformats.org/drawingml/2006/table">
            <a:tbl>
              <a:tblPr>
                <a:effectLst>
                  <a:innerShdw blurRad="114300">
                    <a:prstClr val="black"/>
                  </a:innerShdw>
                </a:effectLst>
              </a:tblPr>
              <a:tblGrid>
                <a:gridCol w="1278254"/>
                <a:gridCol w="71224"/>
                <a:gridCol w="3298722"/>
              </a:tblGrid>
              <a:tr h="2334949">
                <a:tc>
                  <a:txBody>
                    <a:bodyPr/>
                    <a:lstStyle/>
                    <a:p>
                      <a:pPr algn="r" rtl="0" fontAlgn="t"/>
                      <a:r>
                        <a:rPr lang="en-US" sz="1800" b="1" i="0" u="none" strike="noStrike" dirty="0">
                          <a:solidFill>
                            <a:srgbClr val="000000"/>
                          </a:solidFill>
                          <a:effectLst/>
                          <a:latin typeface="Bell MT"/>
                        </a:rPr>
                        <a:t>$20,000,000 </a:t>
                      </a:r>
                    </a:p>
                  </a:txBody>
                  <a:tcPr marL="6648" marR="6648" marT="6648" marB="0" anchor="ctr">
                    <a:lnL>
                      <a:noFill/>
                    </a:lnL>
                    <a:lnR>
                      <a:noFill/>
                    </a:lnR>
                    <a:lnT>
                      <a:noFill/>
                    </a:lnT>
                    <a:lnB>
                      <a:noFill/>
                    </a:lnB>
                  </a:tcPr>
                </a:tc>
                <a:tc rowSpan="2">
                  <a:txBody>
                    <a:bodyPr/>
                    <a:lstStyle/>
                    <a:p>
                      <a:pPr algn="l" fontAlgn="b"/>
                      <a:endParaRPr lang="en-US" sz="1400" b="1"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algn="ctr" rtl="0" fontAlgn="t"/>
                      <a:r>
                        <a:rPr lang="en-US" sz="2000" b="1" i="0" u="none" strike="noStrike" dirty="0">
                          <a:solidFill>
                            <a:srgbClr val="000000"/>
                          </a:solidFill>
                          <a:effectLst/>
                          <a:latin typeface="Bell MT"/>
                        </a:rPr>
                        <a:t>Excess Insurance Layer</a:t>
                      </a:r>
                      <a:r>
                        <a:rPr lang="en-US" sz="2000" b="0" i="0" u="none" strike="noStrike" dirty="0">
                          <a:solidFill>
                            <a:srgbClr val="000000"/>
                          </a:solidFill>
                          <a:effectLst/>
                          <a:latin typeface="Bell MT"/>
                        </a:rPr>
                        <a:t> Various Insurers $15,000,000 </a:t>
                      </a:r>
                      <a:r>
                        <a:rPr lang="en-US" sz="2000" b="0" i="0" u="none" strike="noStrike" dirty="0" err="1">
                          <a:solidFill>
                            <a:srgbClr val="000000"/>
                          </a:solidFill>
                          <a:effectLst/>
                          <a:latin typeface="Bell MT"/>
                        </a:rPr>
                        <a:t>xs</a:t>
                      </a:r>
                      <a:r>
                        <a:rPr lang="en-US" sz="2000" b="0" i="0" u="none" strike="noStrike" dirty="0">
                          <a:solidFill>
                            <a:srgbClr val="000000"/>
                          </a:solidFill>
                          <a:effectLst/>
                          <a:latin typeface="Bell MT"/>
                        </a:rPr>
                        <a:t> of $</a:t>
                      </a:r>
                      <a:r>
                        <a:rPr lang="en-US" sz="2000" b="0" i="0" u="none" strike="noStrike" dirty="0" smtClean="0">
                          <a:solidFill>
                            <a:srgbClr val="000000"/>
                          </a:solidFill>
                          <a:effectLst/>
                          <a:latin typeface="Bell MT"/>
                        </a:rPr>
                        <a:t>5,000,000</a:t>
                      </a:r>
                    </a:p>
                    <a:p>
                      <a:pPr algn="ctr" rtl="0" fontAlgn="t"/>
                      <a:endParaRPr lang="en-US" sz="1400" b="0" i="0" u="none" strike="noStrike" dirty="0" smtClean="0">
                        <a:solidFill>
                          <a:srgbClr val="000000"/>
                        </a:solidFill>
                        <a:effectLst/>
                        <a:latin typeface="Bell MT"/>
                      </a:endParaRPr>
                    </a:p>
                    <a:p>
                      <a:pPr algn="ctr" rtl="0" fontAlgn="t"/>
                      <a:endParaRPr lang="en-US" sz="1400" b="0" i="0" u="none" strike="noStrike" dirty="0" smtClean="0">
                        <a:solidFill>
                          <a:srgbClr val="000000"/>
                        </a:solidFill>
                        <a:effectLst/>
                        <a:latin typeface="Bell MT"/>
                      </a:endParaRPr>
                    </a:p>
                    <a:p>
                      <a:pPr algn="ctr" rtl="0" fontAlgn="t"/>
                      <a:endParaRPr lang="en-US" sz="1400" b="0" i="0" u="none" strike="noStrike" dirty="0" smtClean="0">
                        <a:solidFill>
                          <a:srgbClr val="000000"/>
                        </a:solidFill>
                        <a:effectLst/>
                        <a:latin typeface="Bell MT"/>
                      </a:endParaRPr>
                    </a:p>
                    <a:p>
                      <a:pPr algn="ctr" rtl="0" fontAlgn="t"/>
                      <a:endParaRPr lang="en-US" sz="1400" b="0"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1086175">
                <a:tc>
                  <a:txBody>
                    <a:bodyPr/>
                    <a:lstStyle/>
                    <a:p>
                      <a:pPr algn="r" rtl="0" fontAlgn="t"/>
                      <a:r>
                        <a:rPr lang="en-US" sz="2000" b="1" i="0" u="none" strike="noStrike" dirty="0" smtClean="0">
                          <a:solidFill>
                            <a:srgbClr val="000000"/>
                          </a:solidFill>
                          <a:effectLst/>
                          <a:latin typeface="Bell MT"/>
                        </a:rPr>
                        <a:t>$5,000,000</a:t>
                      </a:r>
                      <a:endParaRPr lang="en-US" sz="2000" b="1" i="0" u="none" strike="noStrike" dirty="0">
                        <a:solidFill>
                          <a:srgbClr val="000000"/>
                        </a:solidFill>
                        <a:effectLst/>
                        <a:latin typeface="Bell MT"/>
                      </a:endParaRPr>
                    </a:p>
                  </a:txBody>
                  <a:tcPr marL="6648" marR="6648" marT="6648" marB="0" anchor="ctr">
                    <a:lnL>
                      <a:noFill/>
                    </a:lnL>
                    <a:lnR>
                      <a:noFill/>
                    </a:lnR>
                    <a:lnT>
                      <a:noFill/>
                    </a:lnT>
                    <a:lnB>
                      <a:noFill/>
                    </a:lnB>
                  </a:tcPr>
                </a:tc>
                <a:tc vMerge="1">
                  <a:txBody>
                    <a:bodyPr/>
                    <a:lstStyle/>
                    <a:p>
                      <a:endParaRPr lang="en-US"/>
                    </a:p>
                  </a:txBody>
                  <a:tcPr/>
                </a:tc>
                <a:tc>
                  <a:txBody>
                    <a:bodyPr/>
                    <a:lstStyle/>
                    <a:p>
                      <a:pPr algn="ctr" rtl="0" fontAlgn="t"/>
                      <a:r>
                        <a:rPr lang="en-US" sz="2000" b="1" i="0" u="none" strike="noStrike" dirty="0" smtClean="0">
                          <a:solidFill>
                            <a:srgbClr val="000000"/>
                          </a:solidFill>
                          <a:effectLst/>
                          <a:latin typeface="Bell MT"/>
                        </a:rPr>
                        <a:t>AORMA Reinsured Layer</a:t>
                      </a:r>
                    </a:p>
                    <a:p>
                      <a:pPr algn="ctr" rtl="0" fontAlgn="t"/>
                      <a:r>
                        <a:rPr lang="en-US" sz="2000" b="0" i="0" u="none" strike="noStrike" dirty="0" smtClean="0">
                          <a:solidFill>
                            <a:srgbClr val="000000"/>
                          </a:solidFill>
                          <a:effectLst/>
                          <a:latin typeface="Bell MT"/>
                        </a:rPr>
                        <a:t>Genesis</a:t>
                      </a:r>
                      <a:r>
                        <a:rPr lang="en-US" sz="2000" b="0" i="0" u="none" strike="noStrike" baseline="0" dirty="0" smtClean="0">
                          <a:solidFill>
                            <a:srgbClr val="000000"/>
                          </a:solidFill>
                          <a:effectLst/>
                          <a:latin typeface="Bell MT"/>
                        </a:rPr>
                        <a:t> Reinsurance Corp</a:t>
                      </a:r>
                      <a:endParaRPr lang="en-US" sz="2000" b="0" i="0" u="none" strike="noStrike" dirty="0" smtClean="0">
                        <a:solidFill>
                          <a:srgbClr val="000000"/>
                        </a:solidFill>
                        <a:effectLst/>
                        <a:latin typeface="Bell MT"/>
                      </a:endParaRPr>
                    </a:p>
                    <a:p>
                      <a:pPr algn="ctr" rtl="0" fontAlgn="t"/>
                      <a:r>
                        <a:rPr lang="en-US" sz="2000" b="0" i="0" u="none" strike="noStrike" dirty="0" smtClean="0">
                          <a:solidFill>
                            <a:srgbClr val="000000"/>
                          </a:solidFill>
                          <a:effectLst/>
                          <a:latin typeface="Bell MT"/>
                        </a:rPr>
                        <a:t>$4,650,000</a:t>
                      </a:r>
                      <a:r>
                        <a:rPr lang="en-US" sz="2000" b="0" i="0" u="none" strike="noStrike" baseline="0" dirty="0" smtClean="0">
                          <a:solidFill>
                            <a:srgbClr val="000000"/>
                          </a:solidFill>
                          <a:effectLst/>
                          <a:latin typeface="Bell MT"/>
                        </a:rPr>
                        <a:t> </a:t>
                      </a:r>
                      <a:r>
                        <a:rPr lang="en-US" sz="2000" b="0" i="0" u="none" strike="noStrike" baseline="0" dirty="0" err="1" smtClean="0">
                          <a:solidFill>
                            <a:srgbClr val="000000"/>
                          </a:solidFill>
                          <a:effectLst/>
                          <a:latin typeface="Bell MT"/>
                        </a:rPr>
                        <a:t>xs</a:t>
                      </a:r>
                      <a:r>
                        <a:rPr lang="en-US" sz="2000" b="0" i="0" u="none" strike="noStrike" baseline="0" dirty="0" smtClean="0">
                          <a:solidFill>
                            <a:srgbClr val="000000"/>
                          </a:solidFill>
                          <a:effectLst/>
                          <a:latin typeface="Bell MT"/>
                        </a:rPr>
                        <a:t> of $350,000</a:t>
                      </a:r>
                    </a:p>
                    <a:p>
                      <a:pPr algn="ctr" rtl="0" fontAlgn="t"/>
                      <a:endParaRPr lang="en-US" sz="1400" b="0"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591135">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Bell MT"/>
                        </a:rPr>
                        <a:t>$350,000 </a:t>
                      </a:r>
                    </a:p>
                    <a:p>
                      <a:pPr algn="l" fontAlgn="b"/>
                      <a:endParaRPr lang="en-US" sz="2000" b="0" i="0" u="none" strike="noStrike" dirty="0">
                        <a:solidFill>
                          <a:srgbClr val="000000"/>
                        </a:solidFill>
                        <a:effectLst/>
                        <a:latin typeface="Bell MT"/>
                      </a:endParaRPr>
                    </a:p>
                  </a:txBody>
                  <a:tcPr marL="6648" marR="6648" marT="6648" marB="0" anchor="ctr">
                    <a:lnL>
                      <a:noFill/>
                    </a:lnL>
                    <a:lnR>
                      <a:noFill/>
                    </a:lnR>
                    <a:lnT>
                      <a:noFill/>
                    </a:lnT>
                    <a:lnB>
                      <a:noFill/>
                    </a:lnB>
                  </a:tcPr>
                </a:tc>
                <a:tc>
                  <a:txBody>
                    <a:bodyPr/>
                    <a:lstStyle/>
                    <a:p>
                      <a:pPr algn="l" fontAlgn="b"/>
                      <a:endParaRPr lang="en-US" sz="2000" b="0"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algn="ctr" rtl="0" fontAlgn="t"/>
                      <a:r>
                        <a:rPr lang="en-US" sz="2000" b="1" i="0" u="none" strike="noStrike" dirty="0" smtClean="0">
                          <a:solidFill>
                            <a:srgbClr val="000000"/>
                          </a:solidFill>
                          <a:effectLst/>
                          <a:latin typeface="Bell MT"/>
                        </a:rPr>
                        <a:t>AORMA Pooled </a:t>
                      </a:r>
                      <a:r>
                        <a:rPr lang="en-US" sz="2000" b="1" i="0" u="none" strike="noStrike" dirty="0">
                          <a:solidFill>
                            <a:srgbClr val="000000"/>
                          </a:solidFill>
                          <a:effectLst/>
                          <a:latin typeface="Bell MT"/>
                        </a:rPr>
                        <a:t>Layer</a:t>
                      </a:r>
                      <a:r>
                        <a:rPr lang="en-US" sz="2000" b="0" i="0" u="none" strike="noStrike" dirty="0">
                          <a:solidFill>
                            <a:srgbClr val="000000"/>
                          </a:solidFill>
                          <a:effectLst/>
                          <a:latin typeface="Bell MT"/>
                        </a:rPr>
                        <a:t> </a:t>
                      </a:r>
                      <a:r>
                        <a:rPr lang="en-US" sz="2000" b="0" i="0" u="none" strike="noStrike" dirty="0" smtClean="0">
                          <a:solidFill>
                            <a:srgbClr val="000000"/>
                          </a:solidFill>
                          <a:effectLst/>
                          <a:latin typeface="Bell MT"/>
                        </a:rPr>
                        <a:t>$350,000 per occurrence</a:t>
                      </a:r>
                      <a:endParaRPr lang="en-US" sz="2000" b="0"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882335">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Bell MT"/>
                        </a:rPr>
                        <a:t>$25,000 to $100,000</a:t>
                      </a:r>
                    </a:p>
                    <a:p>
                      <a:pPr algn="r" rtl="0" fontAlgn="b"/>
                      <a:endParaRPr lang="en-US" sz="1200" b="1"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Bell MT"/>
                        </a:rPr>
                        <a:t>AORMA Member Deductible $0; </a:t>
                      </a:r>
                    </a:p>
                    <a:p>
                      <a:pPr marL="0" marR="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Bell MT"/>
                        </a:rPr>
                        <a:t>except for EPL</a:t>
                      </a:r>
                      <a:endParaRPr lang="en-US" sz="2000" b="1"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66FF"/>
                    </a:solidFill>
                  </a:tcPr>
                </a:tc>
              </a:tr>
            </a:tbl>
          </a:graphicData>
        </a:graphic>
      </p:graphicFrame>
    </p:spTree>
    <p:extLst>
      <p:ext uri="{BB962C8B-B14F-4D97-AF65-F5344CB8AC3E}">
        <p14:creationId xmlns:p14="http://schemas.microsoft.com/office/powerpoint/2010/main" val="80612234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Employment Practices Deductibles</a:t>
            </a:r>
            <a:endParaRPr lang="en-US" dirty="0">
              <a:solidFill>
                <a:srgbClr val="002060"/>
              </a:solidFill>
            </a:endParaRPr>
          </a:p>
        </p:txBody>
      </p:sp>
      <p:sp>
        <p:nvSpPr>
          <p:cNvPr id="3" name="Content Placeholder 2"/>
          <p:cNvSpPr>
            <a:spLocks noGrp="1"/>
          </p:cNvSpPr>
          <p:nvPr>
            <p:ph idx="1"/>
          </p:nvPr>
        </p:nvSpPr>
        <p:spPr>
          <a:xfrm>
            <a:off x="381000" y="2133600"/>
            <a:ext cx="4038600" cy="3657600"/>
          </a:xfrm>
          <a:ln w="28575">
            <a:solidFill>
              <a:srgbClr val="002060"/>
            </a:solidFill>
            <a:prstDash val="solid"/>
          </a:ln>
        </p:spPr>
        <p:txBody>
          <a:bodyPr/>
          <a:lstStyle/>
          <a:p>
            <a:pPr marL="60325" indent="0" algn="ctr" fontAlgn="b">
              <a:buNone/>
            </a:pPr>
            <a:r>
              <a:rPr lang="en-US" sz="2800" dirty="0" smtClean="0">
                <a:solidFill>
                  <a:srgbClr val="000000"/>
                </a:solidFill>
              </a:rPr>
              <a:t>$</a:t>
            </a:r>
            <a:r>
              <a:rPr lang="en-US" sz="2800" dirty="0">
                <a:solidFill>
                  <a:srgbClr val="000000"/>
                </a:solidFill>
              </a:rPr>
              <a:t>50,000 </a:t>
            </a:r>
            <a:endParaRPr lang="en-US" sz="2800" dirty="0" smtClean="0">
              <a:solidFill>
                <a:srgbClr val="000000"/>
              </a:solidFill>
            </a:endParaRPr>
          </a:p>
          <a:p>
            <a:pPr marL="457200" lvl="1" indent="0" fontAlgn="b">
              <a:buNone/>
            </a:pPr>
            <a:r>
              <a:rPr lang="en-US" sz="2400" b="0" dirty="0" smtClean="0">
                <a:solidFill>
                  <a:srgbClr val="000000"/>
                </a:solidFill>
              </a:rPr>
              <a:t>CSU </a:t>
            </a:r>
            <a:r>
              <a:rPr lang="en-US" sz="2400" b="0" dirty="0">
                <a:solidFill>
                  <a:srgbClr val="000000"/>
                </a:solidFill>
              </a:rPr>
              <a:t>East </a:t>
            </a:r>
            <a:r>
              <a:rPr lang="en-US" sz="2400" b="0" dirty="0" smtClean="0">
                <a:solidFill>
                  <a:srgbClr val="000000"/>
                </a:solidFill>
              </a:rPr>
              <a:t>Bay Foundation </a:t>
            </a:r>
          </a:p>
          <a:p>
            <a:pPr marL="457200" lvl="1" indent="0" fontAlgn="b">
              <a:buNone/>
            </a:pPr>
            <a:r>
              <a:rPr lang="en-US" sz="2400" b="0" dirty="0" smtClean="0">
                <a:solidFill>
                  <a:srgbClr val="000000"/>
                </a:solidFill>
              </a:rPr>
              <a:t>CSU </a:t>
            </a:r>
            <a:r>
              <a:rPr lang="en-US" sz="2400" b="0" dirty="0">
                <a:solidFill>
                  <a:srgbClr val="000000"/>
                </a:solidFill>
              </a:rPr>
              <a:t>Fresno </a:t>
            </a:r>
            <a:r>
              <a:rPr lang="en-US" sz="2400" b="0" dirty="0" smtClean="0">
                <a:solidFill>
                  <a:srgbClr val="000000"/>
                </a:solidFill>
              </a:rPr>
              <a:t>Foundation </a:t>
            </a:r>
          </a:p>
          <a:p>
            <a:pPr marL="457200" lvl="1" indent="0" fontAlgn="b">
              <a:buNone/>
            </a:pPr>
            <a:r>
              <a:rPr lang="en-US" sz="2400" b="0" dirty="0" smtClean="0">
                <a:solidFill>
                  <a:srgbClr val="000000"/>
                </a:solidFill>
              </a:rPr>
              <a:t>Cal </a:t>
            </a:r>
            <a:r>
              <a:rPr lang="en-US" sz="2400" b="0" dirty="0">
                <a:solidFill>
                  <a:srgbClr val="000000"/>
                </a:solidFill>
              </a:rPr>
              <a:t>State L.A. </a:t>
            </a:r>
            <a:r>
              <a:rPr lang="en-US" sz="2400" b="0" dirty="0" smtClean="0">
                <a:solidFill>
                  <a:srgbClr val="000000"/>
                </a:solidFill>
              </a:rPr>
              <a:t>UAS </a:t>
            </a:r>
            <a:endParaRPr lang="en-US" sz="2400" b="0" dirty="0">
              <a:solidFill>
                <a:srgbClr val="000000"/>
              </a:solidFill>
            </a:endParaRPr>
          </a:p>
          <a:p>
            <a:pPr marL="457200" lvl="1" indent="0" fontAlgn="b">
              <a:buNone/>
            </a:pPr>
            <a:r>
              <a:rPr lang="en-US" sz="2400" b="0" dirty="0" smtClean="0">
                <a:solidFill>
                  <a:srgbClr val="000000"/>
                </a:solidFill>
              </a:rPr>
              <a:t>UEI </a:t>
            </a:r>
            <a:r>
              <a:rPr lang="en-US" sz="2400" b="0" dirty="0">
                <a:solidFill>
                  <a:srgbClr val="000000"/>
                </a:solidFill>
              </a:rPr>
              <a:t>CSU </a:t>
            </a:r>
            <a:r>
              <a:rPr lang="en-US" sz="2400" b="0" dirty="0" smtClean="0">
                <a:solidFill>
                  <a:srgbClr val="000000"/>
                </a:solidFill>
              </a:rPr>
              <a:t>Sacramento </a:t>
            </a:r>
            <a:endParaRPr lang="en-US" sz="2400" b="0" dirty="0">
              <a:solidFill>
                <a:srgbClr val="000000"/>
              </a:solidFill>
            </a:endParaRPr>
          </a:p>
          <a:p>
            <a:pPr marL="457200" lvl="1" indent="0" fontAlgn="b">
              <a:buNone/>
            </a:pPr>
            <a:r>
              <a:rPr lang="en-US" sz="2400" b="0" dirty="0" smtClean="0">
                <a:solidFill>
                  <a:srgbClr val="000000"/>
                </a:solidFill>
              </a:rPr>
              <a:t>SJSURF</a:t>
            </a:r>
          </a:p>
          <a:p>
            <a:pPr marL="457200" lvl="1" indent="0" fontAlgn="b">
              <a:buNone/>
            </a:pPr>
            <a:r>
              <a:rPr lang="en-US" sz="2400" b="0" dirty="0" smtClean="0">
                <a:solidFill>
                  <a:srgbClr val="000000"/>
                </a:solidFill>
              </a:rPr>
              <a:t>Cal </a:t>
            </a:r>
            <a:r>
              <a:rPr lang="en-US" sz="2400" b="0" dirty="0">
                <a:solidFill>
                  <a:srgbClr val="000000"/>
                </a:solidFill>
              </a:rPr>
              <a:t>Poly Corp (SLO) </a:t>
            </a:r>
            <a:endParaRPr lang="en-US" sz="2400" b="0" dirty="0" smtClean="0">
              <a:solidFill>
                <a:srgbClr val="000000"/>
              </a:solidFill>
            </a:endParaRPr>
          </a:p>
          <a:p>
            <a:pPr marL="60325" indent="0">
              <a:buNone/>
            </a:pPr>
            <a:endParaRPr lang="en-US" dirty="0"/>
          </a:p>
        </p:txBody>
      </p:sp>
      <p:sp>
        <p:nvSpPr>
          <p:cNvPr id="4" name="Slide Number Placeholder 3"/>
          <p:cNvSpPr>
            <a:spLocks noGrp="1"/>
          </p:cNvSpPr>
          <p:nvPr>
            <p:ph type="sldNum" sz="quarter" idx="12"/>
          </p:nvPr>
        </p:nvSpPr>
        <p:spPr>
          <a:xfrm>
            <a:off x="3886200" y="6248400"/>
            <a:ext cx="2133600" cy="476250"/>
          </a:xfrm>
        </p:spPr>
        <p:txBody>
          <a:bodyPr/>
          <a:lstStyle/>
          <a:p>
            <a:pPr algn="ctr">
              <a:defRPr/>
            </a:pPr>
            <a:fld id="{6B78597D-625D-454D-9888-D0835A237E6D}" type="slidenum">
              <a:rPr lang="en-US" sz="1000" smtClean="0">
                <a:latin typeface="Arial" panose="020B0604020202020204" pitchFamily="34" charset="0"/>
                <a:cs typeface="Arial" panose="020B0604020202020204" pitchFamily="34" charset="0"/>
              </a:rPr>
              <a:pPr algn="ctr">
                <a:defRPr/>
              </a:pPr>
              <a:t>19</a:t>
            </a:fld>
            <a:endParaRPr lang="en-US" sz="1000" dirty="0">
              <a:latin typeface="Arial" panose="020B0604020202020204" pitchFamily="34" charset="0"/>
              <a:cs typeface="Arial" panose="020B0604020202020204" pitchFamily="34" charset="0"/>
            </a:endParaRPr>
          </a:p>
        </p:txBody>
      </p:sp>
      <p:sp>
        <p:nvSpPr>
          <p:cNvPr id="5" name="TextBox 4"/>
          <p:cNvSpPr txBox="1"/>
          <p:nvPr/>
        </p:nvSpPr>
        <p:spPr>
          <a:xfrm>
            <a:off x="5105400" y="2133600"/>
            <a:ext cx="3505200" cy="2400657"/>
          </a:xfrm>
          <a:prstGeom prst="rect">
            <a:avLst/>
          </a:prstGeom>
          <a:noFill/>
          <a:ln w="28575">
            <a:solidFill>
              <a:srgbClr val="002060"/>
            </a:solidFill>
            <a:prstDash val="solid"/>
          </a:ln>
        </p:spPr>
        <p:txBody>
          <a:bodyPr wrap="square" rtlCol="0">
            <a:spAutoFit/>
          </a:bodyPr>
          <a:lstStyle/>
          <a:p>
            <a:pPr algn="ctr" fontAlgn="b">
              <a:lnSpc>
                <a:spcPct val="150000"/>
              </a:lnSpc>
            </a:pPr>
            <a:r>
              <a:rPr lang="en-US" sz="2800" b="1" dirty="0">
                <a:solidFill>
                  <a:srgbClr val="000000"/>
                </a:solidFill>
                <a:latin typeface="+mn-lt"/>
              </a:rPr>
              <a:t>$75,000 </a:t>
            </a:r>
            <a:endParaRPr lang="en-US" sz="2800" b="1" dirty="0" smtClean="0">
              <a:solidFill>
                <a:srgbClr val="000000"/>
              </a:solidFill>
              <a:latin typeface="+mn-lt"/>
            </a:endParaRPr>
          </a:p>
          <a:p>
            <a:pPr lvl="1" fontAlgn="b">
              <a:lnSpc>
                <a:spcPct val="150000"/>
              </a:lnSpc>
            </a:pPr>
            <a:r>
              <a:rPr lang="en-US" sz="2400" dirty="0" smtClean="0">
                <a:solidFill>
                  <a:srgbClr val="000000"/>
                </a:solidFill>
                <a:latin typeface="+mn-lt"/>
              </a:rPr>
              <a:t>CSULB RF </a:t>
            </a:r>
          </a:p>
          <a:p>
            <a:pPr lvl="1" fontAlgn="b">
              <a:lnSpc>
                <a:spcPct val="150000"/>
              </a:lnSpc>
            </a:pPr>
            <a:r>
              <a:rPr lang="en-US" sz="2400" dirty="0" smtClean="0">
                <a:solidFill>
                  <a:srgbClr val="000000"/>
                </a:solidFill>
                <a:latin typeface="+mn-lt"/>
              </a:rPr>
              <a:t>Cal </a:t>
            </a:r>
            <a:r>
              <a:rPr lang="en-US" sz="2400" dirty="0">
                <a:solidFill>
                  <a:srgbClr val="000000"/>
                </a:solidFill>
                <a:latin typeface="+mn-lt"/>
              </a:rPr>
              <a:t>Poly </a:t>
            </a:r>
            <a:r>
              <a:rPr lang="en-US" sz="2400" dirty="0" smtClean="0">
                <a:solidFill>
                  <a:srgbClr val="000000"/>
                </a:solidFill>
                <a:latin typeface="+mn-lt"/>
              </a:rPr>
              <a:t>Pomona</a:t>
            </a:r>
          </a:p>
          <a:p>
            <a:pPr lvl="1" fontAlgn="b">
              <a:lnSpc>
                <a:spcPct val="150000"/>
              </a:lnSpc>
            </a:pPr>
            <a:r>
              <a:rPr lang="en-US" sz="2400" dirty="0" smtClean="0">
                <a:solidFill>
                  <a:srgbClr val="000000"/>
                </a:solidFill>
                <a:latin typeface="+mn-lt"/>
              </a:rPr>
              <a:t>SDSURF</a:t>
            </a:r>
            <a:endParaRPr lang="en-US" sz="2400" dirty="0">
              <a:solidFill>
                <a:srgbClr val="000000"/>
              </a:solidFill>
              <a:latin typeface="+mn-lt"/>
            </a:endParaRPr>
          </a:p>
        </p:txBody>
      </p:sp>
      <p:sp>
        <p:nvSpPr>
          <p:cNvPr id="6" name="TextBox 5"/>
          <p:cNvSpPr txBox="1"/>
          <p:nvPr/>
        </p:nvSpPr>
        <p:spPr>
          <a:xfrm>
            <a:off x="1143000" y="1143000"/>
            <a:ext cx="6858000" cy="584775"/>
          </a:xfrm>
          <a:prstGeom prst="rect">
            <a:avLst/>
          </a:prstGeom>
          <a:noFill/>
        </p:spPr>
        <p:txBody>
          <a:bodyPr wrap="square" rtlCol="0">
            <a:spAutoFit/>
          </a:bodyPr>
          <a:lstStyle/>
          <a:p>
            <a:pPr marL="60325" indent="0" algn="ctr" fontAlgn="b">
              <a:buNone/>
            </a:pPr>
            <a:r>
              <a:rPr lang="en-US" sz="3200" b="1" dirty="0">
                <a:solidFill>
                  <a:srgbClr val="000000"/>
                </a:solidFill>
                <a:latin typeface="+mn-lt"/>
              </a:rPr>
              <a:t>$25,000 </a:t>
            </a:r>
            <a:r>
              <a:rPr lang="en-US" sz="3200" dirty="0">
                <a:solidFill>
                  <a:srgbClr val="000000"/>
                </a:solidFill>
                <a:latin typeface="+mn-lt"/>
              </a:rPr>
              <a:t>for all </a:t>
            </a:r>
            <a:r>
              <a:rPr lang="en-US" sz="3200" dirty="0" smtClean="0">
                <a:solidFill>
                  <a:srgbClr val="000000"/>
                </a:solidFill>
                <a:latin typeface="+mn-lt"/>
              </a:rPr>
              <a:t>Members except: </a:t>
            </a:r>
            <a:endParaRPr lang="en-US" sz="3200" dirty="0">
              <a:solidFill>
                <a:srgbClr val="000000"/>
              </a:solidFill>
              <a:latin typeface="+mn-lt"/>
            </a:endParaRPr>
          </a:p>
        </p:txBody>
      </p:sp>
    </p:spTree>
    <p:extLst>
      <p:ext uri="{BB962C8B-B14F-4D97-AF65-F5344CB8AC3E}">
        <p14:creationId xmlns:p14="http://schemas.microsoft.com/office/powerpoint/2010/main" val="105353929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Why is AORMA so Fascinating?</a:t>
            </a:r>
            <a:endParaRPr lang="en-US" dirty="0">
              <a:solidFill>
                <a:srgbClr val="002060"/>
              </a:solidFill>
            </a:endParaRPr>
          </a:p>
        </p:txBody>
      </p:sp>
      <p:sp>
        <p:nvSpPr>
          <p:cNvPr id="3" name="Content Placeholder 2"/>
          <p:cNvSpPr>
            <a:spLocks noGrp="1"/>
          </p:cNvSpPr>
          <p:nvPr>
            <p:ph idx="1"/>
          </p:nvPr>
        </p:nvSpPr>
        <p:spPr>
          <a:xfrm>
            <a:off x="457200" y="1447800"/>
            <a:ext cx="8229600" cy="4953000"/>
          </a:xfrm>
        </p:spPr>
        <p:txBody>
          <a:bodyPr/>
          <a:lstStyle/>
          <a:p>
            <a:pPr marL="574675" indent="-514350">
              <a:buFont typeface="+mj-lt"/>
              <a:buAutoNum type="arabicPeriod"/>
            </a:pPr>
            <a:r>
              <a:rPr lang="en-US" sz="2800" dirty="0" smtClean="0"/>
              <a:t>Formation – </a:t>
            </a:r>
            <a:r>
              <a:rPr lang="en-US" sz="2800" b="0" dirty="0" smtClean="0"/>
              <a:t>evolution, history, design</a:t>
            </a:r>
            <a:endParaRPr lang="en-US" sz="2800" dirty="0" smtClean="0"/>
          </a:p>
          <a:p>
            <a:pPr marL="574675" indent="-514350">
              <a:buFont typeface="+mj-lt"/>
              <a:buAutoNum type="arabicPeriod"/>
            </a:pPr>
            <a:r>
              <a:rPr lang="en-US" sz="2800" dirty="0" smtClean="0"/>
              <a:t>Governance –</a:t>
            </a:r>
            <a:r>
              <a:rPr lang="en-US" sz="2800" b="0" dirty="0" smtClean="0"/>
              <a:t> guidance, choice, resolution</a:t>
            </a:r>
          </a:p>
          <a:p>
            <a:pPr marL="574675" indent="-514350">
              <a:buFont typeface="+mj-lt"/>
              <a:buAutoNum type="arabicPeriod"/>
            </a:pPr>
            <a:r>
              <a:rPr lang="en-US" sz="2800" dirty="0"/>
              <a:t>People – </a:t>
            </a:r>
            <a:r>
              <a:rPr lang="en-US" sz="2800" b="0" dirty="0" smtClean="0"/>
              <a:t>committees, partnership</a:t>
            </a:r>
          </a:p>
          <a:p>
            <a:pPr marL="574675" indent="-514350">
              <a:buFont typeface="+mj-lt"/>
              <a:buAutoNum type="arabicPeriod"/>
            </a:pPr>
            <a:r>
              <a:rPr lang="en-US" sz="2800" dirty="0" smtClean="0"/>
              <a:t>Coverage - </a:t>
            </a:r>
            <a:r>
              <a:rPr lang="en-US" sz="2800" b="0" dirty="0" smtClean="0"/>
              <a:t>analysis, indemnity</a:t>
            </a:r>
          </a:p>
          <a:p>
            <a:pPr marL="574675" indent="-514350">
              <a:buFont typeface="+mj-lt"/>
              <a:buAutoNum type="arabicPeriod"/>
            </a:pPr>
            <a:r>
              <a:rPr lang="en-US" sz="2800" dirty="0" smtClean="0"/>
              <a:t>Insurance Program ratings – </a:t>
            </a:r>
            <a:r>
              <a:rPr lang="en-US" sz="2800" b="0" dirty="0" smtClean="0"/>
              <a:t>assessment, judgment</a:t>
            </a:r>
          </a:p>
          <a:p>
            <a:pPr marL="574675" indent="-514350">
              <a:buFont typeface="+mj-lt"/>
              <a:buAutoNum type="arabicPeriod"/>
            </a:pPr>
            <a:r>
              <a:rPr lang="en-US" sz="2800" dirty="0" smtClean="0"/>
              <a:t>Loss Control to help prevent claims</a:t>
            </a:r>
            <a:r>
              <a:rPr lang="en-US" sz="2800" dirty="0"/>
              <a:t> </a:t>
            </a:r>
            <a:r>
              <a:rPr lang="en-US" sz="2800" dirty="0" smtClean="0"/>
              <a:t>– </a:t>
            </a:r>
            <a:r>
              <a:rPr lang="en-US" sz="2800" b="0" dirty="0" smtClean="0"/>
              <a:t>security, assurance, oversight</a:t>
            </a:r>
          </a:p>
          <a:p>
            <a:pPr marL="60325" indent="0">
              <a:buNone/>
            </a:pPr>
            <a:endParaRPr lang="en-US" dirty="0" smtClean="0"/>
          </a:p>
          <a:p>
            <a:pPr>
              <a:buFont typeface="Wingdings" panose="05000000000000000000" pitchFamily="2" charset="2"/>
              <a:buChar char="§"/>
            </a:pPr>
            <a:endParaRPr lang="en-US" dirty="0" smtClean="0"/>
          </a:p>
          <a:p>
            <a:pPr marL="60325" indent="0">
              <a:buNone/>
            </a:pPr>
            <a:endParaRPr lang="en-US" dirty="0" smtClean="0"/>
          </a:p>
          <a:p>
            <a:pPr>
              <a:buFont typeface="Wingdings" panose="05000000000000000000" pitchFamily="2" charset="2"/>
              <a:buChar char="§"/>
            </a:pPr>
            <a:endParaRPr lang="en-US" dirty="0"/>
          </a:p>
        </p:txBody>
      </p:sp>
      <p:sp>
        <p:nvSpPr>
          <p:cNvPr id="4" name="Slide Number Placeholder 3"/>
          <p:cNvSpPr>
            <a:spLocks noGrp="1"/>
          </p:cNvSpPr>
          <p:nvPr>
            <p:ph type="sldNum" sz="quarter" idx="12"/>
          </p:nvPr>
        </p:nvSpPr>
        <p:spPr>
          <a:xfrm>
            <a:off x="3276600" y="6248400"/>
            <a:ext cx="2133600" cy="476250"/>
          </a:xfrm>
        </p:spPr>
        <p:txBody>
          <a:bodyPr/>
          <a:lstStyle/>
          <a:p>
            <a:pPr algn="ctr">
              <a:defRPr/>
            </a:pPr>
            <a:fld id="{6B78597D-625D-454D-9888-D0835A237E6D}" type="slidenum">
              <a:rPr lang="en-US" sz="1000" smtClean="0">
                <a:latin typeface="Arial" panose="020B0604020202020204" pitchFamily="34" charset="0"/>
                <a:cs typeface="Arial" panose="020B0604020202020204" pitchFamily="34" charset="0"/>
              </a:rPr>
              <a:pPr algn="ctr">
                <a:defRPr/>
              </a:pPr>
              <a:t>2</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97526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cs typeface="Times New Roman" pitchFamily="18" charset="0"/>
              </a:rPr>
              <a:t>Workers’ Compensation  Insurance Program</a:t>
            </a:r>
            <a:endParaRPr lang="en-US" dirty="0"/>
          </a:p>
        </p:txBody>
      </p:sp>
      <p:grpSp>
        <p:nvGrpSpPr>
          <p:cNvPr id="4098" name="Group 2"/>
          <p:cNvGrpSpPr>
            <a:grpSpLocks/>
          </p:cNvGrpSpPr>
          <p:nvPr/>
        </p:nvGrpSpPr>
        <p:grpSpPr bwMode="auto">
          <a:xfrm>
            <a:off x="685748" y="3961436"/>
            <a:ext cx="7729246" cy="1906199"/>
            <a:chOff x="1735" y="6445"/>
            <a:chExt cx="13286" cy="3872"/>
          </a:xfrm>
        </p:grpSpPr>
        <p:sp>
          <p:nvSpPr>
            <p:cNvPr id="4106" name="AutoShape 10"/>
            <p:cNvSpPr>
              <a:spLocks/>
            </p:cNvSpPr>
            <p:nvPr/>
          </p:nvSpPr>
          <p:spPr bwMode="auto">
            <a:xfrm>
              <a:off x="13131" y="8371"/>
              <a:ext cx="1890" cy="1542"/>
            </a:xfrm>
            <a:prstGeom prst="borderCallout1">
              <a:avLst>
                <a:gd name="adj1" fmla="val 99"/>
                <a:gd name="adj2" fmla="val 21069"/>
                <a:gd name="adj3" fmla="val -333418"/>
                <a:gd name="adj4" fmla="val -40370"/>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400" b="1" dirty="0" smtClean="0">
                  <a:solidFill>
                    <a:schemeClr val="bg1"/>
                  </a:solidFill>
                  <a:latin typeface="Candara" pitchFamily="34" charset="0"/>
                  <a:cs typeface="Arial" pitchFamily="34" charset="0"/>
                </a:rPr>
                <a:t>Volunteers Covered as Employees</a:t>
              </a:r>
              <a:endParaRPr kumimoji="0" lang="en-US" sz="14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7" name="AutoShape 11"/>
            <p:cNvSpPr>
              <a:spLocks/>
            </p:cNvSpPr>
            <p:nvPr/>
          </p:nvSpPr>
          <p:spPr bwMode="auto">
            <a:xfrm>
              <a:off x="8022" y="8833"/>
              <a:ext cx="2979" cy="1081"/>
            </a:xfrm>
            <a:prstGeom prst="borderCallout1">
              <a:avLst>
                <a:gd name="adj1" fmla="val 2439"/>
                <a:gd name="adj2" fmla="val 52203"/>
                <a:gd name="adj3" fmla="val -516275"/>
                <a:gd name="adj4" fmla="val 46251"/>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Incidental USL&amp;H</a:t>
              </a:r>
            </a:p>
            <a:p>
              <a:pPr marL="0" marR="0" lvl="0" indent="0" algn="ctr" defTabSz="914400" rtl="0" eaLnBrk="1" fontAlgn="base" latinLnBrk="0" hangingPunct="1">
                <a:lnSpc>
                  <a:spcPct val="100000"/>
                </a:lnSpc>
                <a:spcBef>
                  <a:spcPct val="0"/>
                </a:spcBef>
                <a:spcAft>
                  <a:spcPts val="0"/>
                </a:spcAft>
                <a:buClrTx/>
                <a:buSzTx/>
                <a:buFontTx/>
                <a:buNone/>
                <a:tabLst/>
              </a:pPr>
              <a:r>
                <a:rPr lang="en-US" sz="1400" b="1" dirty="0" smtClean="0">
                  <a:solidFill>
                    <a:schemeClr val="bg1"/>
                  </a:solidFill>
                  <a:latin typeface="Candara" pitchFamily="34" charset="0"/>
                  <a:cs typeface="Arial" pitchFamily="34" charset="0"/>
                </a:rPr>
                <a:t>Maritime Exposures</a:t>
              </a:r>
              <a:endParaRPr kumimoji="0" lang="en-US"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0" name="AutoShape 14"/>
            <p:cNvSpPr>
              <a:spLocks/>
            </p:cNvSpPr>
            <p:nvPr/>
          </p:nvSpPr>
          <p:spPr bwMode="auto">
            <a:xfrm>
              <a:off x="3176" y="9512"/>
              <a:ext cx="3480" cy="805"/>
            </a:xfrm>
            <a:prstGeom prst="borderCallout1">
              <a:avLst>
                <a:gd name="adj1" fmla="val -218"/>
                <a:gd name="adj2" fmla="val 75654"/>
                <a:gd name="adj3" fmla="val -787627"/>
                <a:gd name="adj4" fmla="val 113799"/>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Employers’ Liability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5" name="AutoShape 19"/>
            <p:cNvSpPr>
              <a:spLocks/>
            </p:cNvSpPr>
            <p:nvPr/>
          </p:nvSpPr>
          <p:spPr bwMode="auto">
            <a:xfrm>
              <a:off x="1735" y="6445"/>
              <a:ext cx="2358" cy="1238"/>
            </a:xfrm>
            <a:prstGeom prst="borderCallout1">
              <a:avLst>
                <a:gd name="adj1" fmla="val -3333"/>
                <a:gd name="adj2" fmla="val 50221"/>
                <a:gd name="adj3" fmla="val -260710"/>
                <a:gd name="adj4" fmla="val 127433"/>
              </a:avLst>
            </a:prstGeom>
            <a:gradFill rotWithShape="0">
              <a:gsLst>
                <a:gs pos="0">
                  <a:srgbClr val="FFFFFF"/>
                </a:gs>
                <a:gs pos="100000">
                  <a:srgbClr val="FBD4B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400" b="1" dirty="0" smtClean="0">
                  <a:solidFill>
                    <a:schemeClr val="bg1"/>
                  </a:solidFill>
                  <a:latin typeface="Candara" pitchFamily="34" charset="0"/>
                  <a:cs typeface="Arial" pitchFamily="34" charset="0"/>
                </a:rPr>
                <a:t>Workers’ Compensation</a:t>
              </a:r>
              <a:endParaRPr kumimoji="0" lang="en-US" sz="14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2"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20</a:t>
            </a:fld>
            <a:endParaRPr lang="en-US" dirty="0" smtClean="0">
              <a:latin typeface="Arial" pitchFamily="34" charset="0"/>
            </a:endParaRPr>
          </a:p>
        </p:txBody>
      </p:sp>
      <p:sp>
        <p:nvSpPr>
          <p:cNvPr id="3" name="Rectangle 2"/>
          <p:cNvSpPr/>
          <p:nvPr/>
        </p:nvSpPr>
        <p:spPr>
          <a:xfrm>
            <a:off x="2285730" y="1142444"/>
            <a:ext cx="4648200" cy="117649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rPr>
              <a:t>AORMA Workers’ Compensation Insurance Program</a:t>
            </a:r>
            <a:endParaRPr lang="en-US" sz="2400" b="1" dirty="0">
              <a:solidFill>
                <a:srgbClr val="FFFFFF"/>
              </a:solidFill>
            </a:endParaRPr>
          </a:p>
        </p:txBody>
      </p:sp>
    </p:spTree>
    <p:extLst>
      <p:ext uri="{BB962C8B-B14F-4D97-AF65-F5344CB8AC3E}">
        <p14:creationId xmlns:p14="http://schemas.microsoft.com/office/powerpoint/2010/main" val="4242075643"/>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p:spPr>
        <p:txBody>
          <a:bodyPr/>
          <a:lstStyle/>
          <a:p>
            <a:fld id="{24B4F9C0-81E3-43C3-B4E9-9AB8B59E3E86}" type="slidenum">
              <a:rPr lang="en-US" smtClean="0">
                <a:latin typeface="Arial" pitchFamily="34" charset="0"/>
              </a:rPr>
              <a:pPr/>
              <a:t>21</a:t>
            </a:fld>
            <a:endParaRPr lang="en-US" smtClean="0">
              <a:latin typeface="Arial" pitchFamily="34" charset="0"/>
            </a:endParaRPr>
          </a:p>
        </p:txBody>
      </p:sp>
      <p:sp>
        <p:nvSpPr>
          <p:cNvPr id="9219" name="Rectangle 2"/>
          <p:cNvSpPr>
            <a:spLocks noGrp="1" noChangeArrowheads="1"/>
          </p:cNvSpPr>
          <p:nvPr>
            <p:ph type="title"/>
          </p:nvPr>
        </p:nvSpPr>
        <p:spPr/>
        <p:txBody>
          <a:bodyPr/>
          <a:lstStyle/>
          <a:p>
            <a:pPr eaLnBrk="1" hangingPunct="1"/>
            <a:r>
              <a:rPr lang="en-US" sz="2800" dirty="0" smtClean="0">
                <a:solidFill>
                  <a:srgbClr val="002060"/>
                </a:solidFill>
              </a:rPr>
              <a:t>AORMA Workers’ Compensation Rating Plan</a:t>
            </a:r>
          </a:p>
        </p:txBody>
      </p:sp>
      <p:sp>
        <p:nvSpPr>
          <p:cNvPr id="160771" name="Rectangle 3"/>
          <p:cNvSpPr>
            <a:spLocks noGrp="1" noChangeArrowheads="1"/>
          </p:cNvSpPr>
          <p:nvPr>
            <p:ph type="body" idx="1"/>
          </p:nvPr>
        </p:nvSpPr>
        <p:spPr>
          <a:xfrm>
            <a:off x="228600" y="1295400"/>
            <a:ext cx="5334000" cy="5410200"/>
          </a:xfrm>
        </p:spPr>
        <p:txBody>
          <a:bodyPr/>
          <a:lstStyle/>
          <a:p>
            <a:pPr marL="406400" indent="-346075" algn="ctr" eaLnBrk="1" hangingPunct="1">
              <a:buClr>
                <a:srgbClr val="000099"/>
              </a:buClr>
              <a:buNone/>
            </a:pPr>
            <a:endParaRPr lang="en-US" b="0" dirty="0" smtClean="0"/>
          </a:p>
          <a:p>
            <a:pPr marL="406400" indent="-346075" eaLnBrk="1" hangingPunct="1">
              <a:buClr>
                <a:srgbClr val="000099"/>
              </a:buClr>
              <a:buFont typeface="Wingdings" pitchFamily="2" charset="2"/>
              <a:buChar char="Ø"/>
            </a:pPr>
            <a:r>
              <a:rPr lang="en-US" sz="2800" b="0" dirty="0" smtClean="0"/>
              <a:t>Payroll Separate by AORMA class codes</a:t>
            </a:r>
          </a:p>
          <a:p>
            <a:pPr marL="406400" indent="-346075" eaLnBrk="1" hangingPunct="1">
              <a:buClr>
                <a:srgbClr val="000099"/>
              </a:buClr>
              <a:buFont typeface="Wingdings" pitchFamily="2" charset="2"/>
              <a:buChar char="Ø"/>
            </a:pPr>
            <a:r>
              <a:rPr lang="en-US" sz="2800" b="0" dirty="0" smtClean="0"/>
              <a:t>Experience modification factor (Loss Experience)</a:t>
            </a:r>
          </a:p>
          <a:p>
            <a:pPr marL="406400" indent="-346075" eaLnBrk="1" hangingPunct="1">
              <a:buClr>
                <a:srgbClr val="000099"/>
              </a:buClr>
              <a:buNone/>
            </a:pPr>
            <a:endParaRPr lang="en-US" sz="2400" b="0" dirty="0" smtClean="0"/>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1600" y="21564600"/>
            <a:ext cx="19050000" cy="285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0723" y="1600200"/>
            <a:ext cx="2794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2441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0771">
                                            <p:txEl>
                                              <p:pRg st="1" end="1"/>
                                            </p:txEl>
                                          </p:spTgt>
                                        </p:tgtEl>
                                        <p:attrNameLst>
                                          <p:attrName>style.visibility</p:attrName>
                                        </p:attrNameLst>
                                      </p:cBhvr>
                                      <p:to>
                                        <p:strVal val="visible"/>
                                      </p:to>
                                    </p:set>
                                    <p:animEffect transition="in" filter="blinds(horizontal)">
                                      <p:cBhvr>
                                        <p:cTn id="7" dur="500"/>
                                        <p:tgtEl>
                                          <p:spTgt spid="16077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60771">
                                            <p:txEl>
                                              <p:pRg st="2" end="2"/>
                                            </p:txEl>
                                          </p:spTgt>
                                        </p:tgtEl>
                                        <p:attrNameLst>
                                          <p:attrName>style.visibility</p:attrName>
                                        </p:attrNameLst>
                                      </p:cBhvr>
                                      <p:to>
                                        <p:strVal val="visible"/>
                                      </p:to>
                                    </p:set>
                                    <p:animEffect transition="in" filter="blinds(horizontal)">
                                      <p:cBhvr>
                                        <p:cTn id="10" dur="500"/>
                                        <p:tgtEl>
                                          <p:spTgt spid="160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228600" y="152400"/>
            <a:ext cx="6553200" cy="844550"/>
          </a:xfrm>
        </p:spPr>
        <p:txBody>
          <a:bodyPr/>
          <a:lstStyle/>
          <a:p>
            <a:pPr eaLnBrk="1" hangingPunct="1">
              <a:lnSpc>
                <a:spcPct val="80000"/>
              </a:lnSpc>
            </a:pPr>
            <a:r>
              <a:rPr lang="en-US" dirty="0" smtClean="0">
                <a:solidFill>
                  <a:srgbClr val="002060"/>
                </a:solidFill>
                <a:cs typeface="Times New Roman" pitchFamily="18" charset="0"/>
              </a:rPr>
              <a:t>Workers’ Compensation Insurance Program</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22</a:t>
            </a:fld>
            <a:endParaRPr lang="en-US" dirty="0" smtClean="0">
              <a:latin typeface="Arial"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541524869"/>
              </p:ext>
            </p:extLst>
          </p:nvPr>
        </p:nvGraphicFramePr>
        <p:xfrm>
          <a:off x="1524000" y="1447800"/>
          <a:ext cx="4800599" cy="5029200"/>
        </p:xfrm>
        <a:graphic>
          <a:graphicData uri="http://schemas.openxmlformats.org/drawingml/2006/table">
            <a:tbl>
              <a:tblPr>
                <a:effectLst>
                  <a:innerShdw blurRad="114300">
                    <a:prstClr val="black"/>
                  </a:innerShdw>
                </a:effectLst>
              </a:tblPr>
              <a:tblGrid>
                <a:gridCol w="1669775"/>
                <a:gridCol w="104361"/>
                <a:gridCol w="3026463"/>
              </a:tblGrid>
              <a:tr h="3483997">
                <a:tc>
                  <a:txBody>
                    <a:bodyPr/>
                    <a:lstStyle/>
                    <a:p>
                      <a:pPr algn="r" rtl="0" fontAlgn="t"/>
                      <a:r>
                        <a:rPr lang="en-US" sz="1800" b="1" i="0" u="none" strike="noStrike" dirty="0" smtClean="0">
                          <a:solidFill>
                            <a:srgbClr val="000000"/>
                          </a:solidFill>
                          <a:effectLst/>
                          <a:latin typeface="Bell MT"/>
                        </a:rPr>
                        <a:t>Statutory – WC</a:t>
                      </a:r>
                    </a:p>
                    <a:p>
                      <a:pPr algn="r" rtl="0" fontAlgn="t"/>
                      <a:r>
                        <a:rPr lang="en-US" sz="1800" b="1" i="0" u="none" strike="noStrike" dirty="0" smtClean="0">
                          <a:solidFill>
                            <a:srgbClr val="000000"/>
                          </a:solidFill>
                          <a:effectLst/>
                          <a:latin typeface="Bell MT"/>
                        </a:rPr>
                        <a:t>$5,000,000 - EL </a:t>
                      </a:r>
                      <a:endParaRPr lang="en-US" sz="1800" b="1" i="0" u="none" strike="noStrike" dirty="0">
                        <a:solidFill>
                          <a:srgbClr val="000000"/>
                        </a:solidFill>
                        <a:effectLst/>
                        <a:latin typeface="Bell MT"/>
                      </a:endParaRPr>
                    </a:p>
                  </a:txBody>
                  <a:tcPr marL="6648" marR="6648" marT="6648" marB="0" anchor="ctr">
                    <a:lnL>
                      <a:noFill/>
                    </a:lnL>
                    <a:lnR>
                      <a:noFill/>
                    </a:lnR>
                    <a:lnT>
                      <a:noFill/>
                    </a:lnT>
                    <a:lnB>
                      <a:noFill/>
                    </a:lnB>
                  </a:tcPr>
                </a:tc>
                <a:tc>
                  <a:txBody>
                    <a:bodyPr/>
                    <a:lstStyle/>
                    <a:p>
                      <a:pPr algn="l" fontAlgn="b"/>
                      <a:endParaRPr lang="en-US" sz="1400" b="1"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algn="ctr" rtl="0" fontAlgn="t"/>
                      <a:r>
                        <a:rPr lang="en-US" sz="2000" b="1" i="0" u="none" strike="noStrike" dirty="0">
                          <a:solidFill>
                            <a:srgbClr val="000000"/>
                          </a:solidFill>
                          <a:effectLst/>
                          <a:latin typeface="Bell MT"/>
                        </a:rPr>
                        <a:t>Excess Insurance Layer</a:t>
                      </a:r>
                      <a:r>
                        <a:rPr lang="en-US" sz="2000" b="0" i="0" u="none" strike="noStrike" dirty="0">
                          <a:solidFill>
                            <a:srgbClr val="000000"/>
                          </a:solidFill>
                          <a:effectLst/>
                          <a:latin typeface="Bell MT"/>
                        </a:rPr>
                        <a:t> </a:t>
                      </a:r>
                      <a:endParaRPr lang="en-US" sz="2000" b="0" i="0" u="none" strike="noStrike" dirty="0" smtClean="0">
                        <a:solidFill>
                          <a:srgbClr val="000000"/>
                        </a:solidFill>
                        <a:effectLst/>
                        <a:latin typeface="Bell MT"/>
                      </a:endParaRPr>
                    </a:p>
                    <a:p>
                      <a:pPr algn="ctr" rtl="0" fontAlgn="t"/>
                      <a:r>
                        <a:rPr lang="en-US" sz="2000" b="0" i="0" u="none" strike="noStrike" dirty="0" smtClean="0">
                          <a:solidFill>
                            <a:srgbClr val="000000"/>
                          </a:solidFill>
                          <a:effectLst/>
                          <a:latin typeface="Bell MT"/>
                        </a:rPr>
                        <a:t>Safety National</a:t>
                      </a:r>
                    </a:p>
                    <a:p>
                      <a:pPr algn="ctr" rtl="0" fontAlgn="t"/>
                      <a:endParaRPr lang="en-US" sz="2000" b="0" i="0" u="none" strike="noStrike" dirty="0" smtClean="0">
                        <a:solidFill>
                          <a:srgbClr val="000000"/>
                        </a:solidFill>
                        <a:effectLst/>
                        <a:latin typeface="Bell MT"/>
                      </a:endParaRPr>
                    </a:p>
                    <a:p>
                      <a:pPr algn="ctr" rtl="0" fontAlgn="t"/>
                      <a:r>
                        <a:rPr lang="en-US" sz="2000" b="0" i="0" u="none" strike="noStrike" dirty="0" smtClean="0">
                          <a:solidFill>
                            <a:srgbClr val="000000"/>
                          </a:solidFill>
                          <a:effectLst/>
                          <a:latin typeface="Bell MT"/>
                        </a:rPr>
                        <a:t>Workers’ Compensation</a:t>
                      </a:r>
                    </a:p>
                    <a:p>
                      <a:pPr algn="ctr" rtl="0" fontAlgn="t"/>
                      <a:r>
                        <a:rPr lang="en-US" sz="2000" b="0" i="0" u="none" strike="noStrike" dirty="0" smtClean="0">
                          <a:solidFill>
                            <a:srgbClr val="000000"/>
                          </a:solidFill>
                          <a:effectLst/>
                          <a:latin typeface="Bell MT"/>
                        </a:rPr>
                        <a:t>Statutory</a:t>
                      </a:r>
                    </a:p>
                    <a:p>
                      <a:pPr algn="ctr" rtl="0" fontAlgn="t"/>
                      <a:endParaRPr lang="en-US" sz="2000" b="0" i="0" u="none" strike="noStrike" dirty="0" smtClean="0">
                        <a:solidFill>
                          <a:srgbClr val="000000"/>
                        </a:solidFill>
                        <a:effectLst/>
                        <a:latin typeface="Bell MT"/>
                      </a:endParaRPr>
                    </a:p>
                    <a:p>
                      <a:pPr marL="0" marR="0" indent="0" algn="ctr" defTabSz="914400" rtl="0" eaLnBrk="1" fontAlgn="t"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Bell MT"/>
                        </a:rPr>
                        <a:t>Employer’s Liability</a:t>
                      </a:r>
                    </a:p>
                    <a:p>
                      <a:pPr algn="ctr" rtl="0" fontAlgn="t"/>
                      <a:r>
                        <a:rPr lang="en-US" sz="2000" b="0" i="0" u="none" strike="noStrike" dirty="0" smtClean="0">
                          <a:solidFill>
                            <a:srgbClr val="000000"/>
                          </a:solidFill>
                          <a:effectLst/>
                          <a:latin typeface="Bell MT"/>
                        </a:rPr>
                        <a:t>$4,500,000 </a:t>
                      </a:r>
                      <a:r>
                        <a:rPr lang="en-US" sz="2000" b="0" i="0" u="none" strike="noStrike" dirty="0" err="1" smtClean="0">
                          <a:solidFill>
                            <a:srgbClr val="000000"/>
                          </a:solidFill>
                          <a:effectLst/>
                          <a:latin typeface="Bell MT"/>
                        </a:rPr>
                        <a:t>xs</a:t>
                      </a:r>
                      <a:r>
                        <a:rPr lang="en-US" sz="2000" b="0" i="0" u="none" strike="noStrike" baseline="0" dirty="0" smtClean="0">
                          <a:solidFill>
                            <a:srgbClr val="000000"/>
                          </a:solidFill>
                          <a:effectLst/>
                          <a:latin typeface="Bell MT"/>
                        </a:rPr>
                        <a:t> of $500,000</a:t>
                      </a:r>
                      <a:endParaRPr lang="en-US" sz="2000" b="0"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1545203">
                <a:tc>
                  <a:txBody>
                    <a:bodyPr/>
                    <a:lstStyle/>
                    <a:p>
                      <a:pPr algn="r" fontAlgn="b"/>
                      <a:r>
                        <a:rPr lang="en-US" sz="1800" b="1" i="0" u="none" strike="noStrike" dirty="0" smtClean="0">
                          <a:solidFill>
                            <a:srgbClr val="000000"/>
                          </a:solidFill>
                          <a:effectLst/>
                          <a:latin typeface="Bell MT"/>
                        </a:rPr>
                        <a:t>$500,000</a:t>
                      </a:r>
                      <a:endParaRPr lang="en-US" sz="1800" b="1" i="0" u="none" strike="noStrike" dirty="0">
                        <a:solidFill>
                          <a:srgbClr val="000000"/>
                        </a:solidFill>
                        <a:effectLst/>
                        <a:latin typeface="Bell MT"/>
                      </a:endParaRPr>
                    </a:p>
                  </a:txBody>
                  <a:tcPr marL="6648" marR="6648" marT="6648" marB="0" anchor="ctr">
                    <a:lnL>
                      <a:noFill/>
                    </a:lnL>
                    <a:lnR>
                      <a:noFill/>
                    </a:lnR>
                    <a:lnT>
                      <a:noFill/>
                    </a:lnT>
                    <a:lnB>
                      <a:noFill/>
                    </a:lnB>
                  </a:tcPr>
                </a:tc>
                <a:tc>
                  <a:txBody>
                    <a:bodyPr/>
                    <a:lstStyle/>
                    <a:p>
                      <a:pPr algn="l" fontAlgn="b"/>
                      <a:endParaRPr lang="en-US" sz="1400" b="0"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algn="ctr" rtl="0" fontAlgn="t"/>
                      <a:r>
                        <a:rPr lang="en-US" sz="2000" b="1" i="0" u="none" strike="noStrike" dirty="0" smtClean="0">
                          <a:solidFill>
                            <a:srgbClr val="000000"/>
                          </a:solidFill>
                          <a:effectLst/>
                          <a:latin typeface="Bell MT"/>
                        </a:rPr>
                        <a:t>AORMA Pooled</a:t>
                      </a:r>
                      <a:r>
                        <a:rPr lang="en-US" sz="2000" b="1" i="0" u="none" strike="noStrike" baseline="0" dirty="0" smtClean="0">
                          <a:solidFill>
                            <a:srgbClr val="000000"/>
                          </a:solidFill>
                          <a:effectLst/>
                          <a:latin typeface="Bell MT"/>
                        </a:rPr>
                        <a:t> Layer</a:t>
                      </a:r>
                      <a:endParaRPr lang="en-US" sz="2000" b="0" i="0" u="none" strike="noStrike" baseline="0" dirty="0" smtClean="0">
                        <a:solidFill>
                          <a:srgbClr val="000000"/>
                        </a:solidFill>
                        <a:effectLst/>
                        <a:latin typeface="Bell MT"/>
                      </a:endParaRPr>
                    </a:p>
                    <a:p>
                      <a:pPr algn="ctr" rtl="0" fontAlgn="t"/>
                      <a:r>
                        <a:rPr lang="en-US" sz="2000" b="0" i="0" u="none" strike="noStrike" baseline="0" dirty="0" smtClean="0">
                          <a:solidFill>
                            <a:srgbClr val="000000"/>
                          </a:solidFill>
                          <a:effectLst/>
                          <a:latin typeface="Bell MT"/>
                        </a:rPr>
                        <a:t>$500,000</a:t>
                      </a:r>
                      <a:endParaRPr lang="en-US" sz="2000" b="0" i="0" u="none" strike="noStrike" dirty="0" smtClean="0">
                        <a:solidFill>
                          <a:srgbClr val="000000"/>
                        </a:solidFill>
                        <a:effectLst/>
                        <a:latin typeface="Bell MT"/>
                      </a:endParaRPr>
                    </a:p>
                    <a:p>
                      <a:pPr algn="ctr" rtl="0" fontAlgn="t"/>
                      <a:endParaRPr lang="en-US" sz="1400" b="0"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bl>
          </a:graphicData>
        </a:graphic>
      </p:graphicFrame>
      <p:cxnSp>
        <p:nvCxnSpPr>
          <p:cNvPr id="6" name="Straight Arrow Connector 5"/>
          <p:cNvCxnSpPr/>
          <p:nvPr/>
        </p:nvCxnSpPr>
        <p:spPr>
          <a:xfrm flipH="1">
            <a:off x="6477000" y="3200400"/>
            <a:ext cx="1676400" cy="2819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315200" y="2286000"/>
            <a:ext cx="1524000" cy="9144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29500" y="2450812"/>
            <a:ext cx="1295400" cy="584775"/>
          </a:xfrm>
          <a:prstGeom prst="rect">
            <a:avLst/>
          </a:prstGeom>
          <a:noFill/>
        </p:spPr>
        <p:txBody>
          <a:bodyPr wrap="square" rtlCol="0">
            <a:spAutoFit/>
          </a:bodyPr>
          <a:lstStyle/>
          <a:p>
            <a:pPr algn="ctr"/>
            <a:r>
              <a:rPr lang="en-US" sz="1600" dirty="0" smtClean="0">
                <a:solidFill>
                  <a:schemeClr val="bg1"/>
                </a:solidFill>
                <a:latin typeface="Bell MT" panose="02020503060305020303" pitchFamily="18" charset="0"/>
              </a:rPr>
              <a:t>Low SIR for California</a:t>
            </a:r>
            <a:endParaRPr lang="en-US" sz="1600" dirty="0">
              <a:solidFill>
                <a:schemeClr val="bg1"/>
              </a:solidFill>
              <a:latin typeface="Bell MT" panose="02020503060305020303" pitchFamily="18" charset="0"/>
            </a:endParaRPr>
          </a:p>
        </p:txBody>
      </p:sp>
      <p:cxnSp>
        <p:nvCxnSpPr>
          <p:cNvPr id="14" name="Straight Arrow Connector 13"/>
          <p:cNvCxnSpPr/>
          <p:nvPr/>
        </p:nvCxnSpPr>
        <p:spPr>
          <a:xfrm flipH="1">
            <a:off x="6400800" y="5029200"/>
            <a:ext cx="16764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7772400" y="4114800"/>
            <a:ext cx="1143000" cy="1066800"/>
          </a:xfrm>
          <a:prstGeom prst="ellipse">
            <a:avLst/>
          </a:prstGeom>
          <a:solidFill>
            <a:srgbClr val="B3B3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772400" y="4343400"/>
            <a:ext cx="1143000" cy="584775"/>
          </a:xfrm>
          <a:prstGeom prst="rect">
            <a:avLst/>
          </a:prstGeom>
          <a:noFill/>
        </p:spPr>
        <p:txBody>
          <a:bodyPr wrap="square" rtlCol="0">
            <a:spAutoFit/>
          </a:bodyPr>
          <a:lstStyle/>
          <a:p>
            <a:pPr algn="ctr"/>
            <a:r>
              <a:rPr lang="en-US" sz="1600" dirty="0" smtClean="0">
                <a:solidFill>
                  <a:schemeClr val="bg1"/>
                </a:solidFill>
                <a:latin typeface="Bell MT" panose="02020503060305020303" pitchFamily="18" charset="0"/>
              </a:rPr>
              <a:t>$0 Deductible</a:t>
            </a:r>
            <a:endParaRPr lang="en-US" sz="16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2433852364"/>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cs typeface="Times New Roman" pitchFamily="18" charset="0"/>
              </a:rPr>
              <a:t>Property Insurance Program </a:t>
            </a:r>
            <a:br>
              <a:rPr lang="en-US" dirty="0" smtClean="0">
                <a:solidFill>
                  <a:srgbClr val="002060"/>
                </a:solidFill>
                <a:cs typeface="Times New Roman" pitchFamily="18" charset="0"/>
              </a:rPr>
            </a:br>
            <a:r>
              <a:rPr lang="en-US" dirty="0" smtClean="0">
                <a:solidFill>
                  <a:srgbClr val="002060"/>
                </a:solidFill>
                <a:cs typeface="Times New Roman" pitchFamily="18" charset="0"/>
              </a:rPr>
              <a:t>“All Risk”</a:t>
            </a:r>
            <a:endParaRPr lang="en-US" dirty="0"/>
          </a:p>
        </p:txBody>
      </p:sp>
      <p:grpSp>
        <p:nvGrpSpPr>
          <p:cNvPr id="4098" name="Group 2"/>
          <p:cNvGrpSpPr>
            <a:grpSpLocks/>
          </p:cNvGrpSpPr>
          <p:nvPr/>
        </p:nvGrpSpPr>
        <p:grpSpPr bwMode="auto">
          <a:xfrm>
            <a:off x="990589" y="4308017"/>
            <a:ext cx="7881086" cy="2016475"/>
            <a:chOff x="2259" y="7149"/>
            <a:chExt cx="13547" cy="4096"/>
          </a:xfrm>
        </p:grpSpPr>
        <p:sp>
          <p:nvSpPr>
            <p:cNvPr id="4106" name="AutoShape 10"/>
            <p:cNvSpPr>
              <a:spLocks/>
            </p:cNvSpPr>
            <p:nvPr/>
          </p:nvSpPr>
          <p:spPr bwMode="auto">
            <a:xfrm>
              <a:off x="13916" y="8887"/>
              <a:ext cx="1890" cy="1220"/>
            </a:xfrm>
            <a:prstGeom prst="borderCallout1">
              <a:avLst>
                <a:gd name="adj1" fmla="val 10620"/>
                <a:gd name="adj2" fmla="val -6347"/>
                <a:gd name="adj3" fmla="val -466286"/>
                <a:gd name="adj4" fmla="val -107997"/>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1400" b="1" dirty="0" smtClean="0">
                  <a:solidFill>
                    <a:schemeClr val="bg1"/>
                  </a:solidFill>
                  <a:latin typeface="Candara" pitchFamily="34" charset="0"/>
                  <a:cs typeface="Arial" pitchFamily="34" charset="0"/>
                </a:rPr>
                <a:t>Extra </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Expense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7" name="AutoShape 11"/>
            <p:cNvSpPr>
              <a:spLocks/>
            </p:cNvSpPr>
            <p:nvPr/>
          </p:nvSpPr>
          <p:spPr bwMode="auto">
            <a:xfrm>
              <a:off x="7367" y="9607"/>
              <a:ext cx="2979" cy="1638"/>
            </a:xfrm>
            <a:prstGeom prst="borderCallout1">
              <a:avLst>
                <a:gd name="adj1" fmla="val -5960"/>
                <a:gd name="adj2" fmla="val 52203"/>
                <a:gd name="adj3" fmla="val -393777"/>
                <a:gd name="adj4" fmla="val 24217"/>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Business Interruption/</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Loss of Rents</a:t>
              </a:r>
              <a:endParaRPr kumimoji="0" lang="en-US"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0" name="AutoShape 14"/>
            <p:cNvSpPr>
              <a:spLocks/>
            </p:cNvSpPr>
            <p:nvPr/>
          </p:nvSpPr>
          <p:spPr bwMode="auto">
            <a:xfrm>
              <a:off x="2259" y="10107"/>
              <a:ext cx="3480" cy="1073"/>
            </a:xfrm>
            <a:prstGeom prst="borderCallout1">
              <a:avLst>
                <a:gd name="adj1" fmla="val 15000"/>
                <a:gd name="adj2" fmla="val 103449"/>
                <a:gd name="adj3" fmla="val -647559"/>
                <a:gd name="adj4" fmla="val 133652"/>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Flood</a:t>
              </a:r>
              <a:r>
                <a:rPr kumimoji="0" lang="en-US" sz="1400" b="1" i="0" u="none" strike="noStrike" cap="none" normalizeH="0" dirty="0" smtClean="0">
                  <a:ln>
                    <a:noFill/>
                  </a:ln>
                  <a:solidFill>
                    <a:schemeClr val="bg1"/>
                  </a:solidFill>
                  <a:effectLst/>
                  <a:latin typeface="Candara" pitchFamily="34" charset="0"/>
                  <a:cs typeface="Arial" pitchFamily="34" charset="0"/>
                </a:rPr>
                <a:t> &amp; Limited Pollution</a:t>
              </a:r>
              <a:endParaRPr kumimoji="0" lang="en-US" sz="14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5" name="AutoShape 19"/>
            <p:cNvSpPr>
              <a:spLocks/>
            </p:cNvSpPr>
            <p:nvPr/>
          </p:nvSpPr>
          <p:spPr bwMode="auto">
            <a:xfrm>
              <a:off x="3053" y="7149"/>
              <a:ext cx="2358" cy="835"/>
            </a:xfrm>
            <a:prstGeom prst="borderCallout1">
              <a:avLst>
                <a:gd name="adj1" fmla="val -6929"/>
                <a:gd name="adj2" fmla="val 52419"/>
                <a:gd name="adj3" fmla="val -461840"/>
                <a:gd name="adj4" fmla="val 103261"/>
              </a:avLst>
            </a:prstGeom>
            <a:gradFill rotWithShape="0">
              <a:gsLst>
                <a:gs pos="0">
                  <a:srgbClr val="FFFFFF"/>
                </a:gs>
                <a:gs pos="100000">
                  <a:srgbClr val="FBD4B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400" b="1" dirty="0" smtClean="0">
                  <a:solidFill>
                    <a:schemeClr val="bg1"/>
                  </a:solidFill>
                  <a:latin typeface="Candara" pitchFamily="34" charset="0"/>
                  <a:cs typeface="Arial" pitchFamily="34" charset="0"/>
                </a:rPr>
                <a:t>Real Property </a:t>
              </a:r>
              <a:endParaRPr kumimoji="0" lang="en-US" sz="14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2"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23</a:t>
            </a:fld>
            <a:endParaRPr lang="en-US" dirty="0" smtClean="0">
              <a:latin typeface="Arial" pitchFamily="34" charset="0"/>
            </a:endParaRPr>
          </a:p>
        </p:txBody>
      </p:sp>
      <p:sp>
        <p:nvSpPr>
          <p:cNvPr id="3" name="Rectangle 2"/>
          <p:cNvSpPr/>
          <p:nvPr/>
        </p:nvSpPr>
        <p:spPr>
          <a:xfrm>
            <a:off x="2285730" y="1142444"/>
            <a:ext cx="4648200" cy="117649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rPr>
              <a:t>AORMA Property Insurance Program</a:t>
            </a:r>
            <a:endParaRPr lang="en-US" sz="2400" b="1" dirty="0">
              <a:solidFill>
                <a:srgbClr val="FFFFFF"/>
              </a:solidFill>
            </a:endParaRPr>
          </a:p>
        </p:txBody>
      </p:sp>
      <p:sp>
        <p:nvSpPr>
          <p:cNvPr id="10" name="AutoShape 10"/>
          <p:cNvSpPr>
            <a:spLocks/>
          </p:cNvSpPr>
          <p:nvPr/>
        </p:nvSpPr>
        <p:spPr bwMode="auto">
          <a:xfrm>
            <a:off x="7865211" y="3128347"/>
            <a:ext cx="1099524" cy="605453"/>
          </a:xfrm>
          <a:prstGeom prst="borderCallout1">
            <a:avLst>
              <a:gd name="adj1" fmla="val 10620"/>
              <a:gd name="adj2" fmla="val -6347"/>
              <a:gd name="adj3" fmla="val -200461"/>
              <a:gd name="adj4" fmla="val -79667"/>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2700000" scaled="1"/>
            <a:tileRect/>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1400" b="1" dirty="0" smtClean="0">
                <a:solidFill>
                  <a:schemeClr val="bg1"/>
                </a:solidFill>
                <a:latin typeface="Candara" pitchFamily="34" charset="0"/>
                <a:cs typeface="Arial" pitchFamily="34" charset="0"/>
              </a:rPr>
              <a:t>Boiler &amp; Machinery</a:t>
            </a:r>
            <a:endParaRPr kumimoji="0" lang="en-US" sz="14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11" name="AutoShape 19"/>
          <p:cNvSpPr>
            <a:spLocks/>
          </p:cNvSpPr>
          <p:nvPr/>
        </p:nvSpPr>
        <p:spPr bwMode="auto">
          <a:xfrm>
            <a:off x="228600" y="3378437"/>
            <a:ext cx="1125083" cy="431563"/>
          </a:xfrm>
          <a:prstGeom prst="borderCallout1">
            <a:avLst>
              <a:gd name="adj1" fmla="val -6929"/>
              <a:gd name="adj2" fmla="val 52419"/>
              <a:gd name="adj3" fmla="val -288085"/>
              <a:gd name="adj4" fmla="val 179955"/>
            </a:avLst>
          </a:prstGeom>
          <a:gradFill flip="none" rotWithShape="1">
            <a:gsLst>
              <a:gs pos="0">
                <a:schemeClr val="tx1">
                  <a:lumMod val="40000"/>
                  <a:lumOff val="60000"/>
                  <a:shade val="30000"/>
                  <a:satMod val="115000"/>
                </a:schemeClr>
              </a:gs>
              <a:gs pos="50000">
                <a:schemeClr val="tx1">
                  <a:lumMod val="40000"/>
                  <a:lumOff val="60000"/>
                  <a:shade val="67500"/>
                  <a:satMod val="115000"/>
                </a:schemeClr>
              </a:gs>
              <a:gs pos="100000">
                <a:schemeClr val="tx1">
                  <a:lumMod val="40000"/>
                  <a:lumOff val="60000"/>
                  <a:shade val="100000"/>
                  <a:satMod val="115000"/>
                </a:schemeClr>
              </a:gs>
            </a:gsLst>
            <a:lin ang="16200000" scaled="1"/>
            <a:tileRect/>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400" b="1" dirty="0" smtClean="0">
                <a:solidFill>
                  <a:schemeClr val="bg1"/>
                </a:solidFill>
                <a:latin typeface="Candara" pitchFamily="34" charset="0"/>
                <a:cs typeface="Arial" pitchFamily="34" charset="0"/>
              </a:rPr>
              <a:t>Cyber </a:t>
            </a:r>
            <a:endParaRPr kumimoji="0" lang="en-US" sz="14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12" name="AutoShape 14"/>
          <p:cNvSpPr>
            <a:spLocks/>
          </p:cNvSpPr>
          <p:nvPr/>
        </p:nvSpPr>
        <p:spPr bwMode="auto">
          <a:xfrm>
            <a:off x="5181600" y="4191000"/>
            <a:ext cx="1878790" cy="528242"/>
          </a:xfrm>
          <a:prstGeom prst="borderCallout1">
            <a:avLst>
              <a:gd name="adj1" fmla="val -11631"/>
              <a:gd name="adj2" fmla="val 51334"/>
              <a:gd name="adj3" fmla="val -343203"/>
              <a:gd name="adj4" fmla="val 36752"/>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Business </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Personal Property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3413462357"/>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228600" y="152400"/>
            <a:ext cx="6553200" cy="844550"/>
          </a:xfrm>
        </p:spPr>
        <p:txBody>
          <a:bodyPr/>
          <a:lstStyle/>
          <a:p>
            <a:pPr eaLnBrk="1" hangingPunct="1">
              <a:lnSpc>
                <a:spcPct val="80000"/>
              </a:lnSpc>
            </a:pPr>
            <a:r>
              <a:rPr lang="en-US" dirty="0" smtClean="0">
                <a:solidFill>
                  <a:srgbClr val="002060"/>
                </a:solidFill>
                <a:cs typeface="Times New Roman" pitchFamily="18" charset="0"/>
              </a:rPr>
              <a:t>Property Insurance Program</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24</a:t>
            </a:fld>
            <a:endParaRPr lang="en-US" dirty="0" smtClean="0">
              <a:latin typeface="Arial"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824070902"/>
              </p:ext>
            </p:extLst>
          </p:nvPr>
        </p:nvGraphicFramePr>
        <p:xfrm>
          <a:off x="1295400" y="1371600"/>
          <a:ext cx="5410201" cy="5099304"/>
        </p:xfrm>
        <a:graphic>
          <a:graphicData uri="http://schemas.openxmlformats.org/drawingml/2006/table">
            <a:tbl>
              <a:tblPr>
                <a:effectLst>
                  <a:innerShdw blurRad="114300">
                    <a:prstClr val="black"/>
                  </a:innerShdw>
                </a:effectLst>
              </a:tblPr>
              <a:tblGrid>
                <a:gridCol w="1545773"/>
                <a:gridCol w="110412"/>
                <a:gridCol w="3754016"/>
              </a:tblGrid>
              <a:tr h="3236977">
                <a:tc>
                  <a:txBody>
                    <a:bodyPr/>
                    <a:lstStyle/>
                    <a:p>
                      <a:pPr algn="r" rtl="0" fontAlgn="t"/>
                      <a:r>
                        <a:rPr lang="en-US" sz="1800" b="1" i="0" u="none" strike="noStrike" dirty="0" smtClean="0">
                          <a:solidFill>
                            <a:srgbClr val="000000"/>
                          </a:solidFill>
                          <a:effectLst/>
                          <a:latin typeface="Bell MT"/>
                        </a:rPr>
                        <a:t>$1,000,000,000</a:t>
                      </a:r>
                    </a:p>
                    <a:p>
                      <a:pPr algn="r" rtl="0" fontAlgn="t"/>
                      <a:r>
                        <a:rPr lang="en-US" sz="1800" b="1" i="0" u="none" strike="noStrike" dirty="0" smtClean="0">
                          <a:solidFill>
                            <a:srgbClr val="000000"/>
                          </a:solidFill>
                          <a:effectLst/>
                          <a:latin typeface="Bell MT"/>
                        </a:rPr>
                        <a:t>Subject</a:t>
                      </a:r>
                      <a:r>
                        <a:rPr lang="en-US" sz="1800" b="1" i="0" u="none" strike="noStrike" baseline="0" dirty="0" smtClean="0">
                          <a:solidFill>
                            <a:srgbClr val="000000"/>
                          </a:solidFill>
                          <a:effectLst/>
                          <a:latin typeface="Bell MT"/>
                        </a:rPr>
                        <a:t> to </a:t>
                      </a:r>
                    </a:p>
                    <a:p>
                      <a:pPr algn="r" rtl="0" fontAlgn="t"/>
                      <a:r>
                        <a:rPr lang="en-US" sz="1800" b="1" i="0" u="none" strike="noStrike" baseline="0" dirty="0" smtClean="0">
                          <a:solidFill>
                            <a:srgbClr val="000000"/>
                          </a:solidFill>
                          <a:effectLst/>
                          <a:latin typeface="Bell MT"/>
                        </a:rPr>
                        <a:t>sub-limits</a:t>
                      </a:r>
                      <a:r>
                        <a:rPr lang="en-US" sz="1800" b="1" i="0" u="none" strike="noStrike" dirty="0" smtClean="0">
                          <a:solidFill>
                            <a:srgbClr val="000000"/>
                          </a:solidFill>
                          <a:effectLst/>
                          <a:latin typeface="Bell MT"/>
                        </a:rPr>
                        <a:t> </a:t>
                      </a:r>
                      <a:endParaRPr lang="en-US" sz="1800" b="1" i="0" u="none" strike="noStrike" dirty="0">
                        <a:solidFill>
                          <a:srgbClr val="000000"/>
                        </a:solidFill>
                        <a:effectLst/>
                        <a:latin typeface="Bell MT"/>
                      </a:endParaRPr>
                    </a:p>
                  </a:txBody>
                  <a:tcPr marL="6648" marR="6648" marT="6648" marB="0" anchor="ctr">
                    <a:lnL>
                      <a:noFill/>
                    </a:lnL>
                    <a:lnR>
                      <a:noFill/>
                    </a:lnR>
                    <a:lnT>
                      <a:noFill/>
                    </a:lnT>
                    <a:lnB>
                      <a:noFill/>
                    </a:lnB>
                  </a:tcPr>
                </a:tc>
                <a:tc>
                  <a:txBody>
                    <a:bodyPr/>
                    <a:lstStyle/>
                    <a:p>
                      <a:pPr algn="l" fontAlgn="b"/>
                      <a:endParaRPr lang="en-US" sz="1400" b="1"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algn="ctr" rtl="0" fontAlgn="t"/>
                      <a:r>
                        <a:rPr lang="en-US" sz="2000" b="1" i="0" u="none" strike="noStrike" dirty="0">
                          <a:solidFill>
                            <a:srgbClr val="000000"/>
                          </a:solidFill>
                          <a:effectLst/>
                          <a:latin typeface="Bell MT"/>
                        </a:rPr>
                        <a:t>Excess Insurance Layer</a:t>
                      </a:r>
                      <a:r>
                        <a:rPr lang="en-US" sz="2000" b="0" i="0" u="none" strike="noStrike" dirty="0">
                          <a:solidFill>
                            <a:srgbClr val="000000"/>
                          </a:solidFill>
                          <a:effectLst/>
                          <a:latin typeface="Bell MT"/>
                        </a:rPr>
                        <a:t> </a:t>
                      </a:r>
                      <a:r>
                        <a:rPr lang="en-US" sz="2000" b="0" i="0" u="none" strike="noStrike" dirty="0" smtClean="0">
                          <a:solidFill>
                            <a:srgbClr val="000000"/>
                          </a:solidFill>
                          <a:effectLst/>
                          <a:latin typeface="Bell MT"/>
                        </a:rPr>
                        <a:t>PEPIP</a:t>
                      </a:r>
                    </a:p>
                    <a:p>
                      <a:pPr algn="ctr" rtl="0" fontAlgn="t"/>
                      <a:r>
                        <a:rPr lang="en-US" sz="2000" b="0" i="0" u="none" strike="noStrike" dirty="0" smtClean="0">
                          <a:solidFill>
                            <a:srgbClr val="000000"/>
                          </a:solidFill>
                          <a:effectLst/>
                          <a:latin typeface="Bell MT"/>
                        </a:rPr>
                        <a:t>Various Insurers</a:t>
                      </a:r>
                    </a:p>
                    <a:p>
                      <a:pPr algn="ctr" rtl="0" fontAlgn="t"/>
                      <a:r>
                        <a:rPr lang="en-US" sz="2000" b="0" i="0" u="none" strike="noStrike" dirty="0" smtClean="0">
                          <a:solidFill>
                            <a:srgbClr val="000000"/>
                          </a:solidFill>
                          <a:effectLst/>
                          <a:latin typeface="Bell MT"/>
                        </a:rPr>
                        <a:t>$1,000,000,000 </a:t>
                      </a:r>
                      <a:r>
                        <a:rPr lang="en-US" sz="2000" b="0" i="0" u="none" strike="noStrike" dirty="0" err="1" smtClean="0">
                          <a:solidFill>
                            <a:srgbClr val="000000"/>
                          </a:solidFill>
                          <a:effectLst/>
                          <a:latin typeface="Bell MT"/>
                        </a:rPr>
                        <a:t>xs</a:t>
                      </a:r>
                      <a:r>
                        <a:rPr lang="en-US" sz="2000" b="0" i="0" u="none" strike="noStrike" dirty="0" smtClean="0">
                          <a:solidFill>
                            <a:srgbClr val="000000"/>
                          </a:solidFill>
                          <a:effectLst/>
                          <a:latin typeface="Bell MT"/>
                        </a:rPr>
                        <a:t> of $100,000</a:t>
                      </a:r>
                      <a:endParaRPr lang="en-US" sz="2000" b="0"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1030223">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Bell MT"/>
                        </a:rPr>
                        <a:t>$100,000</a:t>
                      </a:r>
                      <a:r>
                        <a:rPr lang="en-US" sz="1200" b="1" i="0" u="none" strike="noStrike" dirty="0" smtClean="0">
                          <a:solidFill>
                            <a:srgbClr val="000000"/>
                          </a:solidFill>
                          <a:effectLst/>
                          <a:latin typeface="Bell MT"/>
                        </a:rPr>
                        <a:t> </a:t>
                      </a:r>
                    </a:p>
                    <a:p>
                      <a:pPr algn="l" fontAlgn="b"/>
                      <a:endParaRPr lang="en-US" sz="1200" b="0" i="0" u="none" strike="noStrike" dirty="0">
                        <a:solidFill>
                          <a:srgbClr val="000000"/>
                        </a:solidFill>
                        <a:effectLst/>
                        <a:latin typeface="Bell MT"/>
                      </a:endParaRPr>
                    </a:p>
                  </a:txBody>
                  <a:tcPr marL="6648" marR="6648" marT="6648" marB="0" anchor="ctr">
                    <a:lnL>
                      <a:noFill/>
                    </a:lnL>
                    <a:lnR>
                      <a:noFill/>
                    </a:lnR>
                    <a:lnT>
                      <a:noFill/>
                    </a:lnT>
                    <a:lnB>
                      <a:noFill/>
                    </a:lnB>
                  </a:tcPr>
                </a:tc>
                <a:tc>
                  <a:txBody>
                    <a:bodyPr/>
                    <a:lstStyle/>
                    <a:p>
                      <a:pPr algn="l" fontAlgn="b"/>
                      <a:endParaRPr lang="en-US" sz="1400" b="0"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algn="ctr" rtl="0" fontAlgn="t"/>
                      <a:r>
                        <a:rPr lang="en-US" sz="2000" b="1" i="0" u="none" strike="noStrike" dirty="0" smtClean="0">
                          <a:solidFill>
                            <a:srgbClr val="000000"/>
                          </a:solidFill>
                          <a:effectLst/>
                          <a:latin typeface="Bell MT"/>
                        </a:rPr>
                        <a:t>AORMA Pooled Layer</a:t>
                      </a:r>
                    </a:p>
                    <a:p>
                      <a:pPr algn="ctr" rtl="0" fontAlgn="t"/>
                      <a:r>
                        <a:rPr lang="en-US" sz="2000" b="0" i="0" u="none" strike="noStrike" dirty="0" smtClean="0">
                          <a:solidFill>
                            <a:srgbClr val="000000"/>
                          </a:solidFill>
                          <a:effectLst/>
                          <a:latin typeface="Bell MT"/>
                        </a:rPr>
                        <a:t>$100,000 per</a:t>
                      </a:r>
                      <a:r>
                        <a:rPr lang="en-US" sz="2000" b="0" i="0" u="none" strike="noStrike" baseline="0" dirty="0" smtClean="0">
                          <a:solidFill>
                            <a:srgbClr val="000000"/>
                          </a:solidFill>
                          <a:effectLst/>
                          <a:latin typeface="Bell MT"/>
                        </a:rPr>
                        <a:t> occurrence</a:t>
                      </a:r>
                    </a:p>
                    <a:p>
                      <a:pPr algn="ctr" rtl="0" fontAlgn="t"/>
                      <a:r>
                        <a:rPr lang="en-US" sz="2000" b="0" i="0" u="none" strike="noStrike" baseline="0" dirty="0" smtClean="0">
                          <a:solidFill>
                            <a:srgbClr val="000000"/>
                          </a:solidFill>
                          <a:effectLst/>
                          <a:latin typeface="Bell MT"/>
                        </a:rPr>
                        <a:t>$200,000 aggregate</a:t>
                      </a:r>
                      <a:endParaRPr lang="en-US" sz="2000" b="0"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609600">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Bell MT"/>
                        </a:rPr>
                        <a:t>$5,000</a:t>
                      </a:r>
                      <a:r>
                        <a:rPr lang="en-US" sz="1800" b="1" i="0" u="none" strike="noStrike" baseline="0" dirty="0" smtClean="0">
                          <a:solidFill>
                            <a:srgbClr val="000000"/>
                          </a:solidFill>
                          <a:effectLst/>
                          <a:latin typeface="Bell MT"/>
                        </a:rPr>
                        <a:t> to $50,000</a:t>
                      </a:r>
                      <a:endParaRPr lang="en-US" sz="1800" b="1" i="0" u="none" strike="noStrike" dirty="0" smtClean="0">
                        <a:solidFill>
                          <a:srgbClr val="000000"/>
                        </a:solidFill>
                        <a:effectLst/>
                        <a:latin typeface="Bell MT"/>
                      </a:endParaRPr>
                    </a:p>
                    <a:p>
                      <a:pPr algn="r" rtl="0" fontAlgn="b"/>
                      <a:endParaRPr lang="en-US" sz="1200" b="1"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algn="l" fontAlgn="b"/>
                      <a:endParaRPr lang="en-US" sz="1400" b="0" i="0" u="none" strike="noStrike">
                        <a:solidFill>
                          <a:srgbClr val="000000"/>
                        </a:solidFill>
                        <a:effectLst/>
                        <a:latin typeface="Bell MT"/>
                      </a:endParaRPr>
                    </a:p>
                  </a:txBody>
                  <a:tcPr marL="6648" marR="6648" marT="6648"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Bell MT"/>
                        </a:rPr>
                        <a:t>AORMA Member Deductible </a:t>
                      </a:r>
                    </a:p>
                    <a:p>
                      <a:pPr marL="0" marR="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Bell MT"/>
                        </a:rPr>
                        <a:t>Between $5,000 -</a:t>
                      </a:r>
                      <a:r>
                        <a:rPr lang="en-US" sz="2000" b="0" i="0" u="none" strike="noStrike" baseline="0" dirty="0" smtClean="0">
                          <a:solidFill>
                            <a:srgbClr val="000000"/>
                          </a:solidFill>
                          <a:effectLst/>
                          <a:latin typeface="Bell MT"/>
                        </a:rPr>
                        <a:t> $50,000</a:t>
                      </a:r>
                      <a:endParaRPr lang="en-US" sz="2000" b="0" i="0" u="none" strike="noStrike" dirty="0" smtClean="0">
                        <a:solidFill>
                          <a:srgbClr val="000000"/>
                        </a:solidFill>
                        <a:effectLst/>
                        <a:latin typeface="Bell MT"/>
                      </a:endParaRPr>
                    </a:p>
                    <a:p>
                      <a:pPr algn="ctr" rtl="0" fontAlgn="b"/>
                      <a:endParaRPr lang="en-US" sz="1400" b="1"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66FF"/>
                    </a:solidFill>
                  </a:tcPr>
                </a:tc>
              </a:tr>
            </a:tbl>
          </a:graphicData>
        </a:graphic>
      </p:graphicFrame>
    </p:spTree>
    <p:extLst>
      <p:ext uri="{BB962C8B-B14F-4D97-AF65-F5344CB8AC3E}">
        <p14:creationId xmlns:p14="http://schemas.microsoft.com/office/powerpoint/2010/main" val="2032750811"/>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Property Insurance Deductibles</a:t>
            </a:r>
            <a:endParaRPr lang="en-US" dirty="0">
              <a:solidFill>
                <a:srgbClr val="002060"/>
              </a:solidFill>
            </a:endParaRPr>
          </a:p>
        </p:txBody>
      </p:sp>
      <p:sp>
        <p:nvSpPr>
          <p:cNvPr id="3" name="Content Placeholder 2"/>
          <p:cNvSpPr>
            <a:spLocks noGrp="1"/>
          </p:cNvSpPr>
          <p:nvPr>
            <p:ph idx="1"/>
          </p:nvPr>
        </p:nvSpPr>
        <p:spPr/>
        <p:txBody>
          <a:bodyPr/>
          <a:lstStyle/>
          <a:p>
            <a:pPr marL="457200" indent="-457200" eaLnBrk="1" hangingPunct="1">
              <a:buClr>
                <a:srgbClr val="000099"/>
              </a:buClr>
              <a:buFont typeface="Wingdings" panose="05000000000000000000" pitchFamily="2" charset="2"/>
              <a:buChar char="ü"/>
            </a:pPr>
            <a:r>
              <a:rPr lang="en-US" sz="2800" b="0" dirty="0" smtClean="0"/>
              <a:t>$</a:t>
            </a:r>
            <a:r>
              <a:rPr lang="en-US" sz="2800" b="0" dirty="0"/>
              <a:t>5,000 for personal property and </a:t>
            </a:r>
            <a:r>
              <a:rPr lang="en-US" sz="2800" b="0" dirty="0" smtClean="0"/>
              <a:t>business interruption </a:t>
            </a:r>
            <a:r>
              <a:rPr lang="en-US" sz="2800" b="0" dirty="0"/>
              <a:t>/ loss of rents</a:t>
            </a:r>
          </a:p>
          <a:p>
            <a:pPr marL="457200" indent="-457200" eaLnBrk="1" hangingPunct="1">
              <a:buClr>
                <a:srgbClr val="000099"/>
              </a:buClr>
              <a:buFont typeface="Wingdings" panose="05000000000000000000" pitchFamily="2" charset="2"/>
              <a:buChar char="ü"/>
            </a:pPr>
            <a:r>
              <a:rPr lang="en-US" sz="2800" b="0" dirty="0"/>
              <a:t>1% of real property value subject to a minimum of $5,000 and a maximum of $</a:t>
            </a:r>
            <a:r>
              <a:rPr lang="en-US" sz="2800" b="0" dirty="0" smtClean="0"/>
              <a:t>50,000 (sliding deduct.) </a:t>
            </a:r>
            <a:endParaRPr lang="en-US" sz="2800" b="0" dirty="0"/>
          </a:p>
          <a:p>
            <a:pPr lvl="0">
              <a:buFont typeface="Wingdings" panose="05000000000000000000" pitchFamily="2" charset="2"/>
              <a:buChar char="ü"/>
            </a:pPr>
            <a:r>
              <a:rPr lang="en-US" sz="2800" b="0" dirty="0"/>
              <a:t>Flood </a:t>
            </a:r>
            <a:r>
              <a:rPr lang="en-US" sz="2800" b="0" dirty="0" smtClean="0"/>
              <a:t>Deductibles- $250,000 </a:t>
            </a:r>
            <a:r>
              <a:rPr lang="en-US" sz="2800" b="0" dirty="0"/>
              <a:t>in zones A &amp; </a:t>
            </a:r>
            <a:r>
              <a:rPr lang="en-US" sz="2800" b="0" dirty="0" smtClean="0"/>
              <a:t>V </a:t>
            </a:r>
          </a:p>
          <a:p>
            <a:pPr lvl="0">
              <a:buFont typeface="Wingdings" panose="05000000000000000000" pitchFamily="2" charset="2"/>
              <a:buChar char="ü"/>
            </a:pPr>
            <a:r>
              <a:rPr lang="en-US" sz="2800" b="0" dirty="0" smtClean="0"/>
              <a:t>$</a:t>
            </a:r>
            <a:r>
              <a:rPr lang="en-US" sz="2800" b="0" dirty="0"/>
              <a:t>100,000 for all other </a:t>
            </a:r>
            <a:r>
              <a:rPr lang="en-US" sz="2800" b="0" dirty="0" smtClean="0"/>
              <a:t>zones</a:t>
            </a:r>
            <a:endParaRPr lang="en-US" sz="2800" b="0" dirty="0"/>
          </a:p>
          <a:p>
            <a:pPr lvl="0">
              <a:buFont typeface="Wingdings" panose="05000000000000000000" pitchFamily="2" charset="2"/>
              <a:buChar char="ü"/>
            </a:pPr>
            <a:r>
              <a:rPr lang="en-US" sz="2800" b="0" dirty="0" smtClean="0"/>
              <a:t>$50,000 </a:t>
            </a:r>
            <a:r>
              <a:rPr lang="en-US" sz="2800" b="0" dirty="0"/>
              <a:t>for fine </a:t>
            </a:r>
            <a:r>
              <a:rPr lang="en-US" sz="2800" b="0" dirty="0" smtClean="0"/>
              <a:t>arts</a:t>
            </a:r>
          </a:p>
          <a:p>
            <a:pPr lvl="0">
              <a:buFont typeface="Wingdings" panose="05000000000000000000" pitchFamily="2" charset="2"/>
              <a:buChar char="ü"/>
            </a:pPr>
            <a:r>
              <a:rPr lang="en-US" sz="2800" b="0" dirty="0" smtClean="0"/>
              <a:t>$</a:t>
            </a:r>
            <a:r>
              <a:rPr lang="en-US" sz="2800" b="0" dirty="0"/>
              <a:t>10,000 per vehicle or mobile </a:t>
            </a:r>
            <a:r>
              <a:rPr lang="en-US" sz="2800" b="0" dirty="0" smtClean="0"/>
              <a:t>equipment, </a:t>
            </a:r>
            <a:r>
              <a:rPr lang="en-US" sz="2800" b="0" dirty="0"/>
              <a:t>$50,000 maximum</a:t>
            </a:r>
          </a:p>
          <a:p>
            <a:pPr marL="60325" indent="0">
              <a:buNone/>
            </a:pPr>
            <a:endParaRPr lang="en-US" dirty="0"/>
          </a:p>
        </p:txBody>
      </p:sp>
      <p:sp>
        <p:nvSpPr>
          <p:cNvPr id="4" name="Slide Number Placeholder 3"/>
          <p:cNvSpPr>
            <a:spLocks noGrp="1"/>
          </p:cNvSpPr>
          <p:nvPr>
            <p:ph type="sldNum" sz="quarter" idx="12"/>
          </p:nvPr>
        </p:nvSpPr>
        <p:spPr>
          <a:xfrm>
            <a:off x="3505200" y="6172200"/>
            <a:ext cx="2133600" cy="476250"/>
          </a:xfrm>
        </p:spPr>
        <p:txBody>
          <a:bodyPr/>
          <a:lstStyle/>
          <a:p>
            <a:pPr algn="ctr">
              <a:defRPr/>
            </a:pPr>
            <a:fld id="{6B78597D-625D-454D-9888-D0835A237E6D}" type="slidenum">
              <a:rPr lang="en-US" sz="1000" smtClean="0">
                <a:latin typeface="Arial" panose="020B0604020202020204" pitchFamily="34" charset="0"/>
                <a:cs typeface="Arial" panose="020B0604020202020204" pitchFamily="34" charset="0"/>
              </a:rPr>
              <a:pPr algn="ctr">
                <a:defRPr/>
              </a:pPr>
              <a:t>25</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5317420"/>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“Campus 99”</a:t>
            </a:r>
            <a:endParaRPr lang="en-US" dirty="0">
              <a:solidFill>
                <a:srgbClr val="002060"/>
              </a:solidFill>
            </a:endParaRPr>
          </a:p>
        </p:txBody>
      </p:sp>
      <p:sp>
        <p:nvSpPr>
          <p:cNvPr id="4" name="Slide Number Placeholder 3"/>
          <p:cNvSpPr>
            <a:spLocks noGrp="1"/>
          </p:cNvSpPr>
          <p:nvPr>
            <p:ph type="sldNum" sz="quarter" idx="12"/>
          </p:nvPr>
        </p:nvSpPr>
        <p:spPr>
          <a:xfrm>
            <a:off x="3657600" y="6172200"/>
            <a:ext cx="2133600" cy="476250"/>
          </a:xfrm>
        </p:spPr>
        <p:txBody>
          <a:bodyPr/>
          <a:lstStyle/>
          <a:p>
            <a:pPr algn="ctr">
              <a:defRPr/>
            </a:pPr>
            <a:fld id="{6B78597D-625D-454D-9888-D0835A237E6D}" type="slidenum">
              <a:rPr lang="en-US" sz="1000" smtClean="0">
                <a:latin typeface="Arial" panose="020B0604020202020204" pitchFamily="34" charset="0"/>
                <a:cs typeface="Arial" panose="020B0604020202020204" pitchFamily="34" charset="0"/>
              </a:rPr>
              <a:pPr algn="ctr">
                <a:defRPr/>
              </a:pPr>
              <a:t>26</a:t>
            </a:fld>
            <a:endParaRPr lang="en-US" sz="1000" dirty="0">
              <a:latin typeface="Arial" panose="020B0604020202020204" pitchFamily="34" charset="0"/>
              <a:cs typeface="Arial" panose="020B0604020202020204" pitchFamily="34" charset="0"/>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91200" y="2269451"/>
            <a:ext cx="2590800" cy="194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17490" y="1524000"/>
            <a:ext cx="4495800" cy="3970318"/>
          </a:xfrm>
          <a:prstGeom prst="rect">
            <a:avLst/>
          </a:prstGeom>
          <a:noFill/>
        </p:spPr>
        <p:txBody>
          <a:bodyPr wrap="square" rtlCol="0">
            <a:spAutoFit/>
          </a:bodyPr>
          <a:lstStyle/>
          <a:p>
            <a:pPr marL="285750" indent="-285750">
              <a:buFont typeface="Wingdings" panose="05000000000000000000" pitchFamily="2" charset="2"/>
              <a:buChar char="§"/>
            </a:pPr>
            <a:r>
              <a:rPr lang="en-US" sz="2800" dirty="0" smtClean="0">
                <a:solidFill>
                  <a:schemeClr val="bg1"/>
                </a:solidFill>
                <a:latin typeface="+mn-lt"/>
              </a:rPr>
              <a:t>Bond Funded Buildings</a:t>
            </a:r>
          </a:p>
          <a:p>
            <a:pPr marL="285750" indent="-285750">
              <a:buFont typeface="Wingdings" panose="05000000000000000000" pitchFamily="2" charset="2"/>
              <a:buChar char="§"/>
            </a:pPr>
            <a:r>
              <a:rPr lang="en-US" sz="2800" dirty="0" smtClean="0">
                <a:solidFill>
                  <a:schemeClr val="bg1"/>
                </a:solidFill>
                <a:latin typeface="+mn-lt"/>
              </a:rPr>
              <a:t>Leased by Auxiliaries from Campus</a:t>
            </a:r>
          </a:p>
          <a:p>
            <a:pPr marL="285750" indent="-285750">
              <a:buFont typeface="Wingdings" panose="05000000000000000000" pitchFamily="2" charset="2"/>
              <a:buChar char="§"/>
            </a:pPr>
            <a:r>
              <a:rPr lang="en-US" sz="2800" dirty="0" smtClean="0">
                <a:solidFill>
                  <a:schemeClr val="bg1"/>
                </a:solidFill>
                <a:latin typeface="+mn-lt"/>
              </a:rPr>
              <a:t>Campus Property Deductible starts at $100,000</a:t>
            </a:r>
          </a:p>
          <a:p>
            <a:pPr marL="285750" indent="-285750">
              <a:buFont typeface="Wingdings" panose="05000000000000000000" pitchFamily="2" charset="2"/>
              <a:buChar char="§"/>
            </a:pPr>
            <a:r>
              <a:rPr lang="en-US" sz="2800" dirty="0" smtClean="0">
                <a:solidFill>
                  <a:schemeClr val="bg1"/>
                </a:solidFill>
                <a:latin typeface="+mn-lt"/>
              </a:rPr>
              <a:t>Auxiliaries “buy down” the deductible from the Campus</a:t>
            </a:r>
            <a:endParaRPr lang="en-US" sz="2800" dirty="0">
              <a:solidFill>
                <a:schemeClr val="bg1"/>
              </a:solidFill>
              <a:latin typeface="+mn-lt"/>
            </a:endParaRPr>
          </a:p>
        </p:txBody>
      </p:sp>
    </p:spTree>
    <p:extLst>
      <p:ext uri="{BB962C8B-B14F-4D97-AF65-F5344CB8AC3E}">
        <p14:creationId xmlns:p14="http://schemas.microsoft.com/office/powerpoint/2010/main" val="270911830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cs typeface="Times New Roman" pitchFamily="18" charset="0"/>
              </a:rPr>
              <a:t/>
            </a:r>
            <a:br>
              <a:rPr lang="en-US" dirty="0" smtClean="0">
                <a:solidFill>
                  <a:srgbClr val="002060"/>
                </a:solidFill>
                <a:cs typeface="Times New Roman" pitchFamily="18" charset="0"/>
              </a:rPr>
            </a:br>
            <a:r>
              <a:rPr lang="en-US" dirty="0" smtClean="0">
                <a:solidFill>
                  <a:srgbClr val="002060"/>
                </a:solidFill>
                <a:cs typeface="Times New Roman" pitchFamily="18" charset="0"/>
              </a:rPr>
              <a:t>Crime Insurance Program </a:t>
            </a:r>
            <a:br>
              <a:rPr lang="en-US" dirty="0" smtClean="0">
                <a:solidFill>
                  <a:srgbClr val="002060"/>
                </a:solidFill>
                <a:cs typeface="Times New Roman" pitchFamily="18" charset="0"/>
              </a:rPr>
            </a:br>
            <a:endParaRPr lang="en-US" dirty="0"/>
          </a:p>
        </p:txBody>
      </p:sp>
      <p:grpSp>
        <p:nvGrpSpPr>
          <p:cNvPr id="4098" name="Group 2"/>
          <p:cNvGrpSpPr>
            <a:grpSpLocks/>
          </p:cNvGrpSpPr>
          <p:nvPr/>
        </p:nvGrpSpPr>
        <p:grpSpPr bwMode="auto">
          <a:xfrm>
            <a:off x="1599691" y="3464209"/>
            <a:ext cx="7348194" cy="3097573"/>
            <a:chOff x="3306" y="5435"/>
            <a:chExt cx="12631" cy="6292"/>
          </a:xfrm>
        </p:grpSpPr>
        <p:sp>
          <p:nvSpPr>
            <p:cNvPr id="4106" name="AutoShape 10"/>
            <p:cNvSpPr>
              <a:spLocks/>
            </p:cNvSpPr>
            <p:nvPr/>
          </p:nvSpPr>
          <p:spPr bwMode="auto">
            <a:xfrm>
              <a:off x="14047" y="5435"/>
              <a:ext cx="1890" cy="1746"/>
            </a:xfrm>
            <a:prstGeom prst="borderCallout1">
              <a:avLst>
                <a:gd name="adj1" fmla="val 10620"/>
                <a:gd name="adj2" fmla="val -6347"/>
                <a:gd name="adj3" fmla="val -213870"/>
                <a:gd name="adj4" fmla="val -79667"/>
              </a:avLst>
            </a:prstGeom>
            <a:gradFill rotWithShape="0">
              <a:gsLst>
                <a:gs pos="0">
                  <a:srgbClr val="FFFFFF"/>
                </a:gs>
                <a:gs pos="100000">
                  <a:srgbClr val="B6DDE8"/>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lang="en-US" sz="1400" b="1" dirty="0" smtClean="0">
                  <a:solidFill>
                    <a:schemeClr val="bg1"/>
                  </a:solidFill>
                  <a:latin typeface="Candara" pitchFamily="34" charset="0"/>
                  <a:cs typeface="Arial" pitchFamily="34" charset="0"/>
                </a:rPr>
                <a:t>Employee Benefit </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Assets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4107" name="AutoShape 11"/>
            <p:cNvSpPr>
              <a:spLocks/>
            </p:cNvSpPr>
            <p:nvPr/>
          </p:nvSpPr>
          <p:spPr bwMode="auto">
            <a:xfrm>
              <a:off x="8153" y="7832"/>
              <a:ext cx="2979" cy="1401"/>
            </a:xfrm>
            <a:prstGeom prst="borderCallout1">
              <a:avLst>
                <a:gd name="adj1" fmla="val -5960"/>
                <a:gd name="adj2" fmla="val 52203"/>
                <a:gd name="adj3" fmla="val -333022"/>
                <a:gd name="adj4" fmla="val 38132"/>
              </a:avLst>
            </a:prstGeom>
            <a:gradFill rotWithShape="0">
              <a:gsLst>
                <a:gs pos="0">
                  <a:srgbClr val="FFFFFF"/>
                </a:gs>
                <a:gs pos="100000">
                  <a:srgbClr val="D6E3BC"/>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endParaRPr kumimoji="0" lang="en-US" sz="14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Counterfeiting</a:t>
              </a:r>
              <a:endParaRPr kumimoji="0" lang="en-US"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0" name="AutoShape 14"/>
            <p:cNvSpPr>
              <a:spLocks/>
            </p:cNvSpPr>
            <p:nvPr/>
          </p:nvSpPr>
          <p:spPr bwMode="auto">
            <a:xfrm>
              <a:off x="3438" y="10189"/>
              <a:ext cx="3480" cy="1538"/>
            </a:xfrm>
            <a:prstGeom prst="borderCallout1">
              <a:avLst>
                <a:gd name="adj1" fmla="val -6234"/>
                <a:gd name="adj2" fmla="val 86574"/>
                <a:gd name="adj3" fmla="val -455129"/>
                <a:gd name="adj4" fmla="val 114791"/>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Employee Dishonesty incl. Faithful Performance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bg1"/>
                </a:solidFill>
                <a:effectLst/>
                <a:latin typeface="Arial" pitchFamily="34" charset="0"/>
                <a:cs typeface="Arial" pitchFamily="34" charset="0"/>
              </a:endParaRPr>
            </a:p>
          </p:txBody>
        </p:sp>
        <p:sp>
          <p:nvSpPr>
            <p:cNvPr id="4115" name="AutoShape 19"/>
            <p:cNvSpPr>
              <a:spLocks/>
            </p:cNvSpPr>
            <p:nvPr/>
          </p:nvSpPr>
          <p:spPr bwMode="auto">
            <a:xfrm>
              <a:off x="3306" y="7530"/>
              <a:ext cx="2358" cy="1238"/>
            </a:xfrm>
            <a:prstGeom prst="borderCallout1">
              <a:avLst>
                <a:gd name="adj1" fmla="val -6929"/>
                <a:gd name="adj2" fmla="val 52419"/>
                <a:gd name="adj3" fmla="val -353037"/>
                <a:gd name="adj4" fmla="val 100331"/>
              </a:avLst>
            </a:prstGeom>
            <a:gradFill rotWithShape="0">
              <a:gsLst>
                <a:gs pos="0">
                  <a:srgbClr val="FFFFFF"/>
                </a:gs>
                <a:gs pos="100000">
                  <a:srgbClr val="FBD4B4"/>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400" b="1" dirty="0" smtClean="0">
                  <a:solidFill>
                    <a:schemeClr val="bg1"/>
                  </a:solidFill>
                  <a:latin typeface="Candara" pitchFamily="34" charset="0"/>
                  <a:cs typeface="Arial" pitchFamily="34" charset="0"/>
                </a:rPr>
                <a:t>Computer Crime</a:t>
              </a:r>
              <a:endParaRPr kumimoji="0" lang="en-US" sz="14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22"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27</a:t>
            </a:fld>
            <a:endParaRPr lang="en-US" dirty="0" smtClean="0">
              <a:latin typeface="Arial" pitchFamily="34" charset="0"/>
            </a:endParaRPr>
          </a:p>
        </p:txBody>
      </p:sp>
      <p:sp>
        <p:nvSpPr>
          <p:cNvPr id="3" name="Rectangle 2"/>
          <p:cNvSpPr/>
          <p:nvPr/>
        </p:nvSpPr>
        <p:spPr>
          <a:xfrm>
            <a:off x="2285730" y="1142444"/>
            <a:ext cx="4648200" cy="117649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rPr>
              <a:t>AORMA Crime Insurance Program</a:t>
            </a:r>
            <a:endParaRPr lang="en-US" sz="2400" b="1" dirty="0">
              <a:solidFill>
                <a:srgbClr val="FFFFFF"/>
              </a:solidFill>
            </a:endParaRPr>
          </a:p>
        </p:txBody>
      </p:sp>
      <p:sp>
        <p:nvSpPr>
          <p:cNvPr id="11" name="AutoShape 19"/>
          <p:cNvSpPr>
            <a:spLocks/>
          </p:cNvSpPr>
          <p:nvPr/>
        </p:nvSpPr>
        <p:spPr bwMode="auto">
          <a:xfrm>
            <a:off x="228600" y="3378437"/>
            <a:ext cx="1125083" cy="609472"/>
          </a:xfrm>
          <a:prstGeom prst="borderCallout1">
            <a:avLst>
              <a:gd name="adj1" fmla="val -334"/>
              <a:gd name="adj2" fmla="val 52419"/>
              <a:gd name="adj3" fmla="val -211249"/>
              <a:gd name="adj4" fmla="val 179062"/>
            </a:avLst>
          </a:prstGeom>
          <a:gradFill flip="none" rotWithShape="1">
            <a:gsLst>
              <a:gs pos="0">
                <a:schemeClr val="tx1">
                  <a:lumMod val="40000"/>
                  <a:lumOff val="60000"/>
                  <a:shade val="30000"/>
                  <a:satMod val="115000"/>
                </a:schemeClr>
              </a:gs>
              <a:gs pos="50000">
                <a:schemeClr val="tx1">
                  <a:lumMod val="40000"/>
                  <a:lumOff val="60000"/>
                  <a:shade val="67500"/>
                  <a:satMod val="115000"/>
                </a:schemeClr>
              </a:gs>
              <a:gs pos="100000">
                <a:schemeClr val="tx1">
                  <a:lumMod val="40000"/>
                  <a:lumOff val="60000"/>
                  <a:shade val="100000"/>
                  <a:satMod val="115000"/>
                </a:schemeClr>
              </a:gs>
            </a:gsLst>
            <a:lin ang="16200000" scaled="1"/>
            <a:tileRect/>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endParaRPr lang="en-US" sz="1400" b="1" dirty="0">
              <a:solidFill>
                <a:schemeClr val="bg1"/>
              </a:solidFill>
              <a:latin typeface="Candara" pitchFamily="34" charset="0"/>
              <a:cs typeface="Arial"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pPr>
            <a:r>
              <a:rPr lang="en-US" sz="1400" b="1" dirty="0" smtClean="0">
                <a:solidFill>
                  <a:schemeClr val="bg1"/>
                </a:solidFill>
                <a:latin typeface="Candara" pitchFamily="34" charset="0"/>
                <a:cs typeface="Arial" pitchFamily="34" charset="0"/>
              </a:rPr>
              <a:t>Theft </a:t>
            </a:r>
            <a:endParaRPr kumimoji="0" lang="en-US" sz="1400" b="1" i="0" u="none" strike="noStrike" cap="none" normalizeH="0" baseline="0" dirty="0" smtClean="0">
              <a:ln>
                <a:noFill/>
              </a:ln>
              <a:solidFill>
                <a:schemeClr val="bg1"/>
              </a:solidFill>
              <a:effectLst/>
              <a:latin typeface="Candar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bg1"/>
              </a:solidFill>
              <a:effectLst/>
              <a:latin typeface="Arial" pitchFamily="34" charset="0"/>
              <a:cs typeface="Arial" pitchFamily="34" charset="0"/>
            </a:endParaRPr>
          </a:p>
        </p:txBody>
      </p:sp>
      <p:sp>
        <p:nvSpPr>
          <p:cNvPr id="12" name="AutoShape 14"/>
          <p:cNvSpPr>
            <a:spLocks/>
          </p:cNvSpPr>
          <p:nvPr/>
        </p:nvSpPr>
        <p:spPr bwMode="auto">
          <a:xfrm>
            <a:off x="6519333" y="5796250"/>
            <a:ext cx="1878790" cy="528242"/>
          </a:xfrm>
          <a:prstGeom prst="borderCallout1">
            <a:avLst>
              <a:gd name="adj1" fmla="val -11631"/>
              <a:gd name="adj2" fmla="val 51334"/>
              <a:gd name="adj3" fmla="val -662777"/>
              <a:gd name="adj4" fmla="val -9243"/>
            </a:avLst>
          </a:prstGeom>
          <a:gradFill rotWithShape="0">
            <a:gsLst>
              <a:gs pos="0">
                <a:srgbClr val="FFFFFF"/>
              </a:gs>
              <a:gs pos="100000">
                <a:srgbClr val="CCC0D9"/>
              </a:gs>
            </a:gsLst>
            <a:lin ang="5400000" scaled="1"/>
          </a:gradFill>
          <a:ln w="6350">
            <a:solidFill>
              <a:srgbClr val="000000"/>
            </a:solidFill>
            <a:miter lim="800000"/>
            <a:headEnd/>
            <a:tailEnd type="triangle" w="med" len="me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400" b="1" i="0" u="none" strike="noStrike" cap="none" normalizeH="0" baseline="0" dirty="0" smtClean="0">
                <a:ln>
                  <a:noFill/>
                </a:ln>
                <a:solidFill>
                  <a:schemeClr val="bg1"/>
                </a:solidFill>
                <a:effectLst/>
                <a:latin typeface="Candara" pitchFamily="34" charset="0"/>
                <a:cs typeface="Arial" pitchFamily="34" charset="0"/>
              </a:rPr>
              <a:t>Forgery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3749880543"/>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228600" y="152400"/>
            <a:ext cx="6553200" cy="844550"/>
          </a:xfrm>
        </p:spPr>
        <p:txBody>
          <a:bodyPr/>
          <a:lstStyle/>
          <a:p>
            <a:pPr eaLnBrk="1" hangingPunct="1">
              <a:lnSpc>
                <a:spcPct val="80000"/>
              </a:lnSpc>
            </a:pPr>
            <a:r>
              <a:rPr lang="en-US" dirty="0" smtClean="0">
                <a:solidFill>
                  <a:srgbClr val="002060"/>
                </a:solidFill>
                <a:cs typeface="Times New Roman" pitchFamily="18" charset="0"/>
              </a:rPr>
              <a:t>Fidelity / Crime </a:t>
            </a:r>
            <a:br>
              <a:rPr lang="en-US" dirty="0" smtClean="0">
                <a:solidFill>
                  <a:srgbClr val="002060"/>
                </a:solidFill>
                <a:cs typeface="Times New Roman" pitchFamily="18" charset="0"/>
              </a:rPr>
            </a:br>
            <a:r>
              <a:rPr lang="en-US" dirty="0" smtClean="0">
                <a:solidFill>
                  <a:srgbClr val="002060"/>
                </a:solidFill>
                <a:cs typeface="Times New Roman" pitchFamily="18" charset="0"/>
              </a:rPr>
              <a:t>Insurance Program</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28</a:t>
            </a:fld>
            <a:endParaRPr lang="en-US" dirty="0" smtClean="0">
              <a:latin typeface="Arial"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153492095"/>
              </p:ext>
            </p:extLst>
          </p:nvPr>
        </p:nvGraphicFramePr>
        <p:xfrm>
          <a:off x="1676401" y="1219200"/>
          <a:ext cx="5410200" cy="5181600"/>
        </p:xfrm>
        <a:graphic>
          <a:graphicData uri="http://schemas.openxmlformats.org/drawingml/2006/table">
            <a:tbl>
              <a:tblPr>
                <a:effectLst>
                  <a:innerShdw blurRad="114300">
                    <a:prstClr val="black"/>
                  </a:innerShdw>
                </a:effectLst>
              </a:tblPr>
              <a:tblGrid>
                <a:gridCol w="1239838"/>
                <a:gridCol w="112713"/>
                <a:gridCol w="4057649"/>
              </a:tblGrid>
              <a:tr h="3231883">
                <a:tc>
                  <a:txBody>
                    <a:bodyPr/>
                    <a:lstStyle/>
                    <a:p>
                      <a:pPr algn="r" rtl="0" fontAlgn="t"/>
                      <a:r>
                        <a:rPr lang="en-US" sz="1800" b="1" i="0" u="none" strike="noStrike" dirty="0" smtClean="0">
                          <a:solidFill>
                            <a:srgbClr val="000000"/>
                          </a:solidFill>
                          <a:effectLst/>
                          <a:latin typeface="Bell MT"/>
                        </a:rPr>
                        <a:t>$2,000,000 </a:t>
                      </a:r>
                      <a:endParaRPr lang="en-US" sz="1800" b="1" i="0" u="none" strike="noStrike" dirty="0">
                        <a:solidFill>
                          <a:srgbClr val="000000"/>
                        </a:solidFill>
                        <a:effectLst/>
                        <a:latin typeface="Bell MT"/>
                      </a:endParaRPr>
                    </a:p>
                  </a:txBody>
                  <a:tcPr marL="6648" marR="6648" marT="6648" marB="0" anchor="ctr">
                    <a:lnL>
                      <a:noFill/>
                    </a:lnL>
                    <a:lnR>
                      <a:noFill/>
                    </a:lnR>
                    <a:lnT>
                      <a:noFill/>
                    </a:lnT>
                    <a:lnB>
                      <a:noFill/>
                    </a:lnB>
                  </a:tcPr>
                </a:tc>
                <a:tc rowSpan="3">
                  <a:txBody>
                    <a:bodyPr/>
                    <a:lstStyle/>
                    <a:p>
                      <a:pPr algn="l" fontAlgn="b"/>
                      <a:endParaRPr lang="en-US" sz="1400" b="1" i="0" u="none" strike="noStrike" dirty="0">
                        <a:solidFill>
                          <a:srgbClr val="000000"/>
                        </a:solidFill>
                        <a:effectLst/>
                        <a:latin typeface="Bell MT"/>
                      </a:endParaRPr>
                    </a:p>
                  </a:txBody>
                  <a:tcPr marL="6648" marR="6648" marT="6648" marB="0" anchor="b">
                    <a:lnL>
                      <a:noFill/>
                    </a:lnL>
                    <a:lnR>
                      <a:noFill/>
                    </a:lnR>
                    <a:lnT>
                      <a:noFill/>
                    </a:lnT>
                    <a:lnB>
                      <a:noFill/>
                    </a:lnB>
                  </a:tcPr>
                </a:tc>
                <a:tc rowSpan="2">
                  <a:txBody>
                    <a:bodyPr/>
                    <a:lstStyle/>
                    <a:p>
                      <a:pPr algn="ctr" rtl="0" fontAlgn="t"/>
                      <a:r>
                        <a:rPr lang="en-US" sz="2000" b="1" i="0" u="none" strike="noStrike" dirty="0">
                          <a:solidFill>
                            <a:srgbClr val="000000"/>
                          </a:solidFill>
                          <a:effectLst/>
                          <a:latin typeface="Bell MT"/>
                        </a:rPr>
                        <a:t>Excess Insurance Layer</a:t>
                      </a:r>
                      <a:r>
                        <a:rPr lang="en-US" sz="2000" b="0" i="0" u="none" strike="noStrike" dirty="0">
                          <a:solidFill>
                            <a:srgbClr val="000000"/>
                          </a:solidFill>
                          <a:effectLst/>
                          <a:latin typeface="Bell MT"/>
                        </a:rPr>
                        <a:t> </a:t>
                      </a:r>
                      <a:endParaRPr lang="en-US" sz="2000" b="0" i="0" u="none" strike="noStrike" dirty="0" smtClean="0">
                        <a:solidFill>
                          <a:srgbClr val="000000"/>
                        </a:solidFill>
                        <a:effectLst/>
                        <a:latin typeface="Bell MT"/>
                      </a:endParaRPr>
                    </a:p>
                    <a:p>
                      <a:pPr algn="ctr" rtl="0" fontAlgn="t"/>
                      <a:r>
                        <a:rPr lang="en-US" sz="2000" b="0" i="0" u="none" strike="noStrike" dirty="0" smtClean="0">
                          <a:solidFill>
                            <a:srgbClr val="000000"/>
                          </a:solidFill>
                          <a:effectLst/>
                          <a:latin typeface="Bell MT"/>
                        </a:rPr>
                        <a:t>Lloyd’s of</a:t>
                      </a:r>
                      <a:r>
                        <a:rPr lang="en-US" sz="2000" b="0" i="0" u="none" strike="noStrike" baseline="0" dirty="0" smtClean="0">
                          <a:solidFill>
                            <a:srgbClr val="000000"/>
                          </a:solidFill>
                          <a:effectLst/>
                          <a:latin typeface="Bell MT"/>
                        </a:rPr>
                        <a:t> London</a:t>
                      </a:r>
                    </a:p>
                    <a:p>
                      <a:pPr algn="ctr" rtl="0" fontAlgn="t"/>
                      <a:r>
                        <a:rPr lang="en-US" sz="2000" b="0" i="0" u="none" strike="noStrike" dirty="0" smtClean="0">
                          <a:solidFill>
                            <a:srgbClr val="000000"/>
                          </a:solidFill>
                          <a:effectLst/>
                          <a:latin typeface="Bell MT"/>
                        </a:rPr>
                        <a:t>$2,000,000 any</a:t>
                      </a:r>
                      <a:r>
                        <a:rPr lang="en-US" sz="2000" b="0" i="0" u="none" strike="noStrike" baseline="0" dirty="0" smtClean="0">
                          <a:solidFill>
                            <a:srgbClr val="000000"/>
                          </a:solidFill>
                          <a:effectLst/>
                          <a:latin typeface="Bell MT"/>
                        </a:rPr>
                        <a:t> one loss (inclusive of $100,000 AORMA pooled layer) </a:t>
                      </a:r>
                    </a:p>
                    <a:p>
                      <a:pPr algn="ctr" rtl="0" fontAlgn="t"/>
                      <a:r>
                        <a:rPr lang="en-US" sz="2000" b="0" i="0" u="none" strike="noStrike" baseline="0" dirty="0" smtClean="0">
                          <a:solidFill>
                            <a:srgbClr val="000000"/>
                          </a:solidFill>
                          <a:effectLst/>
                          <a:latin typeface="Bell MT"/>
                        </a:rPr>
                        <a:t>$40,000,000 aggregate</a:t>
                      </a:r>
                      <a:endParaRPr lang="en-US" sz="2000" b="0"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273318">
                <a:tc rowSpan="2">
                  <a:txBody>
                    <a:bodyPr/>
                    <a:lstStyle/>
                    <a:p>
                      <a:pPr algn="r" rtl="0" fontAlgn="t"/>
                      <a:r>
                        <a:rPr lang="en-US" sz="1800" b="1" i="0" u="none" strike="noStrike" dirty="0" smtClean="0">
                          <a:solidFill>
                            <a:srgbClr val="000000"/>
                          </a:solidFill>
                          <a:effectLst/>
                          <a:latin typeface="Bell MT"/>
                        </a:rPr>
                        <a:t>$25,000</a:t>
                      </a:r>
                      <a:endParaRPr lang="en-US" sz="1800" b="1" i="0" u="none" strike="noStrike" dirty="0">
                        <a:solidFill>
                          <a:srgbClr val="000000"/>
                        </a:solidFill>
                        <a:effectLst/>
                        <a:latin typeface="Bell MT"/>
                      </a:endParaRPr>
                    </a:p>
                  </a:txBody>
                  <a:tcPr marL="6648" marR="6648" marT="6648" marB="0" anchor="ctr">
                    <a:lnL>
                      <a:noFill/>
                    </a:lnL>
                    <a:lnR>
                      <a:noFill/>
                    </a:lnR>
                    <a:lnT>
                      <a:noFill/>
                    </a:lnT>
                    <a:lnB>
                      <a:noFill/>
                    </a:lnB>
                  </a:tcPr>
                </a:tc>
                <a:tc vMerge="1">
                  <a:txBody>
                    <a:bodyPr/>
                    <a:lstStyle/>
                    <a:p>
                      <a:endParaRPr lang="en-US"/>
                    </a:p>
                  </a:txBody>
                  <a:tcPr/>
                </a:tc>
                <a:tc vMerge="1">
                  <a:txBody>
                    <a:bodyPr/>
                    <a:lstStyle/>
                    <a:p>
                      <a:pPr algn="ctr" rtl="0" fontAlgn="t"/>
                      <a:endParaRPr lang="en-US" sz="1400" b="0"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887484">
                <a:tc vMerge="1">
                  <a:txBody>
                    <a:bodyPr/>
                    <a:lstStyle/>
                    <a:p>
                      <a:endParaRPr lang="en-US"/>
                    </a:p>
                  </a:txBody>
                  <a:tcPr/>
                </a:tc>
                <a:tc vMerge="1">
                  <a:txBody>
                    <a:bodyPr/>
                    <a:lstStyle/>
                    <a:p>
                      <a:endParaRPr lang="en-US"/>
                    </a:p>
                  </a:txBody>
                  <a:tcPr/>
                </a:tc>
                <a:tc>
                  <a:txBody>
                    <a:bodyPr/>
                    <a:lstStyle/>
                    <a:p>
                      <a:pPr algn="ctr" rtl="0" fontAlgn="t"/>
                      <a:r>
                        <a:rPr lang="en-US" sz="2000" b="1" i="0" u="none" strike="noStrike" dirty="0" smtClean="0">
                          <a:solidFill>
                            <a:srgbClr val="000000"/>
                          </a:solidFill>
                          <a:effectLst/>
                          <a:latin typeface="Bell MT"/>
                        </a:rPr>
                        <a:t>AORMA Pooled Layer</a:t>
                      </a:r>
                    </a:p>
                    <a:p>
                      <a:pPr algn="ctr" rtl="0" fontAlgn="t"/>
                      <a:r>
                        <a:rPr lang="en-US" sz="2000" b="0" i="0" u="none" strike="noStrike" dirty="0" smtClean="0">
                          <a:solidFill>
                            <a:srgbClr val="000000"/>
                          </a:solidFill>
                          <a:effectLst/>
                          <a:latin typeface="Bell MT"/>
                        </a:rPr>
                        <a:t>$25,000 per loss</a:t>
                      </a:r>
                    </a:p>
                    <a:p>
                      <a:pPr algn="ctr" rtl="0" fontAlgn="t"/>
                      <a:r>
                        <a:rPr lang="en-US" sz="2000" b="0" i="0" u="none" strike="noStrike" dirty="0" smtClean="0">
                          <a:solidFill>
                            <a:srgbClr val="000000"/>
                          </a:solidFill>
                          <a:effectLst/>
                          <a:latin typeface="Bell MT"/>
                        </a:rPr>
                        <a:t>$100,000 aggregate</a:t>
                      </a:r>
                      <a:endParaRPr lang="en-US" sz="2000" b="0"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752855">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Bell MT"/>
                        </a:rPr>
                        <a:t>$5,000</a:t>
                      </a:r>
                    </a:p>
                    <a:p>
                      <a:pPr algn="r" rtl="0" fontAlgn="b"/>
                      <a:endParaRPr lang="en-US" sz="1200" b="1"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Bell MT"/>
                      </a:endParaRPr>
                    </a:p>
                  </a:txBody>
                  <a:tcPr marL="6648" marR="6648" marT="6648"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Bell MT"/>
                        </a:rPr>
                        <a:t>Member Deductible </a:t>
                      </a:r>
                    </a:p>
                    <a:p>
                      <a:pPr marL="0" marR="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smtClean="0">
                          <a:solidFill>
                            <a:srgbClr val="000000"/>
                          </a:solidFill>
                          <a:effectLst/>
                          <a:latin typeface="Bell MT"/>
                        </a:rPr>
                        <a:t>$5,000</a:t>
                      </a:r>
                      <a:endParaRPr lang="en-US" sz="2000" b="1" i="0" u="none" strike="noStrike" dirty="0">
                        <a:solidFill>
                          <a:srgbClr val="000000"/>
                        </a:solidFill>
                        <a:effectLst/>
                        <a:latin typeface="Bell MT"/>
                      </a:endParaRPr>
                    </a:p>
                  </a:txBody>
                  <a:tcPr marL="45720" marR="45720" marT="9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66FF"/>
                    </a:solidFill>
                  </a:tcPr>
                </a:tc>
              </a:tr>
            </a:tbl>
          </a:graphicData>
        </a:graphic>
      </p:graphicFrame>
      <p:cxnSp>
        <p:nvCxnSpPr>
          <p:cNvPr id="6" name="Straight Arrow Connector 5"/>
          <p:cNvCxnSpPr/>
          <p:nvPr/>
        </p:nvCxnSpPr>
        <p:spPr>
          <a:xfrm flipH="1">
            <a:off x="1123950" y="2971800"/>
            <a:ext cx="108585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57200" y="5029200"/>
            <a:ext cx="1333500" cy="1295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 y="5257800"/>
            <a:ext cx="1133475" cy="830997"/>
          </a:xfrm>
          <a:prstGeom prst="rect">
            <a:avLst/>
          </a:prstGeom>
          <a:noFill/>
        </p:spPr>
        <p:txBody>
          <a:bodyPr wrap="square" rtlCol="0">
            <a:spAutoFit/>
          </a:bodyPr>
          <a:lstStyle/>
          <a:p>
            <a:pPr algn="ctr"/>
            <a:r>
              <a:rPr lang="en-US" sz="1600" dirty="0" smtClean="0">
                <a:solidFill>
                  <a:schemeClr val="bg1"/>
                </a:solidFill>
                <a:latin typeface="Bell MT" panose="02020503060305020303" pitchFamily="18" charset="0"/>
              </a:rPr>
              <a:t>Additional Limits Available</a:t>
            </a:r>
            <a:endParaRPr lang="en-US" sz="1600" dirty="0">
              <a:solidFill>
                <a:schemeClr val="bg1"/>
              </a:solidFill>
              <a:latin typeface="Bell MT" panose="02020503060305020303" pitchFamily="18" charset="0"/>
            </a:endParaRPr>
          </a:p>
        </p:txBody>
      </p:sp>
    </p:spTree>
    <p:extLst>
      <p:ext uri="{BB962C8B-B14F-4D97-AF65-F5344CB8AC3E}">
        <p14:creationId xmlns:p14="http://schemas.microsoft.com/office/powerpoint/2010/main" val="357232425"/>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p:spPr>
        <p:txBody>
          <a:bodyPr/>
          <a:lstStyle/>
          <a:p>
            <a:fld id="{24B4F9C0-81E3-43C3-B4E9-9AB8B59E3E86}" type="slidenum">
              <a:rPr lang="en-US" smtClean="0">
                <a:latin typeface="Arial" pitchFamily="34" charset="0"/>
              </a:rPr>
              <a:pPr/>
              <a:t>29</a:t>
            </a:fld>
            <a:endParaRPr lang="en-US" smtClean="0">
              <a:latin typeface="Arial" pitchFamily="34" charset="0"/>
            </a:endParaRPr>
          </a:p>
        </p:txBody>
      </p:sp>
      <p:sp>
        <p:nvSpPr>
          <p:cNvPr id="9219" name="Rectangle 2"/>
          <p:cNvSpPr>
            <a:spLocks noGrp="1" noChangeArrowheads="1"/>
          </p:cNvSpPr>
          <p:nvPr>
            <p:ph type="title"/>
          </p:nvPr>
        </p:nvSpPr>
        <p:spPr/>
        <p:txBody>
          <a:bodyPr/>
          <a:lstStyle/>
          <a:p>
            <a:pPr eaLnBrk="1" hangingPunct="1"/>
            <a:r>
              <a:rPr lang="en-US" sz="2800" dirty="0" smtClean="0">
                <a:solidFill>
                  <a:srgbClr val="002060"/>
                </a:solidFill>
              </a:rPr>
              <a:t>AORMA Crime Program </a:t>
            </a:r>
            <a:br>
              <a:rPr lang="en-US" sz="2800" dirty="0" smtClean="0">
                <a:solidFill>
                  <a:srgbClr val="002060"/>
                </a:solidFill>
              </a:rPr>
            </a:br>
            <a:r>
              <a:rPr lang="en-US" sz="2800" dirty="0" smtClean="0">
                <a:solidFill>
                  <a:srgbClr val="002060"/>
                </a:solidFill>
              </a:rPr>
              <a:t>Rating Plan</a:t>
            </a:r>
          </a:p>
        </p:txBody>
      </p:sp>
      <p:sp>
        <p:nvSpPr>
          <p:cNvPr id="160771" name="Rectangle 3"/>
          <p:cNvSpPr>
            <a:spLocks noGrp="1" noChangeArrowheads="1"/>
          </p:cNvSpPr>
          <p:nvPr>
            <p:ph type="body" idx="1"/>
          </p:nvPr>
        </p:nvSpPr>
        <p:spPr>
          <a:xfrm>
            <a:off x="228600" y="1295400"/>
            <a:ext cx="8686800" cy="5410200"/>
          </a:xfrm>
        </p:spPr>
        <p:txBody>
          <a:bodyPr/>
          <a:lstStyle/>
          <a:p>
            <a:pPr marL="406400" indent="-346075" eaLnBrk="1" hangingPunct="1">
              <a:buClr>
                <a:srgbClr val="000099"/>
              </a:buClr>
              <a:buNone/>
            </a:pPr>
            <a:endParaRPr lang="en-US" dirty="0" smtClean="0"/>
          </a:p>
          <a:p>
            <a:pPr marL="406400" indent="-346075" eaLnBrk="1" hangingPunct="1">
              <a:buClr>
                <a:srgbClr val="000099"/>
              </a:buClr>
              <a:buFont typeface="Wingdings" pitchFamily="2" charset="2"/>
              <a:buChar char="Ø"/>
            </a:pPr>
            <a:r>
              <a:rPr lang="en-US" sz="2800" b="0" dirty="0" smtClean="0"/>
              <a:t>Total Payroll</a:t>
            </a:r>
          </a:p>
          <a:p>
            <a:pPr marL="406400" indent="-346075" eaLnBrk="1" hangingPunct="1">
              <a:buClr>
                <a:srgbClr val="000099"/>
              </a:buClr>
              <a:buFont typeface="Wingdings" pitchFamily="2" charset="2"/>
              <a:buChar char="Ø"/>
            </a:pPr>
            <a:r>
              <a:rPr lang="en-US" sz="2800" b="0" dirty="0" smtClean="0"/>
              <a:t>Total Expenditures</a:t>
            </a:r>
          </a:p>
          <a:p>
            <a:pPr marL="406400" indent="-346075" eaLnBrk="1" hangingPunct="1">
              <a:buClr>
                <a:srgbClr val="000099"/>
              </a:buClr>
              <a:buFont typeface="Wingdings" pitchFamily="2" charset="2"/>
              <a:buChar char="Ø"/>
            </a:pPr>
            <a:r>
              <a:rPr lang="en-US" sz="2800" b="0" dirty="0" smtClean="0"/>
              <a:t>Loss Experience</a:t>
            </a:r>
          </a:p>
          <a:p>
            <a:pPr marL="406400" indent="-346075" eaLnBrk="1" hangingPunct="1">
              <a:buClr>
                <a:srgbClr val="000099"/>
              </a:buClr>
              <a:buFont typeface="Wingdings" pitchFamily="2" charset="2"/>
              <a:buChar char="Ø"/>
            </a:pPr>
            <a:r>
              <a:rPr lang="en-US" sz="2800" b="0" dirty="0" smtClean="0"/>
              <a:t>Size Credit</a:t>
            </a:r>
          </a:p>
          <a:p>
            <a:pPr marL="60325" indent="0" eaLnBrk="1" hangingPunct="1">
              <a:buClr>
                <a:srgbClr val="000099"/>
              </a:buClr>
              <a:buNone/>
            </a:pPr>
            <a:endParaRPr lang="en-US" b="0" dirty="0" smtClean="0"/>
          </a:p>
          <a:p>
            <a:pPr marL="406400" indent="-346075" eaLnBrk="1" hangingPunct="1">
              <a:buClr>
                <a:srgbClr val="000099"/>
              </a:buClr>
              <a:buNone/>
            </a:pPr>
            <a:endParaRPr lang="en-US" b="0" dirty="0" smtClean="0"/>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730" y="2438401"/>
            <a:ext cx="4502711" cy="274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2796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0771">
                                            <p:txEl>
                                              <p:pRg st="1" end="1"/>
                                            </p:txEl>
                                          </p:spTgt>
                                        </p:tgtEl>
                                        <p:attrNameLst>
                                          <p:attrName>style.visibility</p:attrName>
                                        </p:attrNameLst>
                                      </p:cBhvr>
                                      <p:to>
                                        <p:strVal val="visible"/>
                                      </p:to>
                                    </p:set>
                                    <p:animEffect transition="in" filter="blinds(horizontal)">
                                      <p:cBhvr>
                                        <p:cTn id="7" dur="500"/>
                                        <p:tgtEl>
                                          <p:spTgt spid="16077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60771">
                                            <p:txEl>
                                              <p:pRg st="2" end="2"/>
                                            </p:txEl>
                                          </p:spTgt>
                                        </p:tgtEl>
                                        <p:attrNameLst>
                                          <p:attrName>style.visibility</p:attrName>
                                        </p:attrNameLst>
                                      </p:cBhvr>
                                      <p:to>
                                        <p:strVal val="visible"/>
                                      </p:to>
                                    </p:set>
                                    <p:animEffect transition="in" filter="blinds(horizontal)">
                                      <p:cBhvr>
                                        <p:cTn id="10" dur="500"/>
                                        <p:tgtEl>
                                          <p:spTgt spid="160771">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60771">
                                            <p:txEl>
                                              <p:pRg st="3" end="3"/>
                                            </p:txEl>
                                          </p:spTgt>
                                        </p:tgtEl>
                                        <p:attrNameLst>
                                          <p:attrName>style.visibility</p:attrName>
                                        </p:attrNameLst>
                                      </p:cBhvr>
                                      <p:to>
                                        <p:strVal val="visible"/>
                                      </p:to>
                                    </p:set>
                                    <p:animEffect transition="in" filter="blinds(horizontal)">
                                      <p:cBhvr>
                                        <p:cTn id="13" dur="500"/>
                                        <p:tgtEl>
                                          <p:spTgt spid="160771">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60771">
                                            <p:txEl>
                                              <p:pRg st="4" end="4"/>
                                            </p:txEl>
                                          </p:spTgt>
                                        </p:tgtEl>
                                        <p:attrNameLst>
                                          <p:attrName>style.visibility</p:attrName>
                                        </p:attrNameLst>
                                      </p:cBhvr>
                                      <p:to>
                                        <p:strVal val="visible"/>
                                      </p:to>
                                    </p:set>
                                    <p:animEffect transition="in" filter="blinds(horizontal)">
                                      <p:cBhvr>
                                        <p:cTn id="16" dur="500"/>
                                        <p:tgtEl>
                                          <p:spTgt spid="160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Formation</a:t>
            </a:r>
            <a:endParaRPr lang="en-US" dirty="0">
              <a:solidFill>
                <a:srgbClr val="002060"/>
              </a:solidFill>
            </a:endParaRPr>
          </a:p>
        </p:txBody>
      </p:sp>
      <p:sp>
        <p:nvSpPr>
          <p:cNvPr id="3" name="Content Placeholder 2"/>
          <p:cNvSpPr>
            <a:spLocks noGrp="1"/>
          </p:cNvSpPr>
          <p:nvPr>
            <p:ph idx="1"/>
          </p:nvPr>
        </p:nvSpPr>
        <p:spPr/>
        <p:txBody>
          <a:bodyPr/>
          <a:lstStyle/>
          <a:p>
            <a:pPr marL="60325" indent="0" algn="ctr">
              <a:buNone/>
            </a:pPr>
            <a:r>
              <a:rPr lang="en-US" sz="2800" dirty="0" smtClean="0"/>
              <a:t>What is a Joint Powers Authority (JPA)?</a:t>
            </a:r>
          </a:p>
          <a:p>
            <a:pPr lvl="1">
              <a:buFont typeface="Wingdings" panose="05000000000000000000" pitchFamily="2" charset="2"/>
              <a:buChar char="§"/>
            </a:pPr>
            <a:r>
              <a:rPr lang="en-US" sz="2400" b="0" dirty="0" smtClean="0"/>
              <a:t>1970’s &amp; 1980’s – Private insurance companies unwilling or reluctant to insure public agencies</a:t>
            </a:r>
          </a:p>
          <a:p>
            <a:pPr lvl="1">
              <a:buFont typeface="Wingdings" panose="05000000000000000000" pitchFamily="2" charset="2"/>
              <a:buChar char="§"/>
            </a:pPr>
            <a:r>
              <a:rPr lang="en-US" sz="2400" b="0" dirty="0" smtClean="0"/>
              <a:t>Mid 1970’s California Legislature amended Government Code to allow two or more agencies to join together</a:t>
            </a:r>
          </a:p>
          <a:p>
            <a:pPr lvl="1">
              <a:buFont typeface="Wingdings" panose="05000000000000000000" pitchFamily="2" charset="2"/>
              <a:buChar char="§"/>
            </a:pPr>
            <a:r>
              <a:rPr lang="en-US" sz="2400" b="0" dirty="0" smtClean="0"/>
              <a:t>JPA’s able to combine their commercial efforts &amp; achieve economies of scale</a:t>
            </a:r>
          </a:p>
          <a:p>
            <a:pPr lvl="1">
              <a:buFont typeface="Wingdings" panose="05000000000000000000" pitchFamily="2" charset="2"/>
              <a:buChar char="§"/>
            </a:pPr>
            <a:r>
              <a:rPr lang="en-US" sz="2400" b="0" dirty="0" smtClean="0"/>
              <a:t>Lower Premiums to Members, reducing taxpayer dollars</a:t>
            </a:r>
          </a:p>
          <a:p>
            <a:pPr lvl="1">
              <a:buFont typeface="Wingdings" panose="05000000000000000000" pitchFamily="2" charset="2"/>
              <a:buChar char="§"/>
            </a:pPr>
            <a:r>
              <a:rPr lang="en-US" sz="2400" b="0" dirty="0" smtClean="0"/>
              <a:t>Board of Directors</a:t>
            </a:r>
          </a:p>
          <a:p>
            <a:pPr lvl="1">
              <a:buFont typeface="Wingdings" panose="05000000000000000000" pitchFamily="2" charset="2"/>
              <a:buChar char="§"/>
            </a:pPr>
            <a:r>
              <a:rPr lang="en-US" sz="2400" b="0" dirty="0" smtClean="0"/>
              <a:t>Can employ Staff - Alliant</a:t>
            </a:r>
          </a:p>
          <a:p>
            <a:pPr lvl="1">
              <a:buFont typeface="Wingdings" panose="05000000000000000000" pitchFamily="2" charset="2"/>
              <a:buChar char="§"/>
            </a:pPr>
            <a:r>
              <a:rPr lang="en-US" sz="2400" b="0" dirty="0" smtClean="0"/>
              <a:t>150 JPA’s in the State of California</a:t>
            </a:r>
          </a:p>
          <a:p>
            <a:pPr lvl="1">
              <a:buFont typeface="Wingdings" panose="05000000000000000000" pitchFamily="2" charset="2"/>
              <a:buChar char="§"/>
            </a:pPr>
            <a:endParaRPr lang="en-US" sz="2400" dirty="0"/>
          </a:p>
        </p:txBody>
      </p:sp>
      <p:sp>
        <p:nvSpPr>
          <p:cNvPr id="4" name="Slide Number Placeholder 3"/>
          <p:cNvSpPr>
            <a:spLocks noGrp="1"/>
          </p:cNvSpPr>
          <p:nvPr>
            <p:ph type="sldNum" sz="quarter" idx="12"/>
          </p:nvPr>
        </p:nvSpPr>
        <p:spPr>
          <a:xfrm>
            <a:off x="3276600" y="6248400"/>
            <a:ext cx="2133600" cy="476250"/>
          </a:xfrm>
        </p:spPr>
        <p:txBody>
          <a:bodyPr/>
          <a:lstStyle/>
          <a:p>
            <a:pPr algn="ctr">
              <a:defRPr/>
            </a:pPr>
            <a:fld id="{6B78597D-625D-454D-9888-D0835A237E6D}" type="slidenum">
              <a:rPr lang="en-US" sz="1000" smtClean="0">
                <a:latin typeface="Arial" panose="020B0604020202020204" pitchFamily="34" charset="0"/>
                <a:cs typeface="Arial" panose="020B0604020202020204" pitchFamily="34" charset="0"/>
              </a:rPr>
              <a:pPr algn="ctr">
                <a:defRPr/>
              </a:pPr>
              <a:t>3</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256022"/>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p:spPr>
        <p:txBody>
          <a:bodyPr/>
          <a:lstStyle/>
          <a:p>
            <a:fld id="{24B4F9C0-81E3-43C3-B4E9-9AB8B59E3E86}" type="slidenum">
              <a:rPr lang="en-US" smtClean="0">
                <a:latin typeface="Arial" pitchFamily="34" charset="0"/>
              </a:rPr>
              <a:pPr/>
              <a:t>30</a:t>
            </a:fld>
            <a:endParaRPr lang="en-US" smtClean="0">
              <a:latin typeface="Arial" pitchFamily="34" charset="0"/>
            </a:endParaRPr>
          </a:p>
        </p:txBody>
      </p:sp>
      <p:sp>
        <p:nvSpPr>
          <p:cNvPr id="9219" name="Rectangle 2"/>
          <p:cNvSpPr>
            <a:spLocks noGrp="1" noChangeArrowheads="1"/>
          </p:cNvSpPr>
          <p:nvPr>
            <p:ph type="title"/>
          </p:nvPr>
        </p:nvSpPr>
        <p:spPr/>
        <p:txBody>
          <a:bodyPr/>
          <a:lstStyle/>
          <a:p>
            <a:pPr eaLnBrk="1" hangingPunct="1"/>
            <a:r>
              <a:rPr lang="en-US" sz="2800" dirty="0" smtClean="0">
                <a:solidFill>
                  <a:srgbClr val="002060"/>
                </a:solidFill>
              </a:rPr>
              <a:t>AORMA Unemployment </a:t>
            </a:r>
            <a:br>
              <a:rPr lang="en-US" sz="2800" dirty="0" smtClean="0">
                <a:solidFill>
                  <a:srgbClr val="002060"/>
                </a:solidFill>
              </a:rPr>
            </a:br>
            <a:r>
              <a:rPr lang="en-US" sz="2800" dirty="0" smtClean="0">
                <a:solidFill>
                  <a:srgbClr val="002060"/>
                </a:solidFill>
              </a:rPr>
              <a:t>Rating Plan</a:t>
            </a:r>
          </a:p>
        </p:txBody>
      </p:sp>
      <p:sp>
        <p:nvSpPr>
          <p:cNvPr id="160771" name="Rectangle 3"/>
          <p:cNvSpPr>
            <a:spLocks noGrp="1" noChangeArrowheads="1"/>
          </p:cNvSpPr>
          <p:nvPr>
            <p:ph type="body" idx="1"/>
          </p:nvPr>
        </p:nvSpPr>
        <p:spPr>
          <a:xfrm>
            <a:off x="228600" y="1295400"/>
            <a:ext cx="8686800" cy="5410200"/>
          </a:xfrm>
        </p:spPr>
        <p:txBody>
          <a:bodyPr/>
          <a:lstStyle/>
          <a:p>
            <a:pPr marL="60325" indent="0" eaLnBrk="1" hangingPunct="1">
              <a:buClr>
                <a:srgbClr val="000099"/>
              </a:buClr>
              <a:buNone/>
            </a:pPr>
            <a:endParaRPr lang="en-US" sz="2400" b="0" dirty="0" smtClean="0"/>
          </a:p>
          <a:p>
            <a:pPr marL="406400" indent="-346075" eaLnBrk="1" hangingPunct="1">
              <a:buClr>
                <a:srgbClr val="000099"/>
              </a:buClr>
              <a:buFont typeface="Wingdings" pitchFamily="2" charset="2"/>
              <a:buChar char="Ø"/>
            </a:pPr>
            <a:r>
              <a:rPr lang="en-US" sz="2800" b="0" dirty="0" smtClean="0"/>
              <a:t>Average Claims for Five Years</a:t>
            </a:r>
          </a:p>
          <a:p>
            <a:pPr marL="406400" indent="-346075" eaLnBrk="1" hangingPunct="1">
              <a:buClr>
                <a:srgbClr val="000099"/>
              </a:buClr>
              <a:buFont typeface="Wingdings" pitchFamily="2" charset="2"/>
              <a:buChar char="Ø"/>
            </a:pPr>
            <a:r>
              <a:rPr lang="en-US" sz="2800" b="0" dirty="0"/>
              <a:t>Five Year Period to Pay Back </a:t>
            </a:r>
            <a:r>
              <a:rPr lang="en-US" sz="2800" b="0" dirty="0" smtClean="0"/>
              <a:t>Deficit</a:t>
            </a:r>
            <a:endParaRPr lang="en-US" sz="2800" b="0" dirty="0"/>
          </a:p>
          <a:p>
            <a:pPr marL="406400" indent="-346075" eaLnBrk="1" hangingPunct="1">
              <a:buClr>
                <a:srgbClr val="000099"/>
              </a:buClr>
              <a:buFont typeface="Wingdings" pitchFamily="2" charset="2"/>
              <a:buChar char="Ø"/>
            </a:pPr>
            <a:r>
              <a:rPr lang="en-US" sz="2800" b="0" dirty="0" smtClean="0"/>
              <a:t>Administration Costs</a:t>
            </a:r>
          </a:p>
          <a:p>
            <a:pPr marL="406400" indent="-346075" eaLnBrk="1" hangingPunct="1">
              <a:buClr>
                <a:srgbClr val="000099"/>
              </a:buClr>
              <a:buFont typeface="Wingdings" pitchFamily="2" charset="2"/>
              <a:buChar char="Ø"/>
            </a:pPr>
            <a:r>
              <a:rPr lang="en-US" sz="2800" b="0" dirty="0" smtClean="0"/>
              <a:t>No Loss Sharing</a:t>
            </a:r>
          </a:p>
          <a:p>
            <a:pPr marL="60325" indent="0" eaLnBrk="1" hangingPunct="1">
              <a:buClr>
                <a:srgbClr val="000099"/>
              </a:buClr>
              <a:buNone/>
            </a:pPr>
            <a:endParaRPr lang="en-US" b="0" dirty="0" smtClean="0"/>
          </a:p>
          <a:p>
            <a:pPr marL="406400" indent="-346075" eaLnBrk="1" hangingPunct="1">
              <a:buClr>
                <a:srgbClr val="000099"/>
              </a:buClr>
              <a:buNone/>
            </a:pPr>
            <a:endParaRPr lang="en-US" b="0" dirty="0" smtClean="0"/>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505200"/>
            <a:ext cx="4061847" cy="252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3968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0771">
                                            <p:txEl>
                                              <p:pRg st="1" end="1"/>
                                            </p:txEl>
                                          </p:spTgt>
                                        </p:tgtEl>
                                        <p:attrNameLst>
                                          <p:attrName>style.visibility</p:attrName>
                                        </p:attrNameLst>
                                      </p:cBhvr>
                                      <p:to>
                                        <p:strVal val="visible"/>
                                      </p:to>
                                    </p:set>
                                    <p:animEffect transition="in" filter="blinds(horizontal)">
                                      <p:cBhvr>
                                        <p:cTn id="7" dur="500"/>
                                        <p:tgtEl>
                                          <p:spTgt spid="16077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60771">
                                            <p:txEl>
                                              <p:pRg st="3" end="3"/>
                                            </p:txEl>
                                          </p:spTgt>
                                        </p:tgtEl>
                                        <p:attrNameLst>
                                          <p:attrName>style.visibility</p:attrName>
                                        </p:attrNameLst>
                                      </p:cBhvr>
                                      <p:to>
                                        <p:strVal val="visible"/>
                                      </p:to>
                                    </p:set>
                                    <p:animEffect transition="in" filter="blinds(horizontal)">
                                      <p:cBhvr>
                                        <p:cTn id="10" dur="500"/>
                                        <p:tgtEl>
                                          <p:spTgt spid="160771">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60771">
                                            <p:txEl>
                                              <p:pRg st="2" end="2"/>
                                            </p:txEl>
                                          </p:spTgt>
                                        </p:tgtEl>
                                        <p:attrNameLst>
                                          <p:attrName>style.visibility</p:attrName>
                                        </p:attrNameLst>
                                      </p:cBhvr>
                                      <p:to>
                                        <p:strVal val="visible"/>
                                      </p:to>
                                    </p:set>
                                    <p:animEffect transition="in" filter="blinds(horizontal)">
                                      <p:cBhvr>
                                        <p:cTn id="13" dur="500"/>
                                        <p:tgtEl>
                                          <p:spTgt spid="160771">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60771">
                                            <p:txEl>
                                              <p:pRg st="4" end="4"/>
                                            </p:txEl>
                                          </p:spTgt>
                                        </p:tgtEl>
                                        <p:attrNameLst>
                                          <p:attrName>style.visibility</p:attrName>
                                        </p:attrNameLst>
                                      </p:cBhvr>
                                      <p:to>
                                        <p:strVal val="visible"/>
                                      </p:to>
                                    </p:set>
                                    <p:animEffect transition="in" filter="blinds(horizontal)">
                                      <p:cBhvr>
                                        <p:cTn id="16" dur="500"/>
                                        <p:tgtEl>
                                          <p:spTgt spid="1607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ite Clipboard Triple Clip 13 x 7.5 in">
            <a:hlinkClick r:id="rId3" tgtFrame="&quot;_blank&quot;"/>
          </p:cNvPr>
          <p:cNvPicPr/>
          <p:nvPr/>
        </p:nvPicPr>
        <p:blipFill>
          <a:blip r:embed="rId4" cstate="print"/>
          <a:srcRect t="26204" r="262" b="26743"/>
          <a:stretch>
            <a:fillRect/>
          </a:stretch>
        </p:blipFill>
        <p:spPr bwMode="auto">
          <a:xfrm>
            <a:off x="152400" y="1447800"/>
            <a:ext cx="8762999" cy="5029200"/>
          </a:xfrm>
          <a:prstGeom prst="rect">
            <a:avLst/>
          </a:prstGeom>
          <a:noFill/>
          <a:ln w="9525">
            <a:noFill/>
            <a:miter lim="800000"/>
            <a:headEnd/>
            <a:tailEnd/>
          </a:ln>
        </p:spPr>
      </p:pic>
      <p:sp>
        <p:nvSpPr>
          <p:cNvPr id="13315" name="Rectangle 2"/>
          <p:cNvSpPr>
            <a:spLocks noGrp="1" noChangeArrowheads="1"/>
          </p:cNvSpPr>
          <p:nvPr>
            <p:ph type="title"/>
          </p:nvPr>
        </p:nvSpPr>
        <p:spPr>
          <a:xfrm>
            <a:off x="228601" y="76200"/>
            <a:ext cx="6629400" cy="990600"/>
          </a:xfrm>
        </p:spPr>
        <p:txBody>
          <a:bodyPr/>
          <a:lstStyle/>
          <a:p>
            <a:pPr eaLnBrk="1" hangingPunct="1">
              <a:lnSpc>
                <a:spcPct val="80000"/>
              </a:lnSpc>
            </a:pPr>
            <a:r>
              <a:rPr lang="en-US" kern="1200" dirty="0" smtClean="0">
                <a:solidFill>
                  <a:srgbClr val="002060"/>
                </a:solidFill>
              </a:rPr>
              <a:t>Other AORMA Programs</a:t>
            </a:r>
            <a:endParaRPr lang="en-US" kern="1200" dirty="0">
              <a:solidFill>
                <a:srgbClr val="002060"/>
              </a:solidFill>
            </a:endParaRPr>
          </a:p>
        </p:txBody>
      </p:sp>
      <p:sp>
        <p:nvSpPr>
          <p:cNvPr id="234499" name="Rectangle 3"/>
          <p:cNvSpPr>
            <a:spLocks noGrp="1" noChangeArrowheads="1"/>
          </p:cNvSpPr>
          <p:nvPr>
            <p:ph type="body" idx="1"/>
          </p:nvPr>
        </p:nvSpPr>
        <p:spPr>
          <a:xfrm>
            <a:off x="609600" y="2743200"/>
            <a:ext cx="8001000" cy="3657600"/>
          </a:xfrm>
        </p:spPr>
        <p:txBody>
          <a:bodyPr numCol="1"/>
          <a:lstStyle/>
          <a:p>
            <a:pPr marL="342900" lvl="1" indent="-342900" eaLnBrk="1" hangingPunct="1">
              <a:spcBef>
                <a:spcPts val="0"/>
              </a:spcBef>
              <a:spcAft>
                <a:spcPts val="600"/>
              </a:spcAft>
              <a:buClr>
                <a:srgbClr val="000066"/>
              </a:buClr>
              <a:buFont typeface="+mj-lt"/>
              <a:buAutoNum type="arabicPeriod"/>
            </a:pPr>
            <a:r>
              <a:rPr lang="en-US" sz="2000" b="0" dirty="0" smtClean="0"/>
              <a:t>Data and Privacy Security </a:t>
            </a:r>
            <a:r>
              <a:rPr lang="en-US" sz="2000" dirty="0" smtClean="0"/>
              <a:t>(Cyber)  </a:t>
            </a:r>
            <a:r>
              <a:rPr lang="en-US" sz="2000" b="0" dirty="0" smtClean="0"/>
              <a:t>– 1</a:t>
            </a:r>
            <a:r>
              <a:rPr lang="en-US" sz="2000" b="0" baseline="30000" dirty="0" smtClean="0"/>
              <a:t>st</a:t>
            </a:r>
            <a:r>
              <a:rPr lang="en-US" sz="2000" b="0" dirty="0" smtClean="0"/>
              <a:t> and 3</a:t>
            </a:r>
            <a:r>
              <a:rPr lang="en-US" sz="2000" b="0" baseline="30000" dirty="0" smtClean="0"/>
              <a:t>rd</a:t>
            </a:r>
            <a:r>
              <a:rPr lang="en-US" sz="2000" b="0" dirty="0" smtClean="0"/>
              <a:t> party coverage</a:t>
            </a:r>
          </a:p>
          <a:p>
            <a:pPr marL="342900" lvl="1" indent="-342900" eaLnBrk="1" hangingPunct="1">
              <a:spcBef>
                <a:spcPts val="0"/>
              </a:spcBef>
              <a:spcAft>
                <a:spcPts val="600"/>
              </a:spcAft>
              <a:buClr>
                <a:srgbClr val="000066"/>
              </a:buClr>
              <a:buFont typeface="+mj-lt"/>
              <a:buAutoNum type="arabicPeriod"/>
            </a:pPr>
            <a:endParaRPr lang="en-US" sz="2000" b="0" dirty="0" smtClean="0"/>
          </a:p>
          <a:p>
            <a:pPr marL="342900" lvl="1" indent="-342900" eaLnBrk="1" hangingPunct="1">
              <a:spcBef>
                <a:spcPts val="0"/>
              </a:spcBef>
              <a:spcAft>
                <a:spcPts val="600"/>
              </a:spcAft>
              <a:buClr>
                <a:srgbClr val="000066"/>
              </a:buClr>
              <a:buFont typeface="+mj-lt"/>
              <a:buAutoNum type="arabicPeriod"/>
            </a:pPr>
            <a:r>
              <a:rPr lang="en-US" sz="2000" b="0" dirty="0" smtClean="0"/>
              <a:t>Foreign Travel Insurance Program (FTIP) – </a:t>
            </a:r>
            <a:r>
              <a:rPr lang="en-US" sz="2000" b="0" dirty="0" smtClean="0">
                <a:solidFill>
                  <a:srgbClr val="0D24FF"/>
                </a:solidFill>
              </a:rPr>
              <a:t>Trips must be reported and approved prior to departure</a:t>
            </a:r>
          </a:p>
          <a:p>
            <a:pPr marL="342900" lvl="1" indent="-342900" eaLnBrk="1" hangingPunct="1">
              <a:spcBef>
                <a:spcPts val="0"/>
              </a:spcBef>
              <a:spcAft>
                <a:spcPts val="600"/>
              </a:spcAft>
              <a:buClr>
                <a:srgbClr val="000066"/>
              </a:buClr>
              <a:buFont typeface="+mj-lt"/>
              <a:buAutoNum type="arabicPeriod"/>
            </a:pPr>
            <a:endParaRPr lang="en-US" sz="2000" b="0" dirty="0" smtClean="0">
              <a:solidFill>
                <a:srgbClr val="0D24FF"/>
              </a:solidFill>
            </a:endParaRPr>
          </a:p>
          <a:p>
            <a:pPr marL="342900" lvl="1" indent="-342900" eaLnBrk="1" hangingPunct="1">
              <a:spcBef>
                <a:spcPts val="0"/>
              </a:spcBef>
              <a:spcAft>
                <a:spcPts val="600"/>
              </a:spcAft>
              <a:buClr>
                <a:srgbClr val="000066"/>
              </a:buClr>
              <a:buFont typeface="+mj-lt"/>
              <a:buAutoNum type="arabicPeriod"/>
            </a:pPr>
            <a:r>
              <a:rPr lang="en-US" sz="2000" b="0" dirty="0" smtClean="0"/>
              <a:t>Identity Fraud – </a:t>
            </a:r>
            <a:r>
              <a:rPr lang="en-US" sz="2000" b="0" dirty="0" smtClean="0">
                <a:solidFill>
                  <a:srgbClr val="0D24FF"/>
                </a:solidFill>
              </a:rPr>
              <a:t>This coverage is only available to Auxiliary Organization employees</a:t>
            </a:r>
          </a:p>
          <a:p>
            <a:pPr marL="342900" lvl="1" indent="-342900" eaLnBrk="1" hangingPunct="1">
              <a:spcBef>
                <a:spcPts val="0"/>
              </a:spcBef>
              <a:spcAft>
                <a:spcPts val="600"/>
              </a:spcAft>
              <a:buClr>
                <a:srgbClr val="000066"/>
              </a:buClr>
              <a:buFont typeface="+mj-lt"/>
              <a:buAutoNum type="arabicPeriod"/>
            </a:pPr>
            <a:endParaRPr lang="en-US" sz="2000" b="0" dirty="0" smtClean="0">
              <a:solidFill>
                <a:srgbClr val="0D24FF"/>
              </a:solidFill>
            </a:endParaRPr>
          </a:p>
          <a:p>
            <a:pPr marL="342900" lvl="1" indent="-342900" eaLnBrk="1" hangingPunct="1">
              <a:spcBef>
                <a:spcPts val="0"/>
              </a:spcBef>
              <a:spcAft>
                <a:spcPts val="600"/>
              </a:spcAft>
              <a:buClr>
                <a:srgbClr val="000066"/>
              </a:buClr>
              <a:buFont typeface="+mj-lt"/>
              <a:buAutoNum type="arabicPeriod"/>
            </a:pPr>
            <a:r>
              <a:rPr lang="en-US" sz="2000" b="0" dirty="0" smtClean="0"/>
              <a:t>Student Travel Accident – “No Fault”</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31</a:t>
            </a:fld>
            <a:endParaRPr lang="en-US" dirty="0" smtClean="0">
              <a:latin typeface="Arial" pitchFamily="34" charset="0"/>
            </a:endParaRPr>
          </a:p>
        </p:txBody>
      </p:sp>
    </p:spTree>
    <p:extLst>
      <p:ext uri="{BB962C8B-B14F-4D97-AF65-F5344CB8AC3E}">
        <p14:creationId xmlns:p14="http://schemas.microsoft.com/office/powerpoint/2010/main" val="27635270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34499">
                                            <p:txEl>
                                              <p:pRg st="0" end="0"/>
                                            </p:txEl>
                                          </p:spTgt>
                                        </p:tgtEl>
                                        <p:attrNameLst>
                                          <p:attrName>style.visibility</p:attrName>
                                        </p:attrNameLst>
                                      </p:cBhvr>
                                      <p:to>
                                        <p:strVal val="visible"/>
                                      </p:to>
                                    </p:set>
                                    <p:animEffect transition="in" filter="blinds(horizontal)">
                                      <p:cBhvr>
                                        <p:cTn id="7" dur="500"/>
                                        <p:tgtEl>
                                          <p:spTgt spid="23449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4499">
                                            <p:txEl>
                                              <p:pRg st="2" end="2"/>
                                            </p:txEl>
                                          </p:spTgt>
                                        </p:tgtEl>
                                        <p:attrNameLst>
                                          <p:attrName>style.visibility</p:attrName>
                                        </p:attrNameLst>
                                      </p:cBhvr>
                                      <p:to>
                                        <p:strVal val="visible"/>
                                      </p:to>
                                    </p:set>
                                    <p:animEffect transition="in" filter="blinds(horizontal)">
                                      <p:cBhvr>
                                        <p:cTn id="10" dur="500"/>
                                        <p:tgtEl>
                                          <p:spTgt spid="234499">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34499">
                                            <p:txEl>
                                              <p:pRg st="4" end="4"/>
                                            </p:txEl>
                                          </p:spTgt>
                                        </p:tgtEl>
                                        <p:attrNameLst>
                                          <p:attrName>style.visibility</p:attrName>
                                        </p:attrNameLst>
                                      </p:cBhvr>
                                      <p:to>
                                        <p:strVal val="visible"/>
                                      </p:to>
                                    </p:set>
                                    <p:animEffect transition="in" filter="blinds(horizontal)">
                                      <p:cBhvr>
                                        <p:cTn id="13" dur="500"/>
                                        <p:tgtEl>
                                          <p:spTgt spid="234499">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34499">
                                            <p:txEl>
                                              <p:pRg st="6" end="6"/>
                                            </p:txEl>
                                          </p:spTgt>
                                        </p:tgtEl>
                                        <p:attrNameLst>
                                          <p:attrName>style.visibility</p:attrName>
                                        </p:attrNameLst>
                                      </p:cBhvr>
                                      <p:to>
                                        <p:strVal val="visible"/>
                                      </p:to>
                                    </p:set>
                                    <p:animEffect transition="in" filter="blinds(horizontal)">
                                      <p:cBhvr>
                                        <p:cTn id="16" dur="500"/>
                                        <p:tgtEl>
                                          <p:spTgt spid="2344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ite Clipboard Triple Clip 13 x 7.5 in">
            <a:hlinkClick r:id="rId3" tgtFrame="&quot;_blank&quot;"/>
          </p:cNvPr>
          <p:cNvPicPr/>
          <p:nvPr/>
        </p:nvPicPr>
        <p:blipFill>
          <a:blip r:embed="rId4" cstate="print"/>
          <a:srcRect t="26204" r="262" b="26743"/>
          <a:stretch>
            <a:fillRect/>
          </a:stretch>
        </p:blipFill>
        <p:spPr bwMode="auto">
          <a:xfrm>
            <a:off x="152400" y="1219200"/>
            <a:ext cx="8762999" cy="5257800"/>
          </a:xfrm>
          <a:prstGeom prst="rect">
            <a:avLst/>
          </a:prstGeom>
          <a:noFill/>
          <a:ln w="9525">
            <a:noFill/>
            <a:miter lim="800000"/>
            <a:headEnd/>
            <a:tailEnd/>
          </a:ln>
        </p:spPr>
      </p:pic>
      <p:sp>
        <p:nvSpPr>
          <p:cNvPr id="13315" name="Rectangle 2"/>
          <p:cNvSpPr>
            <a:spLocks noGrp="1" noChangeArrowheads="1"/>
          </p:cNvSpPr>
          <p:nvPr>
            <p:ph type="title"/>
          </p:nvPr>
        </p:nvSpPr>
        <p:spPr/>
        <p:txBody>
          <a:bodyPr/>
          <a:lstStyle/>
          <a:p>
            <a:pPr eaLnBrk="1" hangingPunct="1">
              <a:lnSpc>
                <a:spcPct val="80000"/>
              </a:lnSpc>
            </a:pPr>
            <a:r>
              <a:rPr lang="en-US" kern="1200" dirty="0" smtClean="0">
                <a:solidFill>
                  <a:srgbClr val="002060"/>
                </a:solidFill>
              </a:rPr>
              <a:t>Other AORMA Programs</a:t>
            </a:r>
            <a:endParaRPr lang="en-US" kern="1200" dirty="0">
              <a:solidFill>
                <a:srgbClr val="002060"/>
              </a:solidFill>
            </a:endParaRPr>
          </a:p>
        </p:txBody>
      </p:sp>
      <p:sp>
        <p:nvSpPr>
          <p:cNvPr id="234499" name="Rectangle 3"/>
          <p:cNvSpPr>
            <a:spLocks noGrp="1" noChangeArrowheads="1"/>
          </p:cNvSpPr>
          <p:nvPr>
            <p:ph type="body" idx="1"/>
          </p:nvPr>
        </p:nvSpPr>
        <p:spPr>
          <a:xfrm>
            <a:off x="533399" y="2286000"/>
            <a:ext cx="8001000" cy="3657600"/>
          </a:xfrm>
        </p:spPr>
        <p:txBody>
          <a:bodyPr numCol="1"/>
          <a:lstStyle/>
          <a:p>
            <a:pPr marL="0" lvl="1" indent="0" eaLnBrk="1" hangingPunct="1">
              <a:spcBef>
                <a:spcPts val="0"/>
              </a:spcBef>
              <a:spcAft>
                <a:spcPts val="600"/>
              </a:spcAft>
              <a:buClr>
                <a:srgbClr val="000066"/>
              </a:buClr>
              <a:buNone/>
            </a:pPr>
            <a:endParaRPr lang="en-US" sz="1800" b="0" dirty="0"/>
          </a:p>
          <a:p>
            <a:pPr marL="342900" lvl="1" indent="-342900" eaLnBrk="1" hangingPunct="1">
              <a:spcBef>
                <a:spcPts val="0"/>
              </a:spcBef>
              <a:spcAft>
                <a:spcPts val="600"/>
              </a:spcAft>
              <a:buClr>
                <a:srgbClr val="000066"/>
              </a:buClr>
              <a:buFont typeface="+mj-lt"/>
              <a:buAutoNum type="arabicPeriod"/>
            </a:pPr>
            <a:r>
              <a:rPr lang="en-US" sz="2000" b="0" dirty="0" smtClean="0"/>
              <a:t>Auto Physical Damage (APD)</a:t>
            </a:r>
          </a:p>
          <a:p>
            <a:pPr marL="342900" lvl="1" indent="-342900" eaLnBrk="1" hangingPunct="1">
              <a:spcBef>
                <a:spcPts val="0"/>
              </a:spcBef>
              <a:spcAft>
                <a:spcPts val="600"/>
              </a:spcAft>
              <a:buClr>
                <a:srgbClr val="000066"/>
              </a:buClr>
              <a:buFont typeface="+mj-lt"/>
              <a:buAutoNum type="arabicPeriod"/>
            </a:pPr>
            <a:r>
              <a:rPr lang="en-US" sz="2000" b="0" dirty="0" smtClean="0"/>
              <a:t>Club </a:t>
            </a:r>
            <a:r>
              <a:rPr lang="en-US" sz="2000" b="0" dirty="0"/>
              <a:t>Sports / </a:t>
            </a:r>
            <a:r>
              <a:rPr lang="en-US" sz="2000" b="0" dirty="0" smtClean="0"/>
              <a:t>Intramurals Program</a:t>
            </a:r>
            <a:endParaRPr lang="en-US" sz="2000" b="0" dirty="0"/>
          </a:p>
          <a:p>
            <a:pPr marL="342900" lvl="1" indent="-342900" eaLnBrk="1" hangingPunct="1">
              <a:spcBef>
                <a:spcPts val="0"/>
              </a:spcBef>
              <a:spcAft>
                <a:spcPts val="600"/>
              </a:spcAft>
              <a:buClr>
                <a:srgbClr val="000066"/>
              </a:buClr>
              <a:buFont typeface="+mj-lt"/>
              <a:buAutoNum type="arabicPeriod"/>
            </a:pPr>
            <a:r>
              <a:rPr lang="en-US" sz="2000" b="0" dirty="0" smtClean="0"/>
              <a:t>Participant Accident Insurance (PAI)</a:t>
            </a:r>
          </a:p>
          <a:p>
            <a:pPr marL="342900" lvl="1" indent="-342900" eaLnBrk="1" hangingPunct="1">
              <a:spcBef>
                <a:spcPts val="0"/>
              </a:spcBef>
              <a:spcAft>
                <a:spcPts val="600"/>
              </a:spcAft>
              <a:buClr>
                <a:srgbClr val="000066"/>
              </a:buClr>
              <a:buFont typeface="+mj-lt"/>
              <a:buAutoNum type="arabicPeriod"/>
            </a:pPr>
            <a:r>
              <a:rPr lang="en-US" sz="2000" b="0" dirty="0" smtClean="0"/>
              <a:t>Special Events</a:t>
            </a:r>
          </a:p>
          <a:p>
            <a:pPr marL="342900" lvl="1" indent="-342900" eaLnBrk="1" hangingPunct="1">
              <a:spcBef>
                <a:spcPts val="0"/>
              </a:spcBef>
              <a:spcAft>
                <a:spcPts val="600"/>
              </a:spcAft>
              <a:buClr>
                <a:srgbClr val="000066"/>
              </a:buClr>
              <a:buFont typeface="+mj-lt"/>
              <a:buAutoNum type="arabicPeriod"/>
            </a:pPr>
            <a:r>
              <a:rPr lang="en-US" sz="2000" b="0" dirty="0" smtClean="0"/>
              <a:t>Special Liability Insurance Program (SLIP)</a:t>
            </a:r>
          </a:p>
          <a:p>
            <a:pPr marL="342900" lvl="1" indent="-342900" eaLnBrk="1" hangingPunct="1">
              <a:spcBef>
                <a:spcPts val="0"/>
              </a:spcBef>
              <a:spcAft>
                <a:spcPts val="600"/>
              </a:spcAft>
              <a:buClr>
                <a:srgbClr val="000066"/>
              </a:buClr>
              <a:buFont typeface="+mj-lt"/>
              <a:buAutoNum type="arabicPeriod"/>
            </a:pPr>
            <a:r>
              <a:rPr lang="en-US" sz="2000" b="0" dirty="0" smtClean="0"/>
              <a:t>Vendors / Contractors Liability Program</a:t>
            </a:r>
          </a:p>
          <a:p>
            <a:pPr marL="342900" lvl="1" indent="-342900" eaLnBrk="1" hangingPunct="1">
              <a:spcBef>
                <a:spcPts val="0"/>
              </a:spcBef>
              <a:spcAft>
                <a:spcPts val="600"/>
              </a:spcAft>
              <a:buClr>
                <a:srgbClr val="000066"/>
              </a:buClr>
              <a:buFont typeface="+mj-lt"/>
              <a:buAutoNum type="arabicPeriod"/>
            </a:pPr>
            <a:r>
              <a:rPr lang="en-US" sz="2000" b="0" dirty="0" smtClean="0"/>
              <a:t>Inland Marine Insurance (fine arts, musical instruments, special equipment - $1,000 deductible)</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32</a:t>
            </a:fld>
            <a:endParaRPr lang="en-US" dirty="0" smtClean="0">
              <a:latin typeface="Arial" pitchFamily="34" charset="0"/>
            </a:endParaRPr>
          </a:p>
        </p:txBody>
      </p:sp>
    </p:spTree>
    <p:extLst>
      <p:ext uri="{BB962C8B-B14F-4D97-AF65-F5344CB8AC3E}">
        <p14:creationId xmlns:p14="http://schemas.microsoft.com/office/powerpoint/2010/main" val="2988283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34499">
                                            <p:txEl>
                                              <p:pRg st="1" end="1"/>
                                            </p:txEl>
                                          </p:spTgt>
                                        </p:tgtEl>
                                        <p:attrNameLst>
                                          <p:attrName>style.visibility</p:attrName>
                                        </p:attrNameLst>
                                      </p:cBhvr>
                                      <p:to>
                                        <p:strVal val="visible"/>
                                      </p:to>
                                    </p:set>
                                    <p:animEffect transition="in" filter="blinds(horizontal)">
                                      <p:cBhvr>
                                        <p:cTn id="7" dur="500"/>
                                        <p:tgtEl>
                                          <p:spTgt spid="234499">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4499">
                                            <p:txEl>
                                              <p:pRg st="2" end="2"/>
                                            </p:txEl>
                                          </p:spTgt>
                                        </p:tgtEl>
                                        <p:attrNameLst>
                                          <p:attrName>style.visibility</p:attrName>
                                        </p:attrNameLst>
                                      </p:cBhvr>
                                      <p:to>
                                        <p:strVal val="visible"/>
                                      </p:to>
                                    </p:set>
                                    <p:animEffect transition="in" filter="blinds(horizontal)">
                                      <p:cBhvr>
                                        <p:cTn id="10" dur="500"/>
                                        <p:tgtEl>
                                          <p:spTgt spid="234499">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34499">
                                            <p:txEl>
                                              <p:pRg st="3" end="3"/>
                                            </p:txEl>
                                          </p:spTgt>
                                        </p:tgtEl>
                                        <p:attrNameLst>
                                          <p:attrName>style.visibility</p:attrName>
                                        </p:attrNameLst>
                                      </p:cBhvr>
                                      <p:to>
                                        <p:strVal val="visible"/>
                                      </p:to>
                                    </p:set>
                                    <p:animEffect transition="in" filter="blinds(horizontal)">
                                      <p:cBhvr>
                                        <p:cTn id="13" dur="500"/>
                                        <p:tgtEl>
                                          <p:spTgt spid="234499">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34499">
                                            <p:txEl>
                                              <p:pRg st="4" end="4"/>
                                            </p:txEl>
                                          </p:spTgt>
                                        </p:tgtEl>
                                        <p:attrNameLst>
                                          <p:attrName>style.visibility</p:attrName>
                                        </p:attrNameLst>
                                      </p:cBhvr>
                                      <p:to>
                                        <p:strVal val="visible"/>
                                      </p:to>
                                    </p:set>
                                    <p:animEffect transition="in" filter="blinds(horizontal)">
                                      <p:cBhvr>
                                        <p:cTn id="16" dur="500"/>
                                        <p:tgtEl>
                                          <p:spTgt spid="234499">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34499">
                                            <p:txEl>
                                              <p:pRg st="5" end="5"/>
                                            </p:txEl>
                                          </p:spTgt>
                                        </p:tgtEl>
                                        <p:attrNameLst>
                                          <p:attrName>style.visibility</p:attrName>
                                        </p:attrNameLst>
                                      </p:cBhvr>
                                      <p:to>
                                        <p:strVal val="visible"/>
                                      </p:to>
                                    </p:set>
                                    <p:animEffect transition="in" filter="blinds(horizontal)">
                                      <p:cBhvr>
                                        <p:cTn id="19" dur="500"/>
                                        <p:tgtEl>
                                          <p:spTgt spid="234499">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34499">
                                            <p:txEl>
                                              <p:pRg st="6" end="6"/>
                                            </p:txEl>
                                          </p:spTgt>
                                        </p:tgtEl>
                                        <p:attrNameLst>
                                          <p:attrName>style.visibility</p:attrName>
                                        </p:attrNameLst>
                                      </p:cBhvr>
                                      <p:to>
                                        <p:strVal val="visible"/>
                                      </p:to>
                                    </p:set>
                                    <p:animEffect transition="in" filter="blinds(horizontal)">
                                      <p:cBhvr>
                                        <p:cTn id="22" dur="500"/>
                                        <p:tgtEl>
                                          <p:spTgt spid="234499">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34499">
                                            <p:txEl>
                                              <p:pRg st="7" end="7"/>
                                            </p:txEl>
                                          </p:spTgt>
                                        </p:tgtEl>
                                        <p:attrNameLst>
                                          <p:attrName>style.visibility</p:attrName>
                                        </p:attrNameLst>
                                      </p:cBhvr>
                                      <p:to>
                                        <p:strVal val="visible"/>
                                      </p:to>
                                    </p:set>
                                    <p:animEffect transition="in" filter="blinds(horizontal)">
                                      <p:cBhvr>
                                        <p:cTn id="25" dur="500"/>
                                        <p:tgtEl>
                                          <p:spTgt spid="2344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xfrm>
            <a:off x="228600" y="76200"/>
            <a:ext cx="6629400" cy="990600"/>
          </a:xfrm>
        </p:spPr>
        <p:txBody>
          <a:bodyPr/>
          <a:lstStyle/>
          <a:p>
            <a:pPr eaLnBrk="1" hangingPunct="1">
              <a:lnSpc>
                <a:spcPct val="80000"/>
              </a:lnSpc>
            </a:pPr>
            <a:r>
              <a:rPr lang="en-US" kern="1200" dirty="0" smtClean="0">
                <a:solidFill>
                  <a:srgbClr val="002060"/>
                </a:solidFill>
              </a:rPr>
              <a:t>Liability </a:t>
            </a:r>
            <a:r>
              <a:rPr lang="en-US" kern="1200" dirty="0">
                <a:solidFill>
                  <a:srgbClr val="002060"/>
                </a:solidFill>
              </a:rPr>
              <a:t>Program Losses</a:t>
            </a:r>
          </a:p>
        </p:txBody>
      </p:sp>
      <p:sp>
        <p:nvSpPr>
          <p:cNvPr id="5"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33</a:t>
            </a:fld>
            <a:endParaRPr lang="en-US" dirty="0" smtClean="0">
              <a:latin typeface="Arial" pitchFamily="34" charset="0"/>
            </a:endParaRPr>
          </a:p>
        </p:txBody>
      </p:sp>
      <p:graphicFrame>
        <p:nvGraphicFramePr>
          <p:cNvPr id="6" name="Chart 5"/>
          <p:cNvGraphicFramePr/>
          <p:nvPr>
            <p:extLst>
              <p:ext uri="{D42A27DB-BD31-4B8C-83A1-F6EECF244321}">
                <p14:modId xmlns:p14="http://schemas.microsoft.com/office/powerpoint/2010/main" val="373566871"/>
              </p:ext>
            </p:extLst>
          </p:nvPr>
        </p:nvGraphicFramePr>
        <p:xfrm>
          <a:off x="0" y="1066800"/>
          <a:ext cx="89916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3548542"/>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28600" y="76200"/>
            <a:ext cx="8915400" cy="990600"/>
          </a:xfrm>
        </p:spPr>
        <p:txBody>
          <a:bodyPr/>
          <a:lstStyle/>
          <a:p>
            <a:pPr eaLnBrk="1" hangingPunct="1">
              <a:lnSpc>
                <a:spcPct val="80000"/>
              </a:lnSpc>
            </a:pPr>
            <a:r>
              <a:rPr lang="en-US" kern="1200" dirty="0" smtClean="0">
                <a:solidFill>
                  <a:srgbClr val="002060"/>
                </a:solidFill>
              </a:rPr>
              <a:t>Workers</a:t>
            </a:r>
            <a:r>
              <a:rPr lang="en-US" kern="1200" dirty="0">
                <a:solidFill>
                  <a:srgbClr val="002060"/>
                </a:solidFill>
              </a:rPr>
              <a:t>’ Compensation </a:t>
            </a:r>
            <a:br>
              <a:rPr lang="en-US" kern="1200" dirty="0">
                <a:solidFill>
                  <a:srgbClr val="002060"/>
                </a:solidFill>
              </a:rPr>
            </a:br>
            <a:r>
              <a:rPr lang="en-US" kern="1200" dirty="0">
                <a:solidFill>
                  <a:srgbClr val="002060"/>
                </a:solidFill>
              </a:rPr>
              <a:t>Program Losses</a:t>
            </a:r>
          </a:p>
        </p:txBody>
      </p:sp>
      <p:graphicFrame>
        <p:nvGraphicFramePr>
          <p:cNvPr id="7" name="Chart 6"/>
          <p:cNvGraphicFramePr/>
          <p:nvPr>
            <p:extLst>
              <p:ext uri="{D42A27DB-BD31-4B8C-83A1-F6EECF244321}">
                <p14:modId xmlns:p14="http://schemas.microsoft.com/office/powerpoint/2010/main" val="4081637665"/>
              </p:ext>
            </p:extLst>
          </p:nvPr>
        </p:nvGraphicFramePr>
        <p:xfrm>
          <a:off x="0" y="1143000"/>
          <a:ext cx="91440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33400" y="6248400"/>
            <a:ext cx="7010400" cy="261610"/>
          </a:xfrm>
          <a:prstGeom prst="rect">
            <a:avLst/>
          </a:prstGeom>
          <a:noFill/>
          <a:ln>
            <a:noFill/>
            <a:prstDash val="sysDot"/>
          </a:ln>
        </p:spPr>
        <p:txBody>
          <a:bodyPr wrap="square" rtlCol="0">
            <a:spAutoFit/>
          </a:bodyPr>
          <a:lstStyle/>
          <a:p>
            <a:r>
              <a:rPr lang="en-US" sz="1100" b="1" i="1" dirty="0" smtClean="0">
                <a:solidFill>
                  <a:schemeClr val="bg1"/>
                </a:solidFill>
              </a:rPr>
              <a:t>*Represents the percentage of claims compared to the payroll reported.</a:t>
            </a:r>
          </a:p>
        </p:txBody>
      </p:sp>
      <p:sp>
        <p:nvSpPr>
          <p:cNvPr id="9" name="Rectangle 8"/>
          <p:cNvSpPr/>
          <p:nvPr/>
        </p:nvSpPr>
        <p:spPr>
          <a:xfrm>
            <a:off x="1174316" y="4724400"/>
            <a:ext cx="1095172" cy="261610"/>
          </a:xfrm>
          <a:prstGeom prst="rect">
            <a:avLst/>
          </a:prstGeom>
        </p:spPr>
        <p:txBody>
          <a:bodyPr wrap="none">
            <a:spAutoFit/>
          </a:bodyPr>
          <a:lstStyle/>
          <a:p>
            <a:r>
              <a:rPr lang="en-US" sz="1100" b="1" dirty="0" smtClean="0">
                <a:solidFill>
                  <a:schemeClr val="bg1"/>
                </a:solidFill>
              </a:rPr>
              <a:t>$1,730,515</a:t>
            </a:r>
            <a:endParaRPr lang="en-US" sz="1100" b="1" dirty="0">
              <a:solidFill>
                <a:schemeClr val="bg1"/>
              </a:solidFill>
            </a:endParaRPr>
          </a:p>
        </p:txBody>
      </p:sp>
      <p:sp>
        <p:nvSpPr>
          <p:cNvPr id="10" name="Rectangle 9"/>
          <p:cNvSpPr/>
          <p:nvPr/>
        </p:nvSpPr>
        <p:spPr>
          <a:xfrm>
            <a:off x="2409825" y="4881890"/>
            <a:ext cx="942887" cy="261610"/>
          </a:xfrm>
          <a:prstGeom prst="rect">
            <a:avLst/>
          </a:prstGeom>
        </p:spPr>
        <p:txBody>
          <a:bodyPr wrap="none">
            <a:spAutoFit/>
          </a:bodyPr>
          <a:lstStyle/>
          <a:p>
            <a:r>
              <a:rPr lang="en-US" sz="1100" b="1" dirty="0" smtClean="0">
                <a:solidFill>
                  <a:srgbClr val="FFFFFF"/>
                </a:solidFill>
              </a:rPr>
              <a:t>$488,976</a:t>
            </a:r>
            <a:endParaRPr lang="en-US" sz="1100" b="1" dirty="0">
              <a:solidFill>
                <a:srgbClr val="FFFFFF"/>
              </a:solidFill>
            </a:endParaRPr>
          </a:p>
        </p:txBody>
      </p:sp>
      <p:sp>
        <p:nvSpPr>
          <p:cNvPr id="11" name="Rectangle 10"/>
          <p:cNvSpPr/>
          <p:nvPr/>
        </p:nvSpPr>
        <p:spPr>
          <a:xfrm rot="18663009">
            <a:off x="3567157" y="4380646"/>
            <a:ext cx="942887" cy="261610"/>
          </a:xfrm>
          <a:prstGeom prst="rect">
            <a:avLst/>
          </a:prstGeom>
        </p:spPr>
        <p:txBody>
          <a:bodyPr wrap="none">
            <a:spAutoFit/>
          </a:bodyPr>
          <a:lstStyle/>
          <a:p>
            <a:r>
              <a:rPr lang="en-US" sz="1100" b="1" dirty="0" smtClean="0">
                <a:solidFill>
                  <a:srgbClr val="FFFFFF"/>
                </a:solidFill>
              </a:rPr>
              <a:t>$482,016</a:t>
            </a:r>
            <a:endParaRPr lang="en-US" sz="1100" b="1" dirty="0">
              <a:solidFill>
                <a:srgbClr val="FFFFFF"/>
              </a:solidFill>
            </a:endParaRPr>
          </a:p>
        </p:txBody>
      </p:sp>
      <p:sp>
        <p:nvSpPr>
          <p:cNvPr id="12" name="Rectangle 11"/>
          <p:cNvSpPr/>
          <p:nvPr/>
        </p:nvSpPr>
        <p:spPr>
          <a:xfrm rot="18572561">
            <a:off x="4843136" y="4449066"/>
            <a:ext cx="931665" cy="261610"/>
          </a:xfrm>
          <a:prstGeom prst="rect">
            <a:avLst/>
          </a:prstGeom>
        </p:spPr>
        <p:txBody>
          <a:bodyPr wrap="none">
            <a:spAutoFit/>
          </a:bodyPr>
          <a:lstStyle/>
          <a:p>
            <a:r>
              <a:rPr lang="en-US" sz="1100" dirty="0" smtClean="0">
                <a:solidFill>
                  <a:srgbClr val="FFFFFF"/>
                </a:solidFill>
              </a:rPr>
              <a:t>$</a:t>
            </a:r>
            <a:r>
              <a:rPr lang="en-US" sz="1100" b="1" dirty="0" smtClean="0">
                <a:solidFill>
                  <a:srgbClr val="FFFFFF"/>
                </a:solidFill>
              </a:rPr>
              <a:t>910,339</a:t>
            </a:r>
            <a:endParaRPr lang="en-US" sz="1100" b="1" dirty="0">
              <a:solidFill>
                <a:srgbClr val="FFFFFF"/>
              </a:solidFill>
            </a:endParaRPr>
          </a:p>
        </p:txBody>
      </p:sp>
      <p:sp>
        <p:nvSpPr>
          <p:cNvPr id="13" name="Rectangle 12"/>
          <p:cNvSpPr/>
          <p:nvPr/>
        </p:nvSpPr>
        <p:spPr>
          <a:xfrm rot="18665431">
            <a:off x="5932623" y="4229956"/>
            <a:ext cx="1083951" cy="261610"/>
          </a:xfrm>
          <a:prstGeom prst="rect">
            <a:avLst/>
          </a:prstGeom>
        </p:spPr>
        <p:txBody>
          <a:bodyPr wrap="none">
            <a:spAutoFit/>
          </a:bodyPr>
          <a:lstStyle/>
          <a:p>
            <a:r>
              <a:rPr lang="en-US" sz="1100" dirty="0" smtClean="0">
                <a:solidFill>
                  <a:srgbClr val="FFFFFF"/>
                </a:solidFill>
              </a:rPr>
              <a:t>$</a:t>
            </a:r>
            <a:r>
              <a:rPr lang="en-US" sz="1100" b="1" dirty="0" smtClean="0">
                <a:solidFill>
                  <a:srgbClr val="FFFFFF"/>
                </a:solidFill>
              </a:rPr>
              <a:t>1,739,235</a:t>
            </a:r>
            <a:endParaRPr lang="en-US" sz="1100" b="1" dirty="0">
              <a:solidFill>
                <a:srgbClr val="FFFFFF"/>
              </a:solidFill>
            </a:endParaRPr>
          </a:p>
        </p:txBody>
      </p:sp>
      <p:sp>
        <p:nvSpPr>
          <p:cNvPr id="14" name="Rectangle 13"/>
          <p:cNvSpPr/>
          <p:nvPr/>
        </p:nvSpPr>
        <p:spPr>
          <a:xfrm rot="18879324">
            <a:off x="7217447" y="3735512"/>
            <a:ext cx="1083951" cy="261610"/>
          </a:xfrm>
          <a:prstGeom prst="rect">
            <a:avLst/>
          </a:prstGeom>
        </p:spPr>
        <p:txBody>
          <a:bodyPr wrap="none">
            <a:spAutoFit/>
          </a:bodyPr>
          <a:lstStyle/>
          <a:p>
            <a:r>
              <a:rPr lang="en-US" sz="1100" dirty="0" smtClean="0">
                <a:solidFill>
                  <a:srgbClr val="FFFFFF"/>
                </a:solidFill>
              </a:rPr>
              <a:t>$</a:t>
            </a:r>
            <a:r>
              <a:rPr lang="en-US" sz="1100" b="1" dirty="0" smtClean="0">
                <a:solidFill>
                  <a:srgbClr val="FFFFFF"/>
                </a:solidFill>
              </a:rPr>
              <a:t>2,235,714</a:t>
            </a:r>
            <a:endParaRPr lang="en-US" sz="1100" b="1" dirty="0">
              <a:solidFill>
                <a:srgbClr val="FFFFFF"/>
              </a:solidFill>
            </a:endParaRPr>
          </a:p>
        </p:txBody>
      </p:sp>
      <p:sp>
        <p:nvSpPr>
          <p:cNvPr id="15"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34</a:t>
            </a:fld>
            <a:endParaRPr lang="en-US" dirty="0" smtClean="0">
              <a:latin typeface="Arial" pitchFamily="34" charset="0"/>
            </a:endParaRPr>
          </a:p>
        </p:txBody>
      </p:sp>
    </p:spTree>
    <p:extLst>
      <p:ext uri="{BB962C8B-B14F-4D97-AF65-F5344CB8AC3E}">
        <p14:creationId xmlns:p14="http://schemas.microsoft.com/office/powerpoint/2010/main" val="1523840596"/>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4"/>
          <p:cNvSpPr>
            <a:spLocks noGrp="1" noChangeArrowheads="1"/>
          </p:cNvSpPr>
          <p:nvPr>
            <p:ph type="title" idx="4294967295"/>
          </p:nvPr>
        </p:nvSpPr>
        <p:spPr/>
        <p:txBody>
          <a:bodyPr/>
          <a:lstStyle/>
          <a:p>
            <a:r>
              <a:rPr lang="en-US" kern="1200" dirty="0" smtClean="0">
                <a:solidFill>
                  <a:srgbClr val="002060"/>
                </a:solidFill>
              </a:rPr>
              <a:t>Program </a:t>
            </a:r>
            <a:r>
              <a:rPr lang="en-US" kern="1200" dirty="0">
                <a:solidFill>
                  <a:srgbClr val="002060"/>
                </a:solidFill>
              </a:rPr>
              <a:t>Expenses</a:t>
            </a:r>
            <a:br>
              <a:rPr lang="en-US" kern="1200" dirty="0">
                <a:solidFill>
                  <a:srgbClr val="002060"/>
                </a:solidFill>
              </a:rPr>
            </a:br>
            <a:r>
              <a:rPr lang="en-US" kern="1200" dirty="0">
                <a:solidFill>
                  <a:srgbClr val="002060"/>
                </a:solidFill>
              </a:rPr>
              <a:t>as of June 30, 2014</a:t>
            </a:r>
          </a:p>
        </p:txBody>
      </p:sp>
      <p:sp>
        <p:nvSpPr>
          <p:cNvPr id="5"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35</a:t>
            </a:fld>
            <a:endParaRPr lang="en-US" dirty="0" smtClean="0">
              <a:latin typeface="Arial" pitchFamily="34" charset="0"/>
            </a:endParaRPr>
          </a:p>
        </p:txBody>
      </p:sp>
      <p:graphicFrame>
        <p:nvGraphicFramePr>
          <p:cNvPr id="7" name="Chart 6"/>
          <p:cNvGraphicFramePr/>
          <p:nvPr>
            <p:extLst>
              <p:ext uri="{D42A27DB-BD31-4B8C-83A1-F6EECF244321}">
                <p14:modId xmlns:p14="http://schemas.microsoft.com/office/powerpoint/2010/main" val="1873207773"/>
              </p:ext>
            </p:extLst>
          </p:nvPr>
        </p:nvGraphicFramePr>
        <p:xfrm>
          <a:off x="304800" y="1143000"/>
          <a:ext cx="8534400" cy="5334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dirty="0" smtClean="0">
                <a:solidFill>
                  <a:srgbClr val="002060"/>
                </a:solidFill>
                <a:cs typeface="Times New Roman" pitchFamily="18" charset="0"/>
              </a:rPr>
              <a:t>Administrative Expenses – 11%</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36</a:t>
            </a:fld>
            <a:endParaRPr lang="en-US" dirty="0" smtClean="0">
              <a:latin typeface="Arial" pitchFamily="34" charset="0"/>
            </a:endParaRPr>
          </a:p>
        </p:txBody>
      </p:sp>
      <p:graphicFrame>
        <p:nvGraphicFramePr>
          <p:cNvPr id="10" name="Diagram 9"/>
          <p:cNvGraphicFramePr/>
          <p:nvPr>
            <p:extLst>
              <p:ext uri="{D42A27DB-BD31-4B8C-83A1-F6EECF244321}">
                <p14:modId xmlns:p14="http://schemas.microsoft.com/office/powerpoint/2010/main" val="2639193621"/>
              </p:ext>
            </p:extLst>
          </p:nvPr>
        </p:nvGraphicFramePr>
        <p:xfrm>
          <a:off x="304800" y="1524000"/>
          <a:ext cx="8534401"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1466459"/>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kern="1200" dirty="0">
                <a:solidFill>
                  <a:srgbClr val="002060"/>
                </a:solidFill>
              </a:rPr>
              <a:t>Total AORMA Program Dividend</a:t>
            </a:r>
          </a:p>
        </p:txBody>
      </p:sp>
      <p:sp>
        <p:nvSpPr>
          <p:cNvPr id="234499" name="Rectangle 3"/>
          <p:cNvSpPr>
            <a:spLocks noGrp="1" noChangeArrowheads="1"/>
          </p:cNvSpPr>
          <p:nvPr>
            <p:ph type="body" idx="1"/>
          </p:nvPr>
        </p:nvSpPr>
        <p:spPr/>
        <p:txBody>
          <a:bodyPr numCol="2"/>
          <a:lstStyle/>
          <a:p>
            <a:pPr marL="631825" lvl="1" indent="-514350" eaLnBrk="1" hangingPunct="1">
              <a:buClr>
                <a:srgbClr val="000066"/>
              </a:buClr>
              <a:buNone/>
            </a:pPr>
            <a:endParaRPr lang="en-US" sz="2000" b="0" dirty="0" smtClean="0"/>
          </a:p>
          <a:p>
            <a:pPr marL="631825" lvl="1" indent="-514350" eaLnBrk="1" hangingPunct="1">
              <a:buClr>
                <a:srgbClr val="000066"/>
              </a:buClr>
              <a:buNone/>
            </a:pPr>
            <a:endParaRPr lang="en-US" sz="2000" b="0" dirty="0" smtClean="0"/>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37</a:t>
            </a:fld>
            <a:endParaRPr lang="en-US" dirty="0" smtClean="0">
              <a:latin typeface="Arial" pitchFamily="34" charset="0"/>
            </a:endParaRPr>
          </a:p>
        </p:txBody>
      </p:sp>
      <p:graphicFrame>
        <p:nvGraphicFramePr>
          <p:cNvPr id="8" name="Chart 7"/>
          <p:cNvGraphicFramePr/>
          <p:nvPr/>
        </p:nvGraphicFramePr>
        <p:xfrm>
          <a:off x="1" y="1143000"/>
          <a:ext cx="9144000" cy="533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5034131"/>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kern="1200" dirty="0">
                <a:solidFill>
                  <a:srgbClr val="002060"/>
                </a:solidFill>
              </a:rPr>
              <a:t>Loss Control and Training</a:t>
            </a:r>
          </a:p>
        </p:txBody>
      </p:sp>
      <p:pic>
        <p:nvPicPr>
          <p:cNvPr id="5" name="Picture 16"/>
          <p:cNvPicPr>
            <a:picLocks noChangeAspect="1" noChangeArrowheads="1"/>
          </p:cNvPicPr>
          <p:nvPr/>
        </p:nvPicPr>
        <p:blipFill>
          <a:blip r:embed="rId3" cstate="print"/>
          <a:srcRect/>
          <a:stretch>
            <a:fillRect/>
          </a:stretch>
        </p:blipFill>
        <p:spPr bwMode="auto">
          <a:xfrm>
            <a:off x="228600" y="1371600"/>
            <a:ext cx="4191000" cy="2429006"/>
          </a:xfrm>
          <a:prstGeom prst="rect">
            <a:avLst/>
          </a:prstGeom>
          <a:noFill/>
          <a:ln w="12700" cap="flat" cmpd="sng">
            <a:noFill/>
            <a:prstDash val="solid"/>
            <a:miter lim="800000"/>
            <a:headEnd type="none" w="sm" len="sm"/>
            <a:tailEnd type="none" w="sm" len="sm"/>
          </a:ln>
        </p:spPr>
      </p:pic>
      <p:sp>
        <p:nvSpPr>
          <p:cNvPr id="6" name="Rectangle 3"/>
          <p:cNvSpPr txBox="1">
            <a:spLocks noChangeArrowheads="1"/>
          </p:cNvSpPr>
          <p:nvPr/>
        </p:nvSpPr>
        <p:spPr bwMode="auto">
          <a:xfrm>
            <a:off x="4495800" y="1219200"/>
            <a:ext cx="43434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396875" algn="l" defTabSz="914400" rtl="0" eaLnBrk="1" fontAlgn="base" latinLnBrk="0" hangingPunct="1">
              <a:lnSpc>
                <a:spcPct val="100000"/>
              </a:lnSpc>
              <a:spcBef>
                <a:spcPct val="20000"/>
              </a:spcBef>
              <a:spcAft>
                <a:spcPts val="1800"/>
              </a:spcAft>
              <a:buClrTx/>
              <a:buSzTx/>
              <a:buFont typeface="Wingdings" pitchFamily="2" charset="2"/>
              <a:buChar char="ü"/>
              <a:tabLst/>
              <a:defRPr/>
            </a:pPr>
            <a:r>
              <a:rPr lang="en-US" sz="2000" kern="0" dirty="0" smtClean="0">
                <a:solidFill>
                  <a:schemeClr val="bg1"/>
                </a:solidFill>
                <a:latin typeface="+mn-lt"/>
              </a:rPr>
              <a:t>Live HR Consulting</a:t>
            </a:r>
          </a:p>
          <a:p>
            <a:pPr marL="457200" marR="0" lvl="0" indent="-396875" algn="l" defTabSz="914400" rtl="0" eaLnBrk="1" fontAlgn="base" latinLnBrk="0" hangingPunct="1">
              <a:lnSpc>
                <a:spcPct val="100000"/>
              </a:lnSpc>
              <a:spcBef>
                <a:spcPct val="20000"/>
              </a:spcBef>
              <a:spcAft>
                <a:spcPts val="1800"/>
              </a:spcAft>
              <a:buClrTx/>
              <a:buSzTx/>
              <a:buFont typeface="Wingdings" pitchFamily="2" charset="2"/>
              <a:buChar char="ü"/>
              <a:tabLst/>
              <a:defRPr/>
            </a:pPr>
            <a:r>
              <a:rPr kumimoji="0" lang="en-US" sz="2000" u="none" strike="noStrike" kern="0" cap="none" spc="0" normalizeH="0" baseline="0" noProof="0" dirty="0" smtClean="0">
                <a:ln>
                  <a:noFill/>
                </a:ln>
                <a:solidFill>
                  <a:schemeClr val="bg1"/>
                </a:solidFill>
                <a:effectLst/>
                <a:uLnTx/>
                <a:uFillTx/>
                <a:latin typeface="+mn-lt"/>
                <a:cs typeface="+mn-cs"/>
              </a:rPr>
              <a:t>On-Line</a:t>
            </a:r>
            <a:r>
              <a:rPr kumimoji="0" lang="en-US" sz="2000" u="none" strike="noStrike" kern="0" cap="none" spc="0" normalizeH="0" noProof="0" dirty="0" smtClean="0">
                <a:ln>
                  <a:noFill/>
                </a:ln>
                <a:solidFill>
                  <a:schemeClr val="bg1"/>
                </a:solidFill>
                <a:effectLst/>
                <a:uLnTx/>
                <a:uFillTx/>
                <a:latin typeface="+mn-lt"/>
                <a:cs typeface="+mn-cs"/>
              </a:rPr>
              <a:t> access to BNA’s HR Essentials</a:t>
            </a:r>
          </a:p>
          <a:p>
            <a:pPr marL="457200" marR="0" lvl="0" indent="-396875" algn="l" defTabSz="914400" rtl="0" eaLnBrk="1" fontAlgn="base" latinLnBrk="0" hangingPunct="1">
              <a:lnSpc>
                <a:spcPct val="100000"/>
              </a:lnSpc>
              <a:spcBef>
                <a:spcPct val="20000"/>
              </a:spcBef>
              <a:spcAft>
                <a:spcPts val="1800"/>
              </a:spcAft>
              <a:buClrTx/>
              <a:buSzTx/>
              <a:buFont typeface="Wingdings" pitchFamily="2" charset="2"/>
              <a:buChar char="ü"/>
              <a:tabLst/>
              <a:defRPr/>
            </a:pPr>
            <a:r>
              <a:rPr lang="en-US" sz="2000" kern="0" baseline="0" dirty="0" smtClean="0">
                <a:solidFill>
                  <a:schemeClr val="bg1"/>
                </a:solidFill>
                <a:latin typeface="+mn-lt"/>
              </a:rPr>
              <a:t>Access</a:t>
            </a:r>
            <a:r>
              <a:rPr lang="en-US" sz="2000" kern="0" dirty="0" smtClean="0">
                <a:solidFill>
                  <a:schemeClr val="bg1"/>
                </a:solidFill>
                <a:latin typeface="+mn-lt"/>
              </a:rPr>
              <a:t> to a staffed HR Reference Center</a:t>
            </a:r>
            <a:endParaRPr kumimoji="0" lang="en-US" sz="2000" u="none" strike="noStrike" kern="0" cap="none" spc="0" normalizeH="0" baseline="0" noProof="0" dirty="0" smtClean="0">
              <a:ln>
                <a:noFill/>
              </a:ln>
              <a:solidFill>
                <a:schemeClr val="bg1"/>
              </a:solidFill>
              <a:effectLst/>
              <a:uLnTx/>
              <a:uFillTx/>
              <a:latin typeface="+mn-lt"/>
              <a:cs typeface="+mn-cs"/>
            </a:endParaRPr>
          </a:p>
          <a:p>
            <a:pPr marL="457200" marR="0" lvl="0" indent="-396875" algn="l" defTabSz="914400" rtl="0" eaLnBrk="1" fontAlgn="base" latinLnBrk="0" hangingPunct="1">
              <a:lnSpc>
                <a:spcPct val="100000"/>
              </a:lnSpc>
              <a:spcBef>
                <a:spcPct val="20000"/>
              </a:spcBef>
              <a:spcAft>
                <a:spcPts val="1800"/>
              </a:spcAft>
              <a:buClrTx/>
              <a:buSzTx/>
              <a:buFont typeface="Wingdings" pitchFamily="2" charset="2"/>
              <a:buChar char="ü"/>
              <a:tabLst/>
              <a:defRPr/>
            </a:pPr>
            <a:r>
              <a:rPr kumimoji="0" lang="en-US" sz="2000" u="none" strike="noStrike" kern="0" cap="none" spc="0" normalizeH="0" baseline="0" noProof="0" dirty="0" smtClean="0">
                <a:ln>
                  <a:noFill/>
                </a:ln>
                <a:solidFill>
                  <a:schemeClr val="bg1"/>
                </a:solidFill>
                <a:effectLst/>
                <a:uLnTx/>
                <a:uFillTx/>
                <a:latin typeface="+mn-lt"/>
                <a:cs typeface="+mn-cs"/>
              </a:rPr>
              <a:t>Monthly HR newsletter in full digital format</a:t>
            </a:r>
          </a:p>
          <a:p>
            <a:pPr marL="457200" marR="0" lvl="0" indent="-396875" algn="l" defTabSz="914400" rtl="0" eaLnBrk="1" fontAlgn="base" latinLnBrk="0" hangingPunct="1">
              <a:lnSpc>
                <a:spcPct val="100000"/>
              </a:lnSpc>
              <a:spcBef>
                <a:spcPct val="20000"/>
              </a:spcBef>
              <a:spcAft>
                <a:spcPts val="1800"/>
              </a:spcAft>
              <a:buClrTx/>
              <a:buSzTx/>
              <a:buFont typeface="Wingdings" pitchFamily="2" charset="2"/>
              <a:buChar char="ü"/>
              <a:tabLst/>
              <a:defRPr/>
            </a:pPr>
            <a:r>
              <a:rPr kumimoji="0" lang="en-US" sz="2000" u="none" strike="noStrike" kern="0" cap="none" spc="0" normalizeH="0" baseline="0" noProof="0" dirty="0" smtClean="0">
                <a:ln>
                  <a:noFill/>
                </a:ln>
                <a:solidFill>
                  <a:schemeClr val="bg1"/>
                </a:solidFill>
                <a:effectLst/>
                <a:uLnTx/>
                <a:uFillTx/>
                <a:latin typeface="+mn-lt"/>
                <a:cs typeface="+mn-cs"/>
              </a:rPr>
              <a:t>Weekly legal updates for all 50 states</a:t>
            </a:r>
          </a:p>
          <a:p>
            <a:pPr marL="457200" marR="0" lvl="0" indent="-396875" algn="l" defTabSz="914400" rtl="0" eaLnBrk="1" fontAlgn="base" latinLnBrk="0" hangingPunct="1">
              <a:lnSpc>
                <a:spcPct val="100000"/>
              </a:lnSpc>
              <a:spcBef>
                <a:spcPct val="20000"/>
              </a:spcBef>
              <a:spcAft>
                <a:spcPts val="1800"/>
              </a:spcAft>
              <a:buClrTx/>
              <a:buSzTx/>
              <a:buFont typeface="Wingdings" pitchFamily="2" charset="2"/>
              <a:buChar char="ü"/>
              <a:tabLst/>
              <a:defRPr/>
            </a:pPr>
            <a:r>
              <a:rPr kumimoji="0" lang="en-US" sz="2000" u="none" strike="noStrike" kern="0" cap="none" spc="0" normalizeH="0" baseline="0" noProof="0" dirty="0" smtClean="0">
                <a:ln>
                  <a:noFill/>
                </a:ln>
                <a:solidFill>
                  <a:schemeClr val="bg1"/>
                </a:solidFill>
                <a:effectLst/>
                <a:uLnTx/>
                <a:uFillTx/>
                <a:latin typeface="+mn-lt"/>
                <a:cs typeface="+mn-cs"/>
              </a:rPr>
              <a:t>Access to EG’s most popular Compensation &amp; Benefits Surveys</a:t>
            </a:r>
          </a:p>
        </p:txBody>
      </p:sp>
      <p:sp>
        <p:nvSpPr>
          <p:cNvPr id="9" name="TextBox 8"/>
          <p:cNvSpPr txBox="1"/>
          <p:nvPr/>
        </p:nvSpPr>
        <p:spPr>
          <a:xfrm>
            <a:off x="381000" y="4129873"/>
            <a:ext cx="3886200" cy="2246769"/>
          </a:xfrm>
          <a:prstGeom prst="rect">
            <a:avLst/>
          </a:prstGeom>
          <a:noFill/>
          <a:ln w="19050">
            <a:solidFill>
              <a:schemeClr val="accent3"/>
            </a:solidFill>
            <a:prstDash val="solid"/>
          </a:ln>
        </p:spPr>
        <p:txBody>
          <a:bodyPr wrap="square" rtlCol="0">
            <a:spAutoFit/>
          </a:bodyPr>
          <a:lstStyle/>
          <a:p>
            <a:pPr algn="ctr"/>
            <a:r>
              <a:rPr lang="en-US" sz="1400" b="1" dirty="0" smtClean="0">
                <a:solidFill>
                  <a:schemeClr val="bg1"/>
                </a:solidFill>
                <a:latin typeface="+mn-lt"/>
              </a:rPr>
              <a:t>Your primary contact at</a:t>
            </a:r>
          </a:p>
          <a:p>
            <a:pPr algn="ctr"/>
            <a:r>
              <a:rPr lang="en-US" sz="1400" b="1" dirty="0" smtClean="0">
                <a:solidFill>
                  <a:schemeClr val="bg1"/>
                </a:solidFill>
                <a:latin typeface="+mn-lt"/>
              </a:rPr>
              <a:t>Employers Group:</a:t>
            </a:r>
          </a:p>
          <a:p>
            <a:pPr algn="ctr"/>
            <a:endParaRPr lang="en-US" sz="1400" b="1" i="1" dirty="0" smtClean="0">
              <a:solidFill>
                <a:schemeClr val="bg1"/>
              </a:solidFill>
              <a:latin typeface="+mn-lt"/>
            </a:endParaRPr>
          </a:p>
          <a:p>
            <a:pPr algn="ctr"/>
            <a:r>
              <a:rPr lang="en-US" sz="1400" b="1" i="1" dirty="0" smtClean="0">
                <a:solidFill>
                  <a:schemeClr val="accent6">
                    <a:lumMod val="75000"/>
                  </a:schemeClr>
                </a:solidFill>
                <a:latin typeface="+mn-lt"/>
              </a:rPr>
              <a:t>Mark Nelson</a:t>
            </a:r>
          </a:p>
          <a:p>
            <a:pPr algn="ctr"/>
            <a:r>
              <a:rPr lang="en-US" sz="1400" b="1" i="1" dirty="0" smtClean="0">
                <a:solidFill>
                  <a:schemeClr val="accent6">
                    <a:lumMod val="75000"/>
                  </a:schemeClr>
                </a:solidFill>
                <a:latin typeface="+mn-lt"/>
              </a:rPr>
              <a:t>(213) 765-3952</a:t>
            </a:r>
          </a:p>
          <a:p>
            <a:pPr algn="ctr"/>
            <a:r>
              <a:rPr lang="en-US" sz="1400" b="1" i="1" dirty="0" smtClean="0">
                <a:solidFill>
                  <a:schemeClr val="accent6">
                    <a:lumMod val="75000"/>
                  </a:schemeClr>
                </a:solidFill>
                <a:latin typeface="+mn-lt"/>
              </a:rPr>
              <a:t>mnelson@employersgroup.com</a:t>
            </a:r>
          </a:p>
          <a:p>
            <a:pPr algn="ctr"/>
            <a:endParaRPr lang="en-US" sz="1400" b="1" i="1" dirty="0" smtClean="0">
              <a:solidFill>
                <a:schemeClr val="accent6">
                  <a:lumMod val="75000"/>
                </a:schemeClr>
              </a:solidFill>
              <a:latin typeface="+mn-lt"/>
            </a:endParaRPr>
          </a:p>
          <a:p>
            <a:pPr algn="ctr"/>
            <a:r>
              <a:rPr lang="en-US" sz="1400" b="1" i="1" dirty="0" smtClean="0">
                <a:solidFill>
                  <a:schemeClr val="accent6">
                    <a:lumMod val="75000"/>
                  </a:schemeClr>
                </a:solidFill>
                <a:latin typeface="+mn-lt"/>
              </a:rPr>
              <a:t>Kimberly </a:t>
            </a:r>
            <a:r>
              <a:rPr lang="en-US" sz="1400" b="1" i="1" dirty="0" err="1" smtClean="0">
                <a:solidFill>
                  <a:schemeClr val="accent6">
                    <a:lumMod val="75000"/>
                  </a:schemeClr>
                </a:solidFill>
                <a:latin typeface="+mn-lt"/>
              </a:rPr>
              <a:t>Nwamanna</a:t>
            </a:r>
            <a:endParaRPr lang="en-US" sz="1400" b="1" i="1" dirty="0" smtClean="0">
              <a:solidFill>
                <a:schemeClr val="accent6">
                  <a:lumMod val="75000"/>
                </a:schemeClr>
              </a:solidFill>
              <a:latin typeface="+mn-lt"/>
            </a:endParaRPr>
          </a:p>
          <a:p>
            <a:pPr algn="ctr"/>
            <a:r>
              <a:rPr lang="en-US" sz="1400" b="1" i="1" dirty="0" smtClean="0">
                <a:solidFill>
                  <a:schemeClr val="accent6">
                    <a:lumMod val="75000"/>
                  </a:schemeClr>
                </a:solidFill>
                <a:latin typeface="+mn-lt"/>
              </a:rPr>
              <a:t>213-765-3982</a:t>
            </a:r>
          </a:p>
          <a:p>
            <a:pPr algn="ctr"/>
            <a:r>
              <a:rPr lang="en-US" sz="1400" b="1" i="1" dirty="0" smtClean="0">
                <a:solidFill>
                  <a:schemeClr val="accent6">
                    <a:lumMod val="75000"/>
                  </a:schemeClr>
                </a:solidFill>
                <a:latin typeface="+mn-lt"/>
              </a:rPr>
              <a:t>knwamanna@employersgroup.com</a:t>
            </a:r>
          </a:p>
        </p:txBody>
      </p:sp>
      <p:sp>
        <p:nvSpPr>
          <p:cNvPr id="7"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38</a:t>
            </a:fld>
            <a:endParaRPr lang="en-US" dirty="0"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kern="1200" dirty="0">
                <a:solidFill>
                  <a:srgbClr val="002060"/>
                </a:solidFill>
              </a:rPr>
              <a:t>Loss Control and Training</a:t>
            </a:r>
          </a:p>
        </p:txBody>
      </p:sp>
      <p:sp>
        <p:nvSpPr>
          <p:cNvPr id="234499" name="Rectangle 3"/>
          <p:cNvSpPr>
            <a:spLocks noGrp="1" noChangeArrowheads="1"/>
          </p:cNvSpPr>
          <p:nvPr>
            <p:ph type="body" idx="1"/>
          </p:nvPr>
        </p:nvSpPr>
        <p:spPr>
          <a:xfrm>
            <a:off x="228600" y="1295400"/>
            <a:ext cx="5181600" cy="4953000"/>
          </a:xfrm>
        </p:spPr>
        <p:txBody>
          <a:bodyPr/>
          <a:lstStyle/>
          <a:p>
            <a:pPr marL="631825" lvl="1" indent="-514350" eaLnBrk="1" hangingPunct="1">
              <a:buClr>
                <a:srgbClr val="000066"/>
              </a:buClr>
              <a:buNone/>
            </a:pPr>
            <a:endParaRPr lang="en-US" b="0" dirty="0" smtClean="0">
              <a:latin typeface="Arial Rounded MT Bold" pitchFamily="34" charset="0"/>
            </a:endParaRPr>
          </a:p>
          <a:p>
            <a:pPr marL="631825" lvl="1" indent="-514350" eaLnBrk="1" hangingPunct="1">
              <a:buClr>
                <a:srgbClr val="000066"/>
              </a:buClr>
              <a:buNone/>
            </a:pPr>
            <a:endParaRPr lang="en-US" b="0" dirty="0" smtClean="0">
              <a:latin typeface="Arial Rounded MT Bold" pitchFamily="34" charset="0"/>
            </a:endParaRPr>
          </a:p>
          <a:p>
            <a:pPr marL="631825" lvl="1" indent="-514350" eaLnBrk="1" hangingPunct="1">
              <a:buClr>
                <a:srgbClr val="000066"/>
              </a:buClr>
              <a:buNone/>
            </a:pPr>
            <a:endParaRPr lang="en-US" b="0" dirty="0" smtClean="0">
              <a:latin typeface="Arial Rounded MT Bold" pitchFamily="34" charset="0"/>
            </a:endParaRPr>
          </a:p>
          <a:p>
            <a:pPr marL="631825" lvl="1" indent="-514350" eaLnBrk="1" hangingPunct="1">
              <a:buClr>
                <a:srgbClr val="000066"/>
              </a:buClr>
              <a:buNone/>
            </a:pPr>
            <a:endParaRPr lang="en-US" b="0" dirty="0" smtClean="0">
              <a:latin typeface="Arial Rounded MT Bold" pitchFamily="34" charset="0"/>
            </a:endParaRPr>
          </a:p>
          <a:p>
            <a:pPr lvl="1" indent="-514350">
              <a:buFont typeface="Wingdings" pitchFamily="2" charset="2"/>
              <a:buChar char="ü"/>
            </a:pPr>
            <a:endParaRPr lang="en-US" sz="2400" dirty="0" smtClean="0">
              <a:cs typeface="Arial" charset="0"/>
            </a:endParaRPr>
          </a:p>
          <a:p>
            <a:pPr lvl="1" indent="-514350">
              <a:buFont typeface="Wingdings" pitchFamily="2" charset="2"/>
              <a:buChar char="ü"/>
            </a:pPr>
            <a:r>
              <a:rPr lang="en-US" sz="2400" b="0" dirty="0" smtClean="0">
                <a:cs typeface="Arial" charset="0"/>
              </a:rPr>
              <a:t>Records Management</a:t>
            </a:r>
          </a:p>
          <a:p>
            <a:pPr lvl="1" indent="-514350">
              <a:buFont typeface="Wingdings" pitchFamily="2" charset="2"/>
              <a:buChar char="ü"/>
            </a:pPr>
            <a:r>
              <a:rPr lang="en-US" sz="2400" b="0" dirty="0" smtClean="0">
                <a:cs typeface="Arial" charset="0"/>
              </a:rPr>
              <a:t>Compliance Management </a:t>
            </a:r>
          </a:p>
          <a:p>
            <a:pPr lvl="1" indent="-514350">
              <a:buFont typeface="Wingdings" pitchFamily="2" charset="2"/>
              <a:buChar char="ü"/>
            </a:pPr>
            <a:r>
              <a:rPr lang="en-US" sz="2400" b="0" dirty="0" smtClean="0">
                <a:cs typeface="Arial" charset="0"/>
              </a:rPr>
              <a:t>On-line Safety Training </a:t>
            </a:r>
          </a:p>
          <a:p>
            <a:pPr lvl="1" indent="-514350">
              <a:buFont typeface="Wingdings" pitchFamily="2" charset="2"/>
              <a:buChar char="ü"/>
            </a:pPr>
            <a:r>
              <a:rPr lang="en-US" sz="2400" b="0" dirty="0" smtClean="0">
                <a:cs typeface="Arial" charset="0"/>
              </a:rPr>
              <a:t>Custom Learning Management  </a:t>
            </a:r>
          </a:p>
        </p:txBody>
      </p:sp>
      <p:pic>
        <p:nvPicPr>
          <p:cNvPr id="134146" name="Picture 2"/>
          <p:cNvPicPr>
            <a:picLocks noChangeAspect="1" noChangeArrowheads="1"/>
          </p:cNvPicPr>
          <p:nvPr/>
        </p:nvPicPr>
        <p:blipFill>
          <a:blip r:embed="rId3" cstate="print"/>
          <a:srcRect/>
          <a:stretch>
            <a:fillRect/>
          </a:stretch>
        </p:blipFill>
        <p:spPr bwMode="auto">
          <a:xfrm>
            <a:off x="533400" y="1295400"/>
            <a:ext cx="8149617" cy="1981200"/>
          </a:xfrm>
          <a:prstGeom prst="rect">
            <a:avLst/>
          </a:prstGeom>
          <a:noFill/>
          <a:ln w="9525">
            <a:noFill/>
            <a:miter lim="800000"/>
            <a:headEnd/>
            <a:tailEnd/>
          </a:ln>
          <a:effectLst/>
        </p:spPr>
      </p:pic>
      <p:sp>
        <p:nvSpPr>
          <p:cNvPr id="7" name="TextBox 6"/>
          <p:cNvSpPr txBox="1"/>
          <p:nvPr/>
        </p:nvSpPr>
        <p:spPr>
          <a:xfrm>
            <a:off x="5547094" y="3962400"/>
            <a:ext cx="3200400" cy="1384995"/>
          </a:xfrm>
          <a:prstGeom prst="rect">
            <a:avLst/>
          </a:prstGeom>
          <a:noFill/>
          <a:ln w="19050">
            <a:solidFill>
              <a:schemeClr val="accent3"/>
            </a:solidFill>
            <a:prstDash val="solid"/>
          </a:ln>
        </p:spPr>
        <p:txBody>
          <a:bodyPr wrap="square" rtlCol="0">
            <a:spAutoFit/>
          </a:bodyPr>
          <a:lstStyle/>
          <a:p>
            <a:pPr algn="ctr"/>
            <a:r>
              <a:rPr lang="en-US" sz="1400" b="1" dirty="0" smtClean="0">
                <a:solidFill>
                  <a:schemeClr val="bg1"/>
                </a:solidFill>
              </a:rPr>
              <a:t>Your primary contact at</a:t>
            </a:r>
          </a:p>
          <a:p>
            <a:pPr algn="ctr"/>
            <a:r>
              <a:rPr lang="en-US" sz="1400" b="1" dirty="0" err="1" smtClean="0">
                <a:solidFill>
                  <a:schemeClr val="bg1"/>
                </a:solidFill>
              </a:rPr>
              <a:t>TargetSolutions</a:t>
            </a:r>
            <a:r>
              <a:rPr lang="en-US" sz="1400" b="1" dirty="0" smtClean="0">
                <a:solidFill>
                  <a:schemeClr val="bg1"/>
                </a:solidFill>
              </a:rPr>
              <a:t>:</a:t>
            </a:r>
          </a:p>
          <a:p>
            <a:pPr algn="ctr"/>
            <a:endParaRPr lang="en-US" sz="1400" i="1" dirty="0" smtClean="0">
              <a:solidFill>
                <a:schemeClr val="bg1"/>
              </a:solidFill>
            </a:endParaRPr>
          </a:p>
          <a:p>
            <a:pPr algn="ctr"/>
            <a:r>
              <a:rPr lang="en-US" sz="1400" b="1" i="1" dirty="0" smtClean="0">
                <a:solidFill>
                  <a:schemeClr val="accent6">
                    <a:lumMod val="75000"/>
                  </a:schemeClr>
                </a:solidFill>
              </a:rPr>
              <a:t>Ashley Cole</a:t>
            </a:r>
          </a:p>
          <a:p>
            <a:pPr algn="ctr"/>
            <a:r>
              <a:rPr lang="en-US" sz="1400" b="1" i="1" dirty="0" smtClean="0">
                <a:solidFill>
                  <a:schemeClr val="accent6">
                    <a:lumMod val="75000"/>
                  </a:schemeClr>
                </a:solidFill>
              </a:rPr>
              <a:t>(858) 683-7176 alc@targetsolutions.com</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39</a:t>
            </a:fld>
            <a:endParaRPr lang="en-US" dirty="0"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dirty="0" smtClean="0">
                <a:solidFill>
                  <a:srgbClr val="002060"/>
                </a:solidFill>
                <a:cs typeface="Times New Roman" pitchFamily="18" charset="0"/>
              </a:rPr>
              <a:t>Formation</a:t>
            </a:r>
          </a:p>
        </p:txBody>
      </p:sp>
      <p:sp>
        <p:nvSpPr>
          <p:cNvPr id="5" name="Rectangle 4"/>
          <p:cNvSpPr/>
          <p:nvPr/>
        </p:nvSpPr>
        <p:spPr>
          <a:xfrm>
            <a:off x="304800" y="1066801"/>
            <a:ext cx="8610600" cy="5447645"/>
          </a:xfrm>
          <a:prstGeom prst="rect">
            <a:avLst/>
          </a:prstGeom>
        </p:spPr>
        <p:txBody>
          <a:bodyPr wrap="square">
            <a:spAutoFit/>
          </a:bodyPr>
          <a:lstStyle/>
          <a:p>
            <a:pPr algn="ctr"/>
            <a:endParaRPr lang="en-US" sz="1600" b="1" dirty="0" smtClean="0">
              <a:solidFill>
                <a:schemeClr val="bg1"/>
              </a:solidFill>
              <a:latin typeface="Georgia" panose="02040502050405020303" pitchFamily="18" charset="0"/>
            </a:endParaRPr>
          </a:p>
          <a:p>
            <a:pPr algn="ctr"/>
            <a:endParaRPr lang="en-US" sz="1600" dirty="0" smtClean="0">
              <a:solidFill>
                <a:schemeClr val="bg1"/>
              </a:solidFill>
              <a:latin typeface="Georgia" panose="02040502050405020303" pitchFamily="18" charset="0"/>
            </a:endParaRPr>
          </a:p>
          <a:p>
            <a:pPr algn="just"/>
            <a:r>
              <a:rPr lang="en-US" b="1" dirty="0" smtClean="0">
                <a:solidFill>
                  <a:schemeClr val="bg1"/>
                </a:solidFill>
                <a:latin typeface="+mn-lt"/>
                <a:cs typeface="Arial" panose="020B0604020202020204" pitchFamily="34" charset="0"/>
              </a:rPr>
              <a:t>Collaboration</a:t>
            </a:r>
            <a:r>
              <a:rPr lang="en-US" dirty="0" smtClean="0">
                <a:solidFill>
                  <a:schemeClr val="bg1"/>
                </a:solidFill>
                <a:latin typeface="+mn-lt"/>
                <a:cs typeface="Arial" panose="020B0604020202020204" pitchFamily="34" charset="0"/>
              </a:rPr>
              <a:t> - Chancellor’s </a:t>
            </a:r>
            <a:r>
              <a:rPr lang="en-US" dirty="0">
                <a:solidFill>
                  <a:schemeClr val="bg1"/>
                </a:solidFill>
                <a:latin typeface="+mn-lt"/>
                <a:cs typeface="Arial" panose="020B0604020202020204" pitchFamily="34" charset="0"/>
              </a:rPr>
              <a:t>Office </a:t>
            </a:r>
            <a:r>
              <a:rPr lang="en-US" dirty="0" smtClean="0">
                <a:solidFill>
                  <a:schemeClr val="bg1"/>
                </a:solidFill>
                <a:latin typeface="+mn-lt"/>
                <a:cs typeface="Arial" panose="020B0604020202020204" pitchFamily="34" charset="0"/>
              </a:rPr>
              <a:t>&amp; CSU Auxiliary </a:t>
            </a:r>
            <a:r>
              <a:rPr lang="en-US" dirty="0">
                <a:solidFill>
                  <a:schemeClr val="bg1"/>
                </a:solidFill>
                <a:latin typeface="+mn-lt"/>
                <a:cs typeface="Arial" panose="020B0604020202020204" pitchFamily="34" charset="0"/>
              </a:rPr>
              <a:t>Organizations </a:t>
            </a:r>
            <a:r>
              <a:rPr lang="en-US" dirty="0" smtClean="0">
                <a:solidFill>
                  <a:schemeClr val="bg1"/>
                </a:solidFill>
                <a:latin typeface="+mn-lt"/>
                <a:cs typeface="Arial" panose="020B0604020202020204" pitchFamily="34" charset="0"/>
              </a:rPr>
              <a:t>wanted to restructure the overall risk management program to handle risks prevalent </a:t>
            </a:r>
            <a:r>
              <a:rPr lang="en-US" dirty="0">
                <a:solidFill>
                  <a:schemeClr val="bg1"/>
                </a:solidFill>
                <a:latin typeface="+mn-lt"/>
                <a:cs typeface="Arial" panose="020B0604020202020204" pitchFamily="34" charset="0"/>
              </a:rPr>
              <a:t>across CSU </a:t>
            </a:r>
            <a:r>
              <a:rPr lang="en-US" dirty="0" smtClean="0">
                <a:solidFill>
                  <a:schemeClr val="bg1"/>
                </a:solidFill>
                <a:latin typeface="+mn-lt"/>
                <a:cs typeface="Arial" panose="020B0604020202020204" pitchFamily="34" charset="0"/>
              </a:rPr>
              <a:t>campuses  </a:t>
            </a:r>
          </a:p>
          <a:p>
            <a:pPr algn="just"/>
            <a:endParaRPr lang="en-US" dirty="0" smtClean="0">
              <a:solidFill>
                <a:schemeClr val="bg1"/>
              </a:solidFill>
              <a:latin typeface="+mn-lt"/>
              <a:cs typeface="Arial" panose="020B0604020202020204" pitchFamily="34" charset="0"/>
            </a:endParaRPr>
          </a:p>
          <a:p>
            <a:pPr algn="just"/>
            <a:r>
              <a:rPr lang="en-US" b="1" dirty="0" smtClean="0">
                <a:solidFill>
                  <a:schemeClr val="bg1"/>
                </a:solidFill>
                <a:latin typeface="+mn-lt"/>
                <a:cs typeface="Arial" panose="020B0604020202020204" pitchFamily="34" charset="0"/>
              </a:rPr>
              <a:t>Reform</a:t>
            </a:r>
            <a:r>
              <a:rPr lang="en-US" dirty="0" smtClean="0">
                <a:solidFill>
                  <a:schemeClr val="bg1"/>
                </a:solidFill>
                <a:latin typeface="+mn-lt"/>
                <a:cs typeface="Arial" panose="020B0604020202020204" pitchFamily="34" charset="0"/>
              </a:rPr>
              <a:t> - Special </a:t>
            </a:r>
            <a:r>
              <a:rPr lang="en-US" dirty="0">
                <a:solidFill>
                  <a:schemeClr val="bg1"/>
                </a:solidFill>
                <a:latin typeface="+mn-lt"/>
                <a:cs typeface="Arial" panose="020B0604020202020204" pitchFamily="34" charset="0"/>
              </a:rPr>
              <a:t>legislation was obtained to permit both the CSU </a:t>
            </a:r>
            <a:r>
              <a:rPr lang="en-US" dirty="0" smtClean="0">
                <a:solidFill>
                  <a:schemeClr val="bg1"/>
                </a:solidFill>
                <a:latin typeface="+mn-lt"/>
                <a:cs typeface="Arial" panose="020B0604020202020204" pitchFamily="34" charset="0"/>
              </a:rPr>
              <a:t>and </a:t>
            </a:r>
            <a:r>
              <a:rPr lang="en-US" dirty="0">
                <a:solidFill>
                  <a:schemeClr val="bg1"/>
                </a:solidFill>
                <a:latin typeface="+mn-lt"/>
                <a:cs typeface="Arial" panose="020B0604020202020204" pitchFamily="34" charset="0"/>
              </a:rPr>
              <a:t>Auxiliary Organizations </a:t>
            </a:r>
            <a:r>
              <a:rPr lang="en-US" dirty="0" smtClean="0">
                <a:solidFill>
                  <a:schemeClr val="bg1"/>
                </a:solidFill>
                <a:latin typeface="+mn-lt"/>
                <a:cs typeface="Arial" panose="020B0604020202020204" pitchFamily="34" charset="0"/>
              </a:rPr>
              <a:t>to </a:t>
            </a:r>
            <a:r>
              <a:rPr lang="en-US" dirty="0">
                <a:solidFill>
                  <a:schemeClr val="bg1"/>
                </a:solidFill>
                <a:latin typeface="+mn-lt"/>
                <a:cs typeface="Arial" panose="020B0604020202020204" pitchFamily="34" charset="0"/>
              </a:rPr>
              <a:t>create </a:t>
            </a:r>
            <a:r>
              <a:rPr lang="en-US" dirty="0" smtClean="0">
                <a:solidFill>
                  <a:schemeClr val="bg1"/>
                </a:solidFill>
                <a:latin typeface="+mn-lt"/>
                <a:cs typeface="Arial" panose="020B0604020202020204" pitchFamily="34" charset="0"/>
              </a:rPr>
              <a:t>a quasi-public </a:t>
            </a:r>
            <a:r>
              <a:rPr lang="en-US" dirty="0">
                <a:solidFill>
                  <a:schemeClr val="bg1"/>
                </a:solidFill>
                <a:latin typeface="+mn-lt"/>
                <a:cs typeface="Arial" panose="020B0604020202020204" pitchFamily="34" charset="0"/>
              </a:rPr>
              <a:t>entity </a:t>
            </a:r>
            <a:endParaRPr lang="en-US" dirty="0" smtClean="0">
              <a:solidFill>
                <a:schemeClr val="bg1"/>
              </a:solidFill>
              <a:latin typeface="+mn-lt"/>
              <a:cs typeface="Arial" panose="020B0604020202020204" pitchFamily="34" charset="0"/>
            </a:endParaRPr>
          </a:p>
          <a:p>
            <a:pPr algn="just"/>
            <a:endParaRPr lang="en-US" dirty="0">
              <a:solidFill>
                <a:schemeClr val="bg1"/>
              </a:solidFill>
              <a:latin typeface="+mn-lt"/>
              <a:cs typeface="Arial" panose="020B0604020202020204" pitchFamily="34" charset="0"/>
            </a:endParaRPr>
          </a:p>
          <a:p>
            <a:pPr algn="just"/>
            <a:r>
              <a:rPr lang="en-US" b="1" dirty="0" smtClean="0">
                <a:solidFill>
                  <a:schemeClr val="bg1"/>
                </a:solidFill>
                <a:latin typeface="+mn-lt"/>
                <a:cs typeface="Arial" panose="020B0604020202020204" pitchFamily="34" charset="0"/>
              </a:rPr>
              <a:t>Reform</a:t>
            </a:r>
            <a:r>
              <a:rPr lang="en-US" dirty="0" smtClean="0">
                <a:solidFill>
                  <a:schemeClr val="bg1"/>
                </a:solidFill>
                <a:latin typeface="+mn-lt"/>
                <a:cs typeface="Arial" panose="020B0604020202020204" pitchFamily="34" charset="0"/>
              </a:rPr>
              <a:t> – In 1996, had JPA Law amended so nonprofits could create a JPA</a:t>
            </a:r>
          </a:p>
          <a:p>
            <a:pPr algn="just"/>
            <a:endParaRPr lang="en-US" dirty="0" smtClean="0">
              <a:solidFill>
                <a:schemeClr val="bg1"/>
              </a:solidFill>
              <a:latin typeface="+mn-lt"/>
              <a:cs typeface="Arial" panose="020B0604020202020204" pitchFamily="34" charset="0"/>
            </a:endParaRPr>
          </a:p>
          <a:p>
            <a:pPr algn="just"/>
            <a:r>
              <a:rPr lang="en-US" b="1" dirty="0" smtClean="0">
                <a:solidFill>
                  <a:schemeClr val="bg1"/>
                </a:solidFill>
                <a:latin typeface="+mn-lt"/>
                <a:cs typeface="Arial" panose="020B0604020202020204" pitchFamily="34" charset="0"/>
              </a:rPr>
              <a:t>Formation</a:t>
            </a:r>
            <a:r>
              <a:rPr lang="en-US" dirty="0" smtClean="0">
                <a:solidFill>
                  <a:schemeClr val="bg1"/>
                </a:solidFill>
                <a:latin typeface="+mn-lt"/>
                <a:cs typeface="Arial" panose="020B0604020202020204" pitchFamily="34" charset="0"/>
              </a:rPr>
              <a:t> - On </a:t>
            </a:r>
            <a:r>
              <a:rPr lang="en-US" dirty="0">
                <a:solidFill>
                  <a:schemeClr val="bg1"/>
                </a:solidFill>
                <a:latin typeface="+mn-lt"/>
                <a:cs typeface="Arial" panose="020B0604020202020204" pitchFamily="34" charset="0"/>
              </a:rPr>
              <a:t>January 1, 1997, the CSURMA was formed by the CSU and </a:t>
            </a:r>
            <a:r>
              <a:rPr lang="en-US" dirty="0" smtClean="0">
                <a:solidFill>
                  <a:schemeClr val="bg1"/>
                </a:solidFill>
                <a:latin typeface="+mn-lt"/>
                <a:cs typeface="Arial" panose="020B0604020202020204" pitchFamily="34" charset="0"/>
              </a:rPr>
              <a:t>two Auxiliary Organizations (ASI in San Diego &amp; Humboldt)</a:t>
            </a:r>
          </a:p>
          <a:p>
            <a:pPr algn="just"/>
            <a:endParaRPr lang="en-US" dirty="0">
              <a:solidFill>
                <a:schemeClr val="bg1"/>
              </a:solidFill>
              <a:latin typeface="+mn-lt"/>
              <a:cs typeface="Arial" panose="020B0604020202020204" pitchFamily="34" charset="0"/>
            </a:endParaRPr>
          </a:p>
          <a:p>
            <a:pPr algn="just"/>
            <a:r>
              <a:rPr lang="en-US" b="1" dirty="0" smtClean="0">
                <a:solidFill>
                  <a:schemeClr val="bg1"/>
                </a:solidFill>
                <a:latin typeface="+mn-lt"/>
                <a:cs typeface="Arial" panose="020B0604020202020204" pitchFamily="34" charset="0"/>
              </a:rPr>
              <a:t>Purpose - </a:t>
            </a:r>
            <a:r>
              <a:rPr lang="en-US" dirty="0">
                <a:solidFill>
                  <a:schemeClr val="bg1"/>
                </a:solidFill>
                <a:latin typeface="+mn-lt"/>
                <a:cs typeface="Arial" panose="020B0604020202020204" pitchFamily="34" charset="0"/>
              </a:rPr>
              <a:t>T</a:t>
            </a:r>
            <a:r>
              <a:rPr lang="en-US" dirty="0" smtClean="0">
                <a:solidFill>
                  <a:schemeClr val="bg1"/>
                </a:solidFill>
                <a:latin typeface="+mn-lt"/>
                <a:cs typeface="Arial" panose="020B0604020202020204" pitchFamily="34" charset="0"/>
              </a:rPr>
              <a:t>o </a:t>
            </a:r>
            <a:r>
              <a:rPr lang="en-US" dirty="0">
                <a:solidFill>
                  <a:schemeClr val="bg1"/>
                </a:solidFill>
                <a:latin typeface="+mn-lt"/>
                <a:cs typeface="Arial" panose="020B0604020202020204" pitchFamily="34" charset="0"/>
              </a:rPr>
              <a:t>develop strategies that </a:t>
            </a:r>
            <a:r>
              <a:rPr lang="en-US" b="1" dirty="0">
                <a:solidFill>
                  <a:schemeClr val="bg1"/>
                </a:solidFill>
                <a:latin typeface="+mn-lt"/>
                <a:cs typeface="Arial" panose="020B0604020202020204" pitchFamily="34" charset="0"/>
              </a:rPr>
              <a:t>streamline</a:t>
            </a:r>
            <a:r>
              <a:rPr lang="en-US" dirty="0">
                <a:solidFill>
                  <a:schemeClr val="bg1"/>
                </a:solidFill>
                <a:latin typeface="+mn-lt"/>
                <a:cs typeface="Arial" panose="020B0604020202020204" pitchFamily="34" charset="0"/>
              </a:rPr>
              <a:t> and integrate the risk management practices of the CSU </a:t>
            </a:r>
            <a:r>
              <a:rPr lang="en-US" dirty="0" smtClean="0">
                <a:solidFill>
                  <a:schemeClr val="bg1"/>
                </a:solidFill>
                <a:latin typeface="+mn-lt"/>
                <a:cs typeface="Arial" panose="020B0604020202020204" pitchFamily="34" charset="0"/>
              </a:rPr>
              <a:t>system and Auxiliary Organizations, </a:t>
            </a:r>
            <a:r>
              <a:rPr lang="en-US" b="1" dirty="0">
                <a:solidFill>
                  <a:schemeClr val="bg1"/>
                </a:solidFill>
                <a:latin typeface="Georgia" panose="02040502050405020303" pitchFamily="18" charset="0"/>
              </a:rPr>
              <a:t>reduce</a:t>
            </a:r>
            <a:r>
              <a:rPr lang="en-US" dirty="0">
                <a:solidFill>
                  <a:schemeClr val="bg1"/>
                </a:solidFill>
                <a:latin typeface="Georgia" panose="02040502050405020303" pitchFamily="18" charset="0"/>
              </a:rPr>
              <a:t> or </a:t>
            </a:r>
            <a:r>
              <a:rPr lang="en-US" b="1" dirty="0">
                <a:solidFill>
                  <a:schemeClr val="bg1"/>
                </a:solidFill>
                <a:latin typeface="Georgia" panose="02040502050405020303" pitchFamily="18" charset="0"/>
              </a:rPr>
              <a:t>eliminate losses </a:t>
            </a:r>
            <a:r>
              <a:rPr lang="en-US" dirty="0">
                <a:solidFill>
                  <a:schemeClr val="bg1"/>
                </a:solidFill>
                <a:latin typeface="Georgia" panose="02040502050405020303" pitchFamily="18" charset="0"/>
              </a:rPr>
              <a:t>and </a:t>
            </a:r>
            <a:r>
              <a:rPr lang="en-US" b="1" dirty="0">
                <a:solidFill>
                  <a:schemeClr val="bg1"/>
                </a:solidFill>
                <a:latin typeface="Georgia" panose="02040502050405020303" pitchFamily="18" charset="0"/>
              </a:rPr>
              <a:t>loss exposures</a:t>
            </a:r>
            <a:r>
              <a:rPr lang="en-US" dirty="0">
                <a:solidFill>
                  <a:schemeClr val="bg1"/>
                </a:solidFill>
                <a:latin typeface="Georgia" panose="02040502050405020303" pitchFamily="18" charset="0"/>
              </a:rPr>
              <a:t>, </a:t>
            </a:r>
            <a:r>
              <a:rPr lang="en-US" b="1" dirty="0">
                <a:solidFill>
                  <a:schemeClr val="bg1"/>
                </a:solidFill>
                <a:latin typeface="Georgia" panose="02040502050405020303" pitchFamily="18" charset="0"/>
              </a:rPr>
              <a:t>decrease </a:t>
            </a:r>
            <a:r>
              <a:rPr lang="en-US" dirty="0">
                <a:solidFill>
                  <a:schemeClr val="bg1"/>
                </a:solidFill>
                <a:latin typeface="Georgia" panose="02040502050405020303" pitchFamily="18" charset="0"/>
              </a:rPr>
              <a:t>the</a:t>
            </a:r>
            <a:r>
              <a:rPr lang="en-US" b="1" dirty="0">
                <a:solidFill>
                  <a:schemeClr val="bg1"/>
                </a:solidFill>
                <a:latin typeface="Georgia" panose="02040502050405020303" pitchFamily="18" charset="0"/>
              </a:rPr>
              <a:t> expenses of claims</a:t>
            </a:r>
            <a:r>
              <a:rPr lang="en-US" dirty="0">
                <a:solidFill>
                  <a:schemeClr val="bg1"/>
                </a:solidFill>
                <a:latin typeface="Georgia" panose="02040502050405020303" pitchFamily="18" charset="0"/>
              </a:rPr>
              <a:t> and </a:t>
            </a:r>
            <a:r>
              <a:rPr lang="en-US" b="1" dirty="0">
                <a:solidFill>
                  <a:schemeClr val="bg1"/>
                </a:solidFill>
                <a:latin typeface="Georgia" panose="02040502050405020303" pitchFamily="18" charset="0"/>
              </a:rPr>
              <a:t>claims administration </a:t>
            </a:r>
            <a:r>
              <a:rPr lang="en-US" dirty="0">
                <a:solidFill>
                  <a:schemeClr val="bg1"/>
                </a:solidFill>
                <a:latin typeface="Georgia" panose="02040502050405020303" pitchFamily="18" charset="0"/>
              </a:rPr>
              <a:t>and </a:t>
            </a:r>
            <a:r>
              <a:rPr lang="en-US" b="1" dirty="0">
                <a:solidFill>
                  <a:schemeClr val="bg1"/>
                </a:solidFill>
                <a:latin typeface="Georgia" panose="02040502050405020303" pitchFamily="18" charset="0"/>
              </a:rPr>
              <a:t>improve procedures to manage risks </a:t>
            </a:r>
            <a:endParaRPr lang="en-US" b="1" dirty="0">
              <a:solidFill>
                <a:schemeClr val="bg1"/>
              </a:solidFill>
              <a:latin typeface="+mn-lt"/>
              <a:cs typeface="Arial" panose="020B0604020202020204" pitchFamily="34" charset="0"/>
            </a:endParaRPr>
          </a:p>
          <a:p>
            <a:pPr algn="just"/>
            <a:endParaRPr lang="en-US" sz="1400" dirty="0" smtClean="0">
              <a:solidFill>
                <a:schemeClr val="bg1"/>
              </a:solidFill>
              <a:latin typeface="+mn-lt"/>
              <a:cs typeface="Arial" panose="020B0604020202020204" pitchFamily="34" charset="0"/>
            </a:endParaRPr>
          </a:p>
          <a:p>
            <a:pPr algn="just"/>
            <a:endParaRPr lang="en-US" sz="1400" dirty="0">
              <a:solidFill>
                <a:schemeClr val="bg1"/>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a:t>
            </a:fld>
            <a:endParaRPr lang="en-US" dirty="0" smtClean="0">
              <a:latin typeface="Arial" pitchFamily="34" charset="0"/>
            </a:endParaRPr>
          </a:p>
        </p:txBody>
      </p:sp>
    </p:spTree>
    <p:extLst>
      <p:ext uri="{BB962C8B-B14F-4D97-AF65-F5344CB8AC3E}">
        <p14:creationId xmlns:p14="http://schemas.microsoft.com/office/powerpoint/2010/main" val="310575785"/>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kern="1200" dirty="0">
                <a:solidFill>
                  <a:srgbClr val="002060"/>
                </a:solidFill>
              </a:rPr>
              <a:t>Loss Control and Training</a:t>
            </a:r>
          </a:p>
        </p:txBody>
      </p:sp>
      <p:sp>
        <p:nvSpPr>
          <p:cNvPr id="234499" name="Rectangle 3"/>
          <p:cNvSpPr>
            <a:spLocks noGrp="1" noChangeArrowheads="1"/>
          </p:cNvSpPr>
          <p:nvPr>
            <p:ph type="body" idx="1"/>
          </p:nvPr>
        </p:nvSpPr>
        <p:spPr>
          <a:xfrm>
            <a:off x="228600" y="1676400"/>
            <a:ext cx="8458200" cy="4953000"/>
          </a:xfrm>
        </p:spPr>
        <p:txBody>
          <a:bodyPr/>
          <a:lstStyle/>
          <a:p>
            <a:pPr marL="631825" lvl="1" indent="-514350" eaLnBrk="1" hangingPunct="1">
              <a:buClr>
                <a:srgbClr val="000066"/>
              </a:buClr>
              <a:buNone/>
            </a:pPr>
            <a:endParaRPr lang="en-US" b="0" dirty="0" smtClean="0">
              <a:latin typeface="Arial Rounded MT Bold" pitchFamily="34" charset="0"/>
            </a:endParaRPr>
          </a:p>
          <a:p>
            <a:pPr marL="631825" lvl="1" indent="-514350" eaLnBrk="1" hangingPunct="1">
              <a:buClr>
                <a:srgbClr val="000066"/>
              </a:buClr>
              <a:buNone/>
            </a:pPr>
            <a:endParaRPr lang="en-US" b="0" dirty="0" smtClean="0">
              <a:latin typeface="Arial Rounded MT Bold" pitchFamily="34" charset="0"/>
            </a:endParaRPr>
          </a:p>
          <a:p>
            <a:pPr marL="631825" lvl="1" indent="-514350" eaLnBrk="1" hangingPunct="1">
              <a:buClr>
                <a:srgbClr val="000066"/>
              </a:buClr>
              <a:buNone/>
            </a:pPr>
            <a:endParaRPr lang="en-US" b="0" dirty="0" smtClean="0">
              <a:latin typeface="Arial Rounded MT Bold" pitchFamily="34" charset="0"/>
            </a:endParaRPr>
          </a:p>
          <a:p>
            <a:pPr marL="228600" lvl="1" indent="0">
              <a:buNone/>
            </a:pPr>
            <a:endParaRPr lang="en-US" sz="2400" dirty="0" smtClean="0">
              <a:cs typeface="Arial" charset="0"/>
            </a:endParaRPr>
          </a:p>
          <a:p>
            <a:pPr lvl="1" indent="-514350">
              <a:buFont typeface="Wingdings" pitchFamily="2" charset="2"/>
              <a:buChar char="ü"/>
            </a:pPr>
            <a:r>
              <a:rPr lang="en-US" sz="2400" b="0" dirty="0" smtClean="0">
                <a:cs typeface="Arial" charset="0"/>
              </a:rPr>
              <a:t>$10,000 slip and fall warranty</a:t>
            </a:r>
          </a:p>
          <a:p>
            <a:pPr lvl="1" indent="-514350">
              <a:buFont typeface="Wingdings" pitchFamily="2" charset="2"/>
              <a:buChar char="ü"/>
            </a:pPr>
            <a:r>
              <a:rPr lang="en-US" sz="2400" b="0" dirty="0" smtClean="0">
                <a:cs typeface="Arial" charset="0"/>
              </a:rPr>
              <a:t>Corporate discount pricing</a:t>
            </a:r>
          </a:p>
          <a:p>
            <a:pPr lvl="1" indent="-514350">
              <a:buFont typeface="Wingdings" pitchFamily="2" charset="2"/>
              <a:buChar char="ü"/>
            </a:pPr>
            <a:r>
              <a:rPr lang="en-US" sz="2400" b="0" dirty="0" smtClean="0">
                <a:cs typeface="Arial" charset="0"/>
              </a:rPr>
              <a:t>A tailored program based on your individual needs</a:t>
            </a:r>
          </a:p>
          <a:p>
            <a:pPr lvl="1" indent="-514350">
              <a:buFont typeface="Wingdings" pitchFamily="2" charset="2"/>
              <a:buChar char="ü"/>
            </a:pPr>
            <a:r>
              <a:rPr lang="en-US" sz="2400" b="0" dirty="0" smtClean="0">
                <a:cs typeface="Arial" charset="0"/>
              </a:rPr>
              <a:t>24/7 ordering and customer service</a:t>
            </a:r>
          </a:p>
        </p:txBody>
      </p:sp>
      <p:sp>
        <p:nvSpPr>
          <p:cNvPr id="7" name="TextBox 6"/>
          <p:cNvSpPr txBox="1"/>
          <p:nvPr/>
        </p:nvSpPr>
        <p:spPr>
          <a:xfrm>
            <a:off x="3886200" y="1219200"/>
            <a:ext cx="4724400" cy="1600438"/>
          </a:xfrm>
          <a:prstGeom prst="rect">
            <a:avLst/>
          </a:prstGeom>
          <a:noFill/>
          <a:ln w="12700">
            <a:solidFill>
              <a:schemeClr val="accent3"/>
            </a:solidFill>
            <a:prstDash val="solid"/>
          </a:ln>
        </p:spPr>
        <p:txBody>
          <a:bodyPr wrap="square" rtlCol="0">
            <a:spAutoFit/>
          </a:bodyPr>
          <a:lstStyle/>
          <a:p>
            <a:pPr algn="ctr"/>
            <a:r>
              <a:rPr lang="en-US" sz="1400" b="1" dirty="0" smtClean="0">
                <a:solidFill>
                  <a:schemeClr val="bg1"/>
                </a:solidFill>
                <a:latin typeface="+mn-lt"/>
              </a:rPr>
              <a:t>Your primary contact at Shoes for Crews is:</a:t>
            </a:r>
          </a:p>
          <a:p>
            <a:pPr algn="ctr"/>
            <a:endParaRPr lang="en-US" sz="1400" b="1" dirty="0" smtClean="0">
              <a:solidFill>
                <a:schemeClr val="bg1"/>
              </a:solidFill>
              <a:latin typeface="+mn-lt"/>
            </a:endParaRPr>
          </a:p>
          <a:p>
            <a:pPr algn="ctr"/>
            <a:r>
              <a:rPr lang="en-US" sz="1400" b="1" i="1" dirty="0">
                <a:solidFill>
                  <a:srgbClr val="7030A0"/>
                </a:solidFill>
                <a:latin typeface="+mn-lt"/>
              </a:rPr>
              <a:t>Scott Townsend</a:t>
            </a:r>
          </a:p>
          <a:p>
            <a:pPr algn="ctr"/>
            <a:r>
              <a:rPr lang="en-US" sz="1400" b="1" i="1" dirty="0">
                <a:solidFill>
                  <a:srgbClr val="7030A0"/>
                </a:solidFill>
                <a:latin typeface="+mn-lt"/>
              </a:rPr>
              <a:t>Director of Regional Accounts </a:t>
            </a:r>
          </a:p>
          <a:p>
            <a:pPr algn="ctr"/>
            <a:r>
              <a:rPr lang="en-US" sz="1400" b="1" i="1" dirty="0">
                <a:solidFill>
                  <a:srgbClr val="7030A0"/>
                </a:solidFill>
                <a:latin typeface="+mn-lt"/>
              </a:rPr>
              <a:t>Phone: (561) 242-5953</a:t>
            </a:r>
          </a:p>
          <a:p>
            <a:pPr algn="ctr"/>
            <a:r>
              <a:rPr lang="en-US" sz="1400" b="1" i="1" dirty="0">
                <a:solidFill>
                  <a:srgbClr val="7030A0"/>
                </a:solidFill>
                <a:latin typeface="+mn-lt"/>
              </a:rPr>
              <a:t>Fax: (866) 492-9820</a:t>
            </a:r>
          </a:p>
          <a:p>
            <a:pPr algn="ctr"/>
            <a:r>
              <a:rPr lang="en-US" sz="1400" b="1" i="1" dirty="0">
                <a:solidFill>
                  <a:srgbClr val="7030A0"/>
                </a:solidFill>
                <a:latin typeface="+mn-lt"/>
              </a:rPr>
              <a:t>E-mail</a:t>
            </a:r>
            <a:r>
              <a:rPr lang="en-US" sz="1400" b="1" i="1" dirty="0">
                <a:solidFill>
                  <a:schemeClr val="bg1"/>
                </a:solidFill>
                <a:latin typeface="+mn-lt"/>
              </a:rPr>
              <a:t>: </a:t>
            </a:r>
            <a:r>
              <a:rPr lang="en-US" sz="1400" b="1" i="1" u="sng" dirty="0" smtClean="0">
                <a:solidFill>
                  <a:srgbClr val="7030A0"/>
                </a:solidFill>
                <a:latin typeface="+mn-lt"/>
              </a:rPr>
              <a:t>scottt@shoesforcrews.com</a:t>
            </a:r>
            <a:endParaRPr lang="en-US" sz="1400" b="1" i="1" dirty="0">
              <a:solidFill>
                <a:srgbClr val="7030A0"/>
              </a:solidFill>
              <a:latin typeface="+mn-lt"/>
            </a:endParaRPr>
          </a:p>
        </p:txBody>
      </p:sp>
      <p:pic>
        <p:nvPicPr>
          <p:cNvPr id="706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1219200"/>
            <a:ext cx="2438400" cy="176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40</a:t>
            </a:fld>
            <a:endParaRPr lang="en-US" dirty="0" smtClean="0">
              <a:latin typeface="Arial" pitchFamily="34" charset="0"/>
            </a:endParaRPr>
          </a:p>
        </p:txBody>
      </p:sp>
    </p:spTree>
    <p:extLst>
      <p:ext uri="{BB962C8B-B14F-4D97-AF65-F5344CB8AC3E}">
        <p14:creationId xmlns:p14="http://schemas.microsoft.com/office/powerpoint/2010/main" val="462565420"/>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a:solidFill>
                  <a:srgbClr val="002060"/>
                </a:solidFill>
              </a:rPr>
              <a:t>Loss Control and Training</a:t>
            </a:r>
          </a:p>
        </p:txBody>
      </p:sp>
      <p:pic>
        <p:nvPicPr>
          <p:cNvPr id="7168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5131924"/>
            <a:ext cx="3139440" cy="43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04800" y="1295400"/>
            <a:ext cx="8534400" cy="3046988"/>
          </a:xfrm>
          <a:prstGeom prst="rect">
            <a:avLst/>
          </a:prstGeom>
        </p:spPr>
        <p:txBody>
          <a:bodyPr wrap="square">
            <a:spAutoFit/>
          </a:bodyPr>
          <a:lstStyle/>
          <a:p>
            <a:pPr marL="342900" lvl="1" indent="-342900">
              <a:buFont typeface="Wingdings" panose="05000000000000000000" pitchFamily="2" charset="2"/>
              <a:buChar char="ü"/>
            </a:pPr>
            <a:r>
              <a:rPr lang="en-US" sz="2400" dirty="0" smtClean="0">
                <a:solidFill>
                  <a:schemeClr val="bg1"/>
                </a:solidFill>
                <a:latin typeface="+mn-lt"/>
                <a:ea typeface="Tahoma" panose="020B0604030504040204" pitchFamily="34" charset="0"/>
                <a:cs typeface="Calibri" panose="020F0502020204030204" pitchFamily="34" charset="0"/>
              </a:rPr>
              <a:t>460 On-Line Self-Assessments for Campus and Auxiliary Programs Involving Minors</a:t>
            </a:r>
          </a:p>
          <a:p>
            <a:pPr marL="342900" lvl="1" indent="-342900">
              <a:buFont typeface="Wingdings" panose="05000000000000000000" pitchFamily="2" charset="2"/>
              <a:buChar char="ü"/>
            </a:pPr>
            <a:endParaRPr lang="en-US" sz="2400" dirty="0" smtClean="0">
              <a:solidFill>
                <a:schemeClr val="bg1"/>
              </a:solidFill>
              <a:latin typeface="+mn-lt"/>
              <a:ea typeface="Tahoma" panose="020B0604030504040204" pitchFamily="34" charset="0"/>
              <a:cs typeface="Calibri" panose="020F0502020204030204" pitchFamily="34" charset="0"/>
            </a:endParaRPr>
          </a:p>
          <a:p>
            <a:pPr marL="342900" lvl="1" indent="-342900">
              <a:buFont typeface="Wingdings" panose="05000000000000000000" pitchFamily="2" charset="2"/>
              <a:buChar char="ü"/>
            </a:pPr>
            <a:r>
              <a:rPr lang="en-US" sz="2400" dirty="0" smtClean="0">
                <a:solidFill>
                  <a:schemeClr val="bg1"/>
                </a:solidFill>
                <a:latin typeface="+mn-lt"/>
                <a:ea typeface="Tahoma" panose="020B0604030504040204" pitchFamily="34" charset="0"/>
                <a:cs typeface="Calibri" panose="020F0502020204030204" pitchFamily="34" charset="0"/>
              </a:rPr>
              <a:t>Each Program that uses the Self-Assessment will have access to three on-line training courses</a:t>
            </a:r>
          </a:p>
          <a:p>
            <a:pPr marL="342900" lvl="1" indent="-342900">
              <a:buFont typeface="Wingdings" panose="05000000000000000000" pitchFamily="2" charset="2"/>
              <a:buChar char="ü"/>
            </a:pPr>
            <a:endParaRPr lang="en-US" sz="2400" dirty="0" smtClean="0">
              <a:solidFill>
                <a:schemeClr val="bg1"/>
              </a:solidFill>
              <a:latin typeface="+mn-lt"/>
              <a:ea typeface="Tahoma" panose="020B0604030504040204" pitchFamily="34" charset="0"/>
              <a:cs typeface="Calibri" panose="020F0502020204030204" pitchFamily="34" charset="0"/>
            </a:endParaRPr>
          </a:p>
          <a:p>
            <a:pPr marL="342900" lvl="1" indent="-342900">
              <a:buFont typeface="Wingdings" panose="05000000000000000000" pitchFamily="2" charset="2"/>
              <a:buChar char="ü"/>
            </a:pPr>
            <a:r>
              <a:rPr lang="en-US" sz="2400" dirty="0" smtClean="0">
                <a:solidFill>
                  <a:schemeClr val="bg1"/>
                </a:solidFill>
                <a:latin typeface="+mn-lt"/>
                <a:ea typeface="Tahoma" panose="020B0604030504040204" pitchFamily="34" charset="0"/>
                <a:cs typeface="Calibri" panose="020F0502020204030204" pitchFamily="34" charset="0"/>
              </a:rPr>
              <a:t>Each Program that uses the Self-Assessment will have access to a one-hour telephone consultation </a:t>
            </a:r>
            <a:endParaRPr lang="en-US" sz="2400" dirty="0">
              <a:solidFill>
                <a:schemeClr val="bg1"/>
              </a:solidFill>
              <a:latin typeface="+mn-lt"/>
              <a:ea typeface="Tahoma" panose="020B0604030504040204" pitchFamily="34" charset="0"/>
              <a:cs typeface="Calibri" panose="020F0502020204030204" pitchFamily="34" charset="0"/>
            </a:endParaRPr>
          </a:p>
        </p:txBody>
      </p:sp>
      <p:sp>
        <p:nvSpPr>
          <p:cNvPr id="7" name="TextBox 6"/>
          <p:cNvSpPr txBox="1"/>
          <p:nvPr/>
        </p:nvSpPr>
        <p:spPr>
          <a:xfrm>
            <a:off x="533400" y="4653854"/>
            <a:ext cx="4800600" cy="1815882"/>
          </a:xfrm>
          <a:prstGeom prst="rect">
            <a:avLst/>
          </a:prstGeom>
          <a:noFill/>
          <a:ln w="19050">
            <a:solidFill>
              <a:schemeClr val="accent3"/>
            </a:solidFill>
            <a:prstDash val="solid"/>
          </a:ln>
        </p:spPr>
        <p:txBody>
          <a:bodyPr wrap="square" rtlCol="0">
            <a:spAutoFit/>
          </a:bodyPr>
          <a:lstStyle/>
          <a:p>
            <a:pPr algn="ctr"/>
            <a:r>
              <a:rPr lang="en-US" sz="1400" b="1" dirty="0">
                <a:solidFill>
                  <a:schemeClr val="bg1"/>
                </a:solidFill>
                <a:latin typeface="+mn-lt"/>
              </a:rPr>
              <a:t>Your Primary Contact at </a:t>
            </a:r>
            <a:r>
              <a:rPr lang="en-US" sz="1400" b="1" dirty="0" err="1">
                <a:solidFill>
                  <a:schemeClr val="bg1"/>
                </a:solidFill>
                <a:latin typeface="+mn-lt"/>
              </a:rPr>
              <a:t>Praesidium</a:t>
            </a:r>
            <a:r>
              <a:rPr lang="en-US" sz="1400" b="1" dirty="0">
                <a:solidFill>
                  <a:schemeClr val="bg1"/>
                </a:solidFill>
                <a:latin typeface="+mn-lt"/>
              </a:rPr>
              <a:t> is:</a:t>
            </a:r>
          </a:p>
          <a:p>
            <a:pPr algn="ctr"/>
            <a:endParaRPr lang="en-US" sz="1400" dirty="0">
              <a:latin typeface="+mn-lt"/>
            </a:endParaRPr>
          </a:p>
          <a:p>
            <a:pPr algn="ctr"/>
            <a:r>
              <a:rPr lang="en-US" sz="1400" b="1" i="1" dirty="0">
                <a:solidFill>
                  <a:srgbClr val="5C7242"/>
                </a:solidFill>
                <a:latin typeface="+mn-lt"/>
              </a:rPr>
              <a:t>Aaron Lundberg, LMSW</a:t>
            </a:r>
          </a:p>
          <a:p>
            <a:pPr algn="ctr"/>
            <a:r>
              <a:rPr lang="en-US" sz="1400" b="1" i="1" dirty="0">
                <a:solidFill>
                  <a:srgbClr val="5C7242"/>
                </a:solidFill>
                <a:latin typeface="+mn-lt"/>
              </a:rPr>
              <a:t>Vice President of Account Services | </a:t>
            </a:r>
            <a:r>
              <a:rPr lang="en-US" sz="1400" b="1" i="1" dirty="0" smtClean="0">
                <a:solidFill>
                  <a:srgbClr val="5C7242"/>
                </a:solidFill>
                <a:latin typeface="+mn-lt"/>
              </a:rPr>
              <a:t>Praesidium, Inc</a:t>
            </a:r>
            <a:r>
              <a:rPr lang="en-US" sz="1400" b="1" i="1" dirty="0">
                <a:solidFill>
                  <a:srgbClr val="5C7242"/>
                </a:solidFill>
                <a:latin typeface="+mn-lt"/>
              </a:rPr>
              <a:t>.</a:t>
            </a:r>
          </a:p>
          <a:p>
            <a:pPr algn="ctr"/>
            <a:r>
              <a:rPr lang="en-US" sz="1400" b="1" i="1" dirty="0">
                <a:solidFill>
                  <a:srgbClr val="5C7242"/>
                </a:solidFill>
                <a:latin typeface="+mn-lt"/>
              </a:rPr>
              <a:t>817.801.7773 Office | 817.307.3725 Mobile </a:t>
            </a:r>
            <a:endParaRPr lang="en-US" sz="1400" b="1" i="1" dirty="0" smtClean="0">
              <a:solidFill>
                <a:srgbClr val="5C7242"/>
              </a:solidFill>
              <a:latin typeface="+mn-lt"/>
            </a:endParaRPr>
          </a:p>
          <a:p>
            <a:pPr algn="ctr"/>
            <a:r>
              <a:rPr lang="en-US" sz="1400" b="1" i="1" dirty="0" smtClean="0">
                <a:solidFill>
                  <a:srgbClr val="5C7242"/>
                </a:solidFill>
                <a:latin typeface="+mn-lt"/>
              </a:rPr>
              <a:t>817.261.7864 </a:t>
            </a:r>
            <a:r>
              <a:rPr lang="en-US" sz="1400" b="1" i="1" dirty="0">
                <a:solidFill>
                  <a:srgbClr val="5C7242"/>
                </a:solidFill>
                <a:latin typeface="+mn-lt"/>
              </a:rPr>
              <a:t>Fax</a:t>
            </a:r>
          </a:p>
          <a:p>
            <a:pPr algn="ctr"/>
            <a:r>
              <a:rPr lang="en-US" sz="1400" b="1" i="1" dirty="0" smtClean="0">
                <a:solidFill>
                  <a:srgbClr val="5C7242"/>
                </a:solidFill>
                <a:latin typeface="+mn-lt"/>
              </a:rPr>
              <a:t>Email:  </a:t>
            </a:r>
            <a:r>
              <a:rPr lang="en-US" sz="1400" b="1" i="1" u="sng" dirty="0" smtClean="0">
                <a:solidFill>
                  <a:srgbClr val="5C7242"/>
                </a:solidFill>
                <a:latin typeface="+mn-lt"/>
              </a:rPr>
              <a:t>ALundberg@PraesidiumInc.com</a:t>
            </a:r>
            <a:endParaRPr lang="en-US" sz="1400" b="1" i="1" dirty="0">
              <a:solidFill>
                <a:srgbClr val="5C7242"/>
              </a:solidFill>
              <a:latin typeface="+mn-lt"/>
            </a:endParaRP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41</a:t>
            </a:fld>
            <a:endParaRPr lang="en-US" dirty="0" smtClean="0">
              <a:latin typeface="Arial" pitchFamily="34" charset="0"/>
            </a:endParaRPr>
          </a:p>
        </p:txBody>
      </p:sp>
    </p:spTree>
    <p:extLst>
      <p:ext uri="{BB962C8B-B14F-4D97-AF65-F5344CB8AC3E}">
        <p14:creationId xmlns:p14="http://schemas.microsoft.com/office/powerpoint/2010/main" val="4076131174"/>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1066800"/>
            <a:ext cx="8077200" cy="533400"/>
          </a:xfrm>
        </p:spPr>
        <p:txBody>
          <a:bodyPr/>
          <a:lstStyle/>
          <a:p>
            <a:pPr>
              <a:defRPr/>
            </a:pPr>
            <a:r>
              <a:rPr lang="en-US" sz="4000" b="1" dirty="0" smtClean="0">
                <a:solidFill>
                  <a:schemeClr val="accent2"/>
                </a:solidFill>
                <a:effectLst>
                  <a:outerShdw blurRad="38100" dist="38100" dir="2700000" algn="tl">
                    <a:srgbClr val="000000">
                      <a:alpha val="43137"/>
                    </a:srgbClr>
                  </a:outerShdw>
                </a:effectLst>
                <a:latin typeface="Garamond" pitchFamily="18" charset="0"/>
              </a:rPr>
              <a:t>Did you know…</a:t>
            </a:r>
          </a:p>
        </p:txBody>
      </p:sp>
      <p:sp>
        <p:nvSpPr>
          <p:cNvPr id="5123" name="Text Placeholder 10"/>
          <p:cNvSpPr>
            <a:spLocks noGrp="1"/>
          </p:cNvSpPr>
          <p:nvPr>
            <p:ph type="body" sz="half" idx="1"/>
          </p:nvPr>
        </p:nvSpPr>
        <p:spPr>
          <a:xfrm>
            <a:off x="762000" y="1981200"/>
            <a:ext cx="3771900" cy="3962400"/>
          </a:xfrm>
        </p:spPr>
        <p:txBody>
          <a:bodyPr/>
          <a:lstStyle/>
          <a:p>
            <a:pPr>
              <a:buNone/>
            </a:pPr>
            <a:endParaRPr lang="en-US" dirty="0" smtClean="0"/>
          </a:p>
        </p:txBody>
      </p:sp>
      <p:pic>
        <p:nvPicPr>
          <p:cNvPr id="5125" name="Picture 2" descr="http://www.collegetocareers.com/img/csumap.gif"/>
          <p:cNvPicPr>
            <a:picLocks noChangeAspect="1" noChangeArrowheads="1"/>
          </p:cNvPicPr>
          <p:nvPr/>
        </p:nvPicPr>
        <p:blipFill>
          <a:blip r:embed="rId3" cstate="print"/>
          <a:srcRect/>
          <a:stretch>
            <a:fillRect/>
          </a:stretch>
        </p:blipFill>
        <p:spPr bwMode="auto">
          <a:xfrm>
            <a:off x="0" y="1752600"/>
            <a:ext cx="4488180" cy="4343400"/>
          </a:xfrm>
          <a:prstGeom prst="rect">
            <a:avLst/>
          </a:prstGeom>
          <a:noFill/>
          <a:ln w="9525">
            <a:noFill/>
            <a:miter lim="800000"/>
            <a:headEnd/>
            <a:tailEnd/>
          </a:ln>
        </p:spPr>
      </p:pic>
      <p:sp>
        <p:nvSpPr>
          <p:cNvPr id="5126" name="TextBox 12"/>
          <p:cNvSpPr txBox="1">
            <a:spLocks noChangeArrowheads="1"/>
          </p:cNvSpPr>
          <p:nvPr/>
        </p:nvSpPr>
        <p:spPr bwMode="auto">
          <a:xfrm>
            <a:off x="4876800" y="2401431"/>
            <a:ext cx="3810000" cy="2677656"/>
          </a:xfrm>
          <a:prstGeom prst="rect">
            <a:avLst/>
          </a:prstGeom>
          <a:noFill/>
          <a:ln w="9525">
            <a:noFill/>
            <a:miter lim="800000"/>
            <a:headEnd/>
            <a:tailEnd/>
          </a:ln>
        </p:spPr>
        <p:txBody>
          <a:bodyPr wrap="square">
            <a:spAutoFit/>
          </a:bodyPr>
          <a:lstStyle/>
          <a:p>
            <a:pPr algn="ctr"/>
            <a:r>
              <a:rPr lang="en-US" sz="2800" dirty="0">
                <a:solidFill>
                  <a:schemeClr val="bg1"/>
                </a:solidFill>
                <a:latin typeface="+mn-lt"/>
              </a:rPr>
              <a:t>Alliant Risk Control provides safety consulting services </a:t>
            </a:r>
            <a:r>
              <a:rPr lang="en-US" sz="2800" dirty="0" smtClean="0">
                <a:solidFill>
                  <a:schemeClr val="bg1"/>
                </a:solidFill>
                <a:latin typeface="+mn-lt"/>
              </a:rPr>
              <a:t>to </a:t>
            </a:r>
            <a:r>
              <a:rPr lang="en-US" sz="2800" u="sng" dirty="0" smtClean="0">
                <a:solidFill>
                  <a:schemeClr val="bg1"/>
                </a:solidFill>
                <a:latin typeface="+mn-lt"/>
              </a:rPr>
              <a:t>all</a:t>
            </a:r>
            <a:r>
              <a:rPr lang="en-US" sz="2800" dirty="0" smtClean="0">
                <a:solidFill>
                  <a:schemeClr val="bg1"/>
                </a:solidFill>
                <a:latin typeface="+mn-lt"/>
              </a:rPr>
              <a:t> </a:t>
            </a:r>
            <a:r>
              <a:rPr lang="en-US" sz="2800" dirty="0">
                <a:solidFill>
                  <a:schemeClr val="bg1"/>
                </a:solidFill>
                <a:latin typeface="+mn-lt"/>
              </a:rPr>
              <a:t>AORMA members at no additional </a:t>
            </a:r>
            <a:r>
              <a:rPr lang="en-US" sz="2800" dirty="0" smtClean="0">
                <a:solidFill>
                  <a:schemeClr val="bg1"/>
                </a:solidFill>
                <a:latin typeface="+mn-lt"/>
              </a:rPr>
              <a:t>charge.</a:t>
            </a:r>
            <a:endParaRPr lang="en-US" sz="2800" dirty="0">
              <a:solidFill>
                <a:schemeClr val="bg1"/>
              </a:solidFill>
              <a:latin typeface="+mn-lt"/>
            </a:endParaRPr>
          </a:p>
        </p:txBody>
      </p:sp>
      <p:sp>
        <p:nvSpPr>
          <p:cNvPr id="8" name="Rectangle 2"/>
          <p:cNvSpPr txBox="1">
            <a:spLocks noChangeArrowheads="1"/>
          </p:cNvSpPr>
          <p:nvPr/>
        </p:nvSpPr>
        <p:spPr bwMode="auto">
          <a:xfrm>
            <a:off x="228600" y="152400"/>
            <a:ext cx="6629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eaLnBrk="0" latinLnBrk="0" hangingPunct="0">
              <a:lnSpc>
                <a:spcPct val="85000"/>
              </a:lnSpc>
              <a:buClrTx/>
              <a:buSzTx/>
              <a:buFontTx/>
              <a:buNone/>
              <a:tabLst/>
              <a:defRPr/>
            </a:pPr>
            <a:r>
              <a:rPr lang="en-US" sz="2800" b="1" dirty="0">
                <a:solidFill>
                  <a:srgbClr val="002060"/>
                </a:solidFill>
                <a:latin typeface="+mj-lt"/>
                <a:ea typeface="+mj-ea"/>
                <a:cs typeface="+mj-cs"/>
              </a:rPr>
              <a:t>Loss Control and Training</a:t>
            </a:r>
          </a:p>
        </p:txBody>
      </p:sp>
      <p:pic>
        <p:nvPicPr>
          <p:cNvPr id="87041" name="Picture 1"/>
          <p:cNvPicPr>
            <a:picLocks noChangeAspect="1" noChangeArrowheads="1"/>
          </p:cNvPicPr>
          <p:nvPr/>
        </p:nvPicPr>
        <p:blipFill>
          <a:blip r:embed="rId4" cstate="print"/>
          <a:srcRect/>
          <a:stretch>
            <a:fillRect/>
          </a:stretch>
        </p:blipFill>
        <p:spPr bwMode="auto">
          <a:xfrm>
            <a:off x="5524500" y="1656821"/>
            <a:ext cx="2514600" cy="552979"/>
          </a:xfrm>
          <a:prstGeom prst="rect">
            <a:avLst/>
          </a:prstGeom>
          <a:noFill/>
          <a:ln w="9525">
            <a:noFill/>
            <a:miter lim="800000"/>
            <a:headEnd/>
            <a:tailEnd/>
          </a:ln>
          <a:effectLst/>
        </p:spPr>
      </p:pic>
      <p:sp>
        <p:nvSpPr>
          <p:cNvPr id="9" name="TextBox 8"/>
          <p:cNvSpPr txBox="1"/>
          <p:nvPr/>
        </p:nvSpPr>
        <p:spPr>
          <a:xfrm>
            <a:off x="5562600" y="5168205"/>
            <a:ext cx="2667000" cy="1384995"/>
          </a:xfrm>
          <a:prstGeom prst="rect">
            <a:avLst/>
          </a:prstGeom>
          <a:noFill/>
          <a:ln>
            <a:solidFill>
              <a:schemeClr val="accent3"/>
            </a:solidFill>
            <a:prstDash val="sysDot"/>
          </a:ln>
        </p:spPr>
        <p:txBody>
          <a:bodyPr wrap="square" rtlCol="0">
            <a:spAutoFit/>
          </a:bodyPr>
          <a:lstStyle/>
          <a:p>
            <a:pPr algn="ctr"/>
            <a:r>
              <a:rPr lang="en-US" sz="1400" b="1" dirty="0" smtClean="0">
                <a:solidFill>
                  <a:schemeClr val="bg1"/>
                </a:solidFill>
                <a:latin typeface="+mn-lt"/>
              </a:rPr>
              <a:t>Your primary contact at</a:t>
            </a:r>
          </a:p>
          <a:p>
            <a:pPr algn="ctr"/>
            <a:r>
              <a:rPr lang="en-US" sz="1400" b="1" dirty="0" smtClean="0">
                <a:solidFill>
                  <a:schemeClr val="bg1"/>
                </a:solidFill>
                <a:latin typeface="+mn-lt"/>
              </a:rPr>
              <a:t>Alliant Risk Control:</a:t>
            </a:r>
          </a:p>
          <a:p>
            <a:pPr algn="ctr"/>
            <a:endParaRPr lang="en-US" sz="1400" b="1" i="1" dirty="0" smtClean="0">
              <a:solidFill>
                <a:schemeClr val="bg1"/>
              </a:solidFill>
              <a:latin typeface="+mn-lt"/>
            </a:endParaRPr>
          </a:p>
          <a:p>
            <a:pPr algn="ctr"/>
            <a:r>
              <a:rPr lang="en-US" sz="1400" i="1" dirty="0" smtClean="0">
                <a:solidFill>
                  <a:schemeClr val="bg1"/>
                </a:solidFill>
                <a:latin typeface="+mn-lt"/>
              </a:rPr>
              <a:t>Brent Escoubas  </a:t>
            </a:r>
          </a:p>
          <a:p>
            <a:pPr algn="ctr"/>
            <a:r>
              <a:rPr lang="en-US" sz="1400" i="1" dirty="0" smtClean="0">
                <a:solidFill>
                  <a:schemeClr val="bg1"/>
                </a:solidFill>
                <a:latin typeface="+mn-lt"/>
              </a:rPr>
              <a:t>(949) 260-5013</a:t>
            </a:r>
          </a:p>
          <a:p>
            <a:pPr algn="ctr"/>
            <a:r>
              <a:rPr lang="en-US" sz="1400" i="1" dirty="0" smtClean="0">
                <a:solidFill>
                  <a:schemeClr val="bg1"/>
                </a:solidFill>
                <a:latin typeface="+mn-lt"/>
              </a:rPr>
              <a:t>bescoubas@alliant.com </a:t>
            </a:r>
          </a:p>
        </p:txBody>
      </p:sp>
      <p:sp>
        <p:nvSpPr>
          <p:cNvPr id="12" name="Footer Placeholder 4"/>
          <p:cNvSpPr txBox="1">
            <a:spLocks/>
          </p:cNvSpPr>
          <p:nvPr/>
        </p:nvSpPr>
        <p:spPr>
          <a:xfrm>
            <a:off x="3124200" y="6553200"/>
            <a:ext cx="2895600" cy="304800"/>
          </a:xfrm>
          <a:prstGeom prst="rect">
            <a:avLst/>
          </a:prstGeom>
          <a:no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4B4F9C0-81E3-43C3-B4E9-9AB8B59E3E86}" type="slidenum">
              <a:rPr kumimoji="0" lang="en-US" sz="1000" b="1" i="0" u="none" strike="noStrike" kern="1200" cap="none" spc="0" normalizeH="0" baseline="0" noProof="0" smtClean="0">
                <a:ln>
                  <a:noFill/>
                </a:ln>
                <a:solidFill>
                  <a:schemeClr val="tx1"/>
                </a:solidFill>
                <a:effectLst/>
                <a:uLnTx/>
                <a:uFillTx/>
                <a:latin typeface="Arial"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42</a:t>
            </a:fld>
            <a:endParaRPr kumimoji="0" lang="en-US" sz="1000" b="1" i="0" u="none" strike="noStrike" kern="1200" cap="none" spc="0" normalizeH="0" baseline="0" noProof="0" dirty="0" smtClean="0">
              <a:ln>
                <a:noFill/>
              </a:ln>
              <a:solidFill>
                <a:schemeClr val="tx1"/>
              </a:solidFill>
              <a:effectLst/>
              <a:uLnTx/>
              <a:uFillTx/>
              <a:latin typeface="Arial" pitchFamily="34" charset="0"/>
              <a:ea typeface="+mn-ea"/>
              <a:cs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l="9762" t="32258" r="60952" b="9511"/>
          <a:stretch>
            <a:fillRect/>
          </a:stretch>
        </p:blipFill>
        <p:spPr bwMode="auto">
          <a:xfrm>
            <a:off x="4581525" y="3962400"/>
            <a:ext cx="4169568" cy="25908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19524" t="9604" r="21429" b="35828"/>
          <a:stretch>
            <a:fillRect/>
          </a:stretch>
        </p:blipFill>
        <p:spPr bwMode="auto">
          <a:xfrm>
            <a:off x="3857625" y="1066800"/>
            <a:ext cx="5091796" cy="2828925"/>
          </a:xfrm>
          <a:prstGeom prst="rect">
            <a:avLst/>
          </a:prstGeom>
          <a:noFill/>
          <a:ln w="9525">
            <a:noFill/>
            <a:miter lim="800000"/>
            <a:headEnd/>
            <a:tailEnd/>
          </a:ln>
        </p:spPr>
      </p:pic>
      <p:sp>
        <p:nvSpPr>
          <p:cNvPr id="234499" name="Rectangle 3"/>
          <p:cNvSpPr>
            <a:spLocks noGrp="1" noChangeArrowheads="1"/>
          </p:cNvSpPr>
          <p:nvPr>
            <p:ph type="body" idx="1"/>
          </p:nvPr>
        </p:nvSpPr>
        <p:spPr>
          <a:xfrm>
            <a:off x="228600" y="1600200"/>
            <a:ext cx="4724400" cy="3048000"/>
          </a:xfrm>
        </p:spPr>
        <p:txBody>
          <a:bodyPr/>
          <a:lstStyle/>
          <a:p>
            <a:pPr marL="457200" indent="-457200">
              <a:buFont typeface="+mj-lt"/>
              <a:buAutoNum type="arabicPeriod"/>
              <a:defRPr/>
            </a:pPr>
            <a:r>
              <a:rPr lang="en-US" sz="2400" b="0" dirty="0" smtClean="0"/>
              <a:t>Log into the CSURMA website – </a:t>
            </a:r>
            <a:r>
              <a:rPr lang="en-US" sz="2400" b="0" dirty="0" smtClean="0">
                <a:solidFill>
                  <a:srgbClr val="0D24FF"/>
                </a:solidFill>
              </a:rPr>
              <a:t>www.CSURMA.org</a:t>
            </a:r>
          </a:p>
          <a:p>
            <a:pPr marL="457200" indent="-457200">
              <a:buFont typeface="+mj-lt"/>
              <a:buAutoNum type="arabicPeriod"/>
              <a:defRPr/>
            </a:pPr>
            <a:r>
              <a:rPr lang="en-US" sz="2400" b="0" dirty="0" smtClean="0"/>
              <a:t>Click on MEMBERS</a:t>
            </a:r>
          </a:p>
          <a:p>
            <a:pPr marL="457200" indent="-457200">
              <a:buFont typeface="+mj-lt"/>
              <a:buAutoNum type="arabicPeriod"/>
              <a:defRPr/>
            </a:pPr>
            <a:r>
              <a:rPr lang="en-US" sz="2400" b="0" dirty="0" smtClean="0"/>
              <a:t>Enter Username and Password</a:t>
            </a:r>
          </a:p>
          <a:p>
            <a:pPr marL="457200" indent="-457200">
              <a:buFont typeface="+mj-lt"/>
              <a:buAutoNum type="arabicPeriod"/>
              <a:defRPr/>
            </a:pPr>
            <a:r>
              <a:rPr lang="en-US" sz="2400" b="0" dirty="0" smtClean="0"/>
              <a:t>Click sign in</a:t>
            </a:r>
          </a:p>
        </p:txBody>
      </p:sp>
      <p:sp>
        <p:nvSpPr>
          <p:cNvPr id="6" name="Rectangle 2"/>
          <p:cNvSpPr txBox="1">
            <a:spLocks noChangeArrowheads="1"/>
          </p:cNvSpPr>
          <p:nvPr/>
        </p:nvSpPr>
        <p:spPr bwMode="auto">
          <a:xfrm>
            <a:off x="228600" y="152400"/>
            <a:ext cx="6629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85000"/>
              </a:lnSpc>
              <a:defRPr/>
            </a:pPr>
            <a:r>
              <a:rPr lang="en-US" sz="2800" b="1" dirty="0">
                <a:solidFill>
                  <a:srgbClr val="002060"/>
                </a:solidFill>
                <a:latin typeface="+mj-lt"/>
                <a:ea typeface="+mj-ea"/>
                <a:cs typeface="+mj-cs"/>
              </a:rPr>
              <a:t>CSURMA Website</a:t>
            </a:r>
          </a:p>
        </p:txBody>
      </p:sp>
      <p:sp>
        <p:nvSpPr>
          <p:cNvPr id="7"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43</a:t>
            </a:fld>
            <a:endParaRPr lang="en-US" dirty="0" smtClean="0">
              <a:latin typeface="Arial" pitchFamily="34" charset="0"/>
            </a:endParaRPr>
          </a:p>
        </p:txBody>
      </p:sp>
      <p:sp>
        <p:nvSpPr>
          <p:cNvPr id="13" name="Line Callout 1 12"/>
          <p:cNvSpPr/>
          <p:nvPr/>
        </p:nvSpPr>
        <p:spPr>
          <a:xfrm>
            <a:off x="8382000" y="1038225"/>
            <a:ext cx="609600" cy="304800"/>
          </a:xfrm>
          <a:prstGeom prst="borderCallout1">
            <a:avLst>
              <a:gd name="adj1" fmla="val 18750"/>
              <a:gd name="adj2" fmla="val -8333"/>
              <a:gd name="adj3" fmla="val 515625"/>
              <a:gd name="adj4" fmla="val -772709"/>
            </a:avLst>
          </a:prstGeom>
          <a:noFill/>
          <a:ln w="12700" cap="sq">
            <a:solidFill>
              <a:srgbClr val="0000FF"/>
            </a:solidFill>
            <a:prstDash val="solid"/>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34499">
                                            <p:txEl>
                                              <p:pRg st="0" end="0"/>
                                            </p:txEl>
                                          </p:spTgt>
                                        </p:tgtEl>
                                        <p:attrNameLst>
                                          <p:attrName>style.visibility</p:attrName>
                                        </p:attrNameLst>
                                      </p:cBhvr>
                                      <p:to>
                                        <p:strVal val="visible"/>
                                      </p:to>
                                    </p:set>
                                    <p:animEffect transition="in" filter="blinds(horizontal)">
                                      <p:cBhvr>
                                        <p:cTn id="7" dur="500"/>
                                        <p:tgtEl>
                                          <p:spTgt spid="23449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4499">
                                            <p:txEl>
                                              <p:pRg st="1" end="1"/>
                                            </p:txEl>
                                          </p:spTgt>
                                        </p:tgtEl>
                                        <p:attrNameLst>
                                          <p:attrName>style.visibility</p:attrName>
                                        </p:attrNameLst>
                                      </p:cBhvr>
                                      <p:to>
                                        <p:strVal val="visible"/>
                                      </p:to>
                                    </p:set>
                                    <p:animEffect transition="in" filter="blinds(horizontal)">
                                      <p:cBhvr>
                                        <p:cTn id="10" dur="500"/>
                                        <p:tgtEl>
                                          <p:spTgt spid="23449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34499">
                                            <p:txEl>
                                              <p:pRg st="2" end="2"/>
                                            </p:txEl>
                                          </p:spTgt>
                                        </p:tgtEl>
                                        <p:attrNameLst>
                                          <p:attrName>style.visibility</p:attrName>
                                        </p:attrNameLst>
                                      </p:cBhvr>
                                      <p:to>
                                        <p:strVal val="visible"/>
                                      </p:to>
                                    </p:set>
                                    <p:animEffect transition="in" filter="blinds(horizontal)">
                                      <p:cBhvr>
                                        <p:cTn id="13" dur="500"/>
                                        <p:tgtEl>
                                          <p:spTgt spid="234499">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34499">
                                            <p:txEl>
                                              <p:pRg st="3" end="3"/>
                                            </p:txEl>
                                          </p:spTgt>
                                        </p:tgtEl>
                                        <p:attrNameLst>
                                          <p:attrName>style.visibility</p:attrName>
                                        </p:attrNameLst>
                                      </p:cBhvr>
                                      <p:to>
                                        <p:strVal val="visible"/>
                                      </p:to>
                                    </p:set>
                                    <p:animEffect transition="in" filter="blinds(horizontal)">
                                      <p:cBhvr>
                                        <p:cTn id="16" dur="500"/>
                                        <p:tgtEl>
                                          <p:spTgt spid="2344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Risk Reduction Innovation Matching Incentive Program</a:t>
            </a:r>
            <a:endParaRPr lang="en-US" dirty="0">
              <a:solidFill>
                <a:srgbClr val="002060"/>
              </a:solidFill>
            </a:endParaRPr>
          </a:p>
        </p:txBody>
      </p:sp>
      <p:sp>
        <p:nvSpPr>
          <p:cNvPr id="3" name="Content Placeholder 2"/>
          <p:cNvSpPr>
            <a:spLocks noGrp="1"/>
          </p:cNvSpPr>
          <p:nvPr>
            <p:ph idx="1"/>
          </p:nvPr>
        </p:nvSpPr>
        <p:spPr>
          <a:xfrm>
            <a:off x="228600" y="1295400"/>
            <a:ext cx="5867400" cy="4953000"/>
          </a:xfrm>
        </p:spPr>
        <p:txBody>
          <a:bodyPr/>
          <a:lstStyle/>
          <a:p>
            <a:pPr marL="60325" indent="0">
              <a:buNone/>
            </a:pPr>
            <a:r>
              <a:rPr lang="en-US" sz="4400" dirty="0" smtClean="0">
                <a:solidFill>
                  <a:srgbClr val="FF0000"/>
                </a:solidFill>
                <a:effectLst>
                  <a:outerShdw blurRad="38100" dist="38100" dir="2700000" algn="tl">
                    <a:srgbClr val="000000">
                      <a:alpha val="43137"/>
                    </a:srgbClr>
                  </a:outerShdw>
                </a:effectLst>
              </a:rPr>
              <a:t>$10,000</a:t>
            </a:r>
          </a:p>
          <a:p>
            <a:pPr>
              <a:buFont typeface="Wingdings" panose="05000000000000000000" pitchFamily="2" charset="2"/>
              <a:buChar char="ü"/>
            </a:pPr>
            <a:r>
              <a:rPr lang="en-US" sz="2400" b="0" dirty="0" smtClean="0"/>
              <a:t>Innovative Risk Reduction Project</a:t>
            </a:r>
          </a:p>
          <a:p>
            <a:pPr>
              <a:buFont typeface="Wingdings" panose="05000000000000000000" pitchFamily="2" charset="2"/>
              <a:buChar char="ü"/>
            </a:pPr>
            <a:r>
              <a:rPr lang="en-US" sz="2400" b="0" dirty="0" smtClean="0"/>
              <a:t>Application &amp; guidelines located on </a:t>
            </a:r>
            <a:r>
              <a:rPr lang="en-US" sz="2400" b="0" dirty="0" smtClean="0">
                <a:hlinkClick r:id="rId3"/>
              </a:rPr>
              <a:t>www.csurma.org</a:t>
            </a:r>
            <a:r>
              <a:rPr lang="en-US" sz="2400" b="0" dirty="0" smtClean="0"/>
              <a:t> website</a:t>
            </a:r>
          </a:p>
          <a:p>
            <a:pPr>
              <a:buFont typeface="Wingdings" panose="05000000000000000000" pitchFamily="2" charset="2"/>
              <a:buChar char="ü"/>
            </a:pPr>
            <a:r>
              <a:rPr lang="en-US" sz="2400" b="0" dirty="0" smtClean="0"/>
              <a:t>Reviewed and approved by MSLCTC</a:t>
            </a:r>
          </a:p>
          <a:p>
            <a:pPr>
              <a:buFont typeface="Wingdings" panose="05000000000000000000" pitchFamily="2" charset="2"/>
              <a:buChar char="ü"/>
            </a:pPr>
            <a:r>
              <a:rPr lang="en-US" sz="2400" b="0" dirty="0" smtClean="0"/>
              <a:t>50% of your Project costs (up to $10,000) reimbursed</a:t>
            </a:r>
          </a:p>
          <a:p>
            <a:pPr>
              <a:buFont typeface="Wingdings" panose="05000000000000000000" pitchFamily="2" charset="2"/>
              <a:buChar char="ü"/>
            </a:pPr>
            <a:r>
              <a:rPr lang="en-US" sz="2400" b="0" dirty="0" smtClean="0"/>
              <a:t>Inspire other Members with new safety ideas</a:t>
            </a:r>
          </a:p>
          <a:p>
            <a:pPr marL="60325" indent="0">
              <a:buNone/>
            </a:pPr>
            <a:endParaRPr lang="en-US" sz="2800" b="0" dirty="0"/>
          </a:p>
        </p:txBody>
      </p:sp>
      <p:sp>
        <p:nvSpPr>
          <p:cNvPr id="4" name="Slide Number Placeholder 3"/>
          <p:cNvSpPr>
            <a:spLocks noGrp="1"/>
          </p:cNvSpPr>
          <p:nvPr>
            <p:ph type="sldNum" sz="quarter" idx="12"/>
          </p:nvPr>
        </p:nvSpPr>
        <p:spPr>
          <a:xfrm>
            <a:off x="3657600" y="6172200"/>
            <a:ext cx="2133600" cy="476250"/>
          </a:xfrm>
        </p:spPr>
        <p:txBody>
          <a:bodyPr/>
          <a:lstStyle/>
          <a:p>
            <a:pPr algn="ctr">
              <a:defRPr/>
            </a:pPr>
            <a:fld id="{6B78597D-625D-454D-9888-D0835A237E6D}" type="slidenum">
              <a:rPr lang="en-US" sz="1000" smtClean="0"/>
              <a:pPr algn="ctr">
                <a:defRPr/>
              </a:pPr>
              <a:t>44</a:t>
            </a:fld>
            <a:endParaRPr lang="en-US" sz="10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153" y="2516692"/>
            <a:ext cx="2585357" cy="1750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9089090"/>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a:stretch>
            <a:fillRect/>
          </a:stretch>
        </p:blipFill>
        <p:spPr bwMode="auto">
          <a:xfrm>
            <a:off x="4724400" y="2057400"/>
            <a:ext cx="4169636" cy="3657600"/>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US" kern="1200" dirty="0">
                <a:solidFill>
                  <a:srgbClr val="002060"/>
                </a:solidFill>
              </a:rPr>
              <a:t>How to Keep Up to Date</a:t>
            </a:r>
          </a:p>
        </p:txBody>
      </p:sp>
      <p:sp>
        <p:nvSpPr>
          <p:cNvPr id="5" name="Rectangle 3"/>
          <p:cNvSpPr txBox="1">
            <a:spLocks noChangeArrowheads="1"/>
          </p:cNvSpPr>
          <p:nvPr/>
        </p:nvSpPr>
        <p:spPr>
          <a:xfrm>
            <a:off x="152400" y="1539240"/>
            <a:ext cx="8382000" cy="4937760"/>
          </a:xfrm>
          <a:prstGeom prst="rect">
            <a:avLst/>
          </a:prstGeom>
        </p:spPr>
        <p:txBody>
          <a:bodyPr vert="horz" numCol="1">
            <a:normAutofit/>
          </a:bodyPr>
          <a:lstStyle/>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pitchFamily="2" charset="2"/>
              <a:buChar char="ü"/>
              <a:tabLst/>
              <a:defRPr/>
            </a:pPr>
            <a:r>
              <a:rPr kumimoji="0" lang="en-US" sz="2400" b="0" i="0" u="none" strike="noStrike" kern="1200" cap="none" spc="0" normalizeH="0" baseline="0" noProof="0" dirty="0" smtClean="0">
                <a:ln>
                  <a:noFill/>
                </a:ln>
                <a:solidFill>
                  <a:schemeClr val="bg1"/>
                </a:solidFill>
                <a:effectLst/>
                <a:uLnTx/>
                <a:uFillTx/>
                <a:latin typeface="Georgia" pitchFamily="18" charset="0"/>
                <a:ea typeface="+mn-ea"/>
                <a:cs typeface="Times New Roman" pitchFamily="18" charset="0"/>
              </a:rPr>
              <a:t>“Fitting the Pieces Together” Conference</a:t>
            </a: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pitchFamily="2" charset="2"/>
              <a:buChar char="ü"/>
              <a:tabLst/>
              <a:defRPr/>
            </a:pPr>
            <a:r>
              <a:rPr kumimoji="0" lang="en-US" sz="2400" b="0" i="0" u="none" strike="noStrike" kern="1200" cap="none" spc="0" normalizeH="0" baseline="0" noProof="0" dirty="0" smtClean="0">
                <a:ln>
                  <a:noFill/>
                </a:ln>
                <a:solidFill>
                  <a:schemeClr val="bg1"/>
                </a:solidFill>
                <a:effectLst/>
                <a:uLnTx/>
                <a:uFillTx/>
                <a:latin typeface="Georgia" pitchFamily="18" charset="0"/>
                <a:ea typeface="+mn-ea"/>
                <a:cs typeface="Times New Roman" pitchFamily="18" charset="0"/>
              </a:rPr>
              <a:t>CSURMA website</a:t>
            </a: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pitchFamily="2" charset="2"/>
              <a:buChar char="ü"/>
              <a:tabLst/>
              <a:defRPr/>
            </a:pPr>
            <a:r>
              <a:rPr kumimoji="0" lang="en-US" sz="2400" b="0" i="0" u="none" strike="noStrike" kern="1200" cap="none" spc="0" normalizeH="0" baseline="0" noProof="0" dirty="0" smtClean="0">
                <a:ln>
                  <a:noFill/>
                </a:ln>
                <a:solidFill>
                  <a:schemeClr val="bg1"/>
                </a:solidFill>
                <a:effectLst/>
                <a:uLnTx/>
                <a:uFillTx/>
                <a:latin typeface="Georgia" pitchFamily="18" charset="0"/>
                <a:ea typeface="+mn-ea"/>
                <a:cs typeface="Times New Roman" pitchFamily="18" charset="0"/>
              </a:rPr>
              <a:t>Board meetings</a:t>
            </a: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pitchFamily="2" charset="2"/>
              <a:buChar char="ü"/>
              <a:tabLst/>
              <a:defRPr/>
            </a:pPr>
            <a:r>
              <a:rPr kumimoji="0" lang="en-US" sz="2400" b="0" i="0" u="none" strike="noStrike" kern="1200" cap="none" spc="0" normalizeH="0" baseline="0" noProof="0" dirty="0" smtClean="0">
                <a:ln>
                  <a:noFill/>
                </a:ln>
                <a:solidFill>
                  <a:schemeClr val="bg1"/>
                </a:solidFill>
                <a:effectLst/>
                <a:uLnTx/>
                <a:uFillTx/>
                <a:latin typeface="Georgia" pitchFamily="18" charset="0"/>
                <a:ea typeface="+mn-ea"/>
                <a:cs typeface="Times New Roman" pitchFamily="18" charset="0"/>
              </a:rPr>
              <a:t>Committee meetings</a:t>
            </a: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pitchFamily="2" charset="2"/>
              <a:buChar char="ü"/>
              <a:tabLst/>
              <a:defRPr/>
            </a:pPr>
            <a:r>
              <a:rPr lang="en-US" sz="2400" dirty="0" smtClean="0">
                <a:solidFill>
                  <a:schemeClr val="bg1"/>
                </a:solidFill>
                <a:latin typeface="Georgia" pitchFamily="18" charset="0"/>
                <a:cs typeface="Times New Roman" pitchFamily="18" charset="0"/>
              </a:rPr>
              <a:t>AORMA bulletins</a:t>
            </a: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pitchFamily="2" charset="2"/>
              <a:buChar char="ü"/>
              <a:tabLst/>
              <a:defRPr/>
            </a:pPr>
            <a:r>
              <a:rPr kumimoji="0" lang="en-US" sz="2400" b="0" i="0" u="none" strike="noStrike" kern="1200" cap="none" spc="0" normalizeH="0" baseline="0" noProof="0" dirty="0" smtClean="0">
                <a:ln>
                  <a:noFill/>
                </a:ln>
                <a:solidFill>
                  <a:schemeClr val="bg1"/>
                </a:solidFill>
                <a:effectLst/>
                <a:uLnTx/>
                <a:uFillTx/>
                <a:latin typeface="Georgia" pitchFamily="18" charset="0"/>
                <a:ea typeface="+mn-ea"/>
                <a:cs typeface="Times New Roman" pitchFamily="18" charset="0"/>
              </a:rPr>
              <a:t>Quarterly</a:t>
            </a:r>
            <a:r>
              <a:rPr kumimoji="0" lang="en-US" sz="2400" b="0" i="0" u="none" strike="noStrike" kern="1200" cap="none" spc="0" normalizeH="0" noProof="0" dirty="0" smtClean="0">
                <a:ln>
                  <a:noFill/>
                </a:ln>
                <a:solidFill>
                  <a:schemeClr val="bg1"/>
                </a:solidFill>
                <a:effectLst/>
                <a:uLnTx/>
                <a:uFillTx/>
                <a:latin typeface="Georgia" pitchFamily="18" charset="0"/>
                <a:ea typeface="+mn-ea"/>
                <a:cs typeface="Times New Roman" pitchFamily="18" charset="0"/>
              </a:rPr>
              <a:t> AORMA Chair updates</a:t>
            </a: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pitchFamily="2" charset="2"/>
              <a:buChar char="ü"/>
              <a:tabLst/>
              <a:defRPr/>
            </a:pPr>
            <a:r>
              <a:rPr lang="en-US" sz="2400" baseline="0" dirty="0" smtClean="0">
                <a:solidFill>
                  <a:schemeClr val="bg1"/>
                </a:solidFill>
                <a:latin typeface="Georgia" pitchFamily="18" charset="0"/>
                <a:cs typeface="Times New Roman" pitchFamily="18" charset="0"/>
              </a:rPr>
              <a:t>Talking to your Peers!</a:t>
            </a:r>
            <a:endParaRPr kumimoji="0" lang="en-US" sz="2400" b="0" i="0" u="none" strike="noStrike" kern="1200" cap="none" spc="0" normalizeH="0" baseline="0" noProof="0" dirty="0" smtClean="0">
              <a:ln>
                <a:noFill/>
              </a:ln>
              <a:solidFill>
                <a:schemeClr val="bg1"/>
              </a:solidFill>
              <a:effectLst/>
              <a:uLnTx/>
              <a:uFillTx/>
              <a:latin typeface="Georgia" pitchFamily="18" charset="0"/>
              <a:ea typeface="+mn-ea"/>
              <a:cs typeface="Times New Roman" pitchFamily="18" charset="0"/>
            </a:endParaRP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pitchFamily="2" charset="2"/>
              <a:buChar char="ü"/>
              <a:tabLst/>
              <a:defRPr/>
            </a:pPr>
            <a:endParaRPr kumimoji="0" lang="en-US" sz="2400" b="1" i="0" u="none" strike="noStrike" kern="1200" cap="none" spc="0" normalizeH="0" baseline="0" noProof="0" dirty="0" smtClean="0">
              <a:ln>
                <a:noFill/>
              </a:ln>
              <a:solidFill>
                <a:schemeClr val="tx1"/>
              </a:solidFill>
              <a:effectLst/>
              <a:uLnTx/>
              <a:uFillTx/>
              <a:latin typeface="Georgia" pitchFamily="18" charset="0"/>
              <a:ea typeface="+mn-ea"/>
              <a:cs typeface="Times New Roman" pitchFamily="18" charset="0"/>
            </a:endParaRP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2"/>
              <a:buNone/>
              <a:tabLst/>
              <a:defRPr/>
            </a:pPr>
            <a:endParaRPr kumimoji="0" lang="en-US" sz="2400" b="1" i="0" u="none" strike="noStrike" kern="1200" cap="none" spc="0" normalizeH="0" baseline="0" noProof="0" dirty="0" smtClean="0">
              <a:ln>
                <a:noFill/>
              </a:ln>
              <a:solidFill>
                <a:srgbClr val="C00000"/>
              </a:solidFill>
              <a:effectLst/>
              <a:uLnTx/>
              <a:uFillTx/>
              <a:latin typeface="Georgia" pitchFamily="18" charset="0"/>
              <a:ea typeface="+mn-ea"/>
              <a:cs typeface="Times New Roman" pitchFamily="18" charset="0"/>
            </a:endParaRP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2"/>
              <a:buNone/>
              <a:tabLst/>
              <a:defRPr/>
            </a:pPr>
            <a:endParaRPr kumimoji="0" lang="en-US" sz="2400" b="1" i="0" u="none" strike="noStrike" kern="1200" cap="none" spc="0" normalizeH="0" baseline="0" noProof="0" dirty="0" smtClean="0">
              <a:ln>
                <a:noFill/>
              </a:ln>
              <a:solidFill>
                <a:srgbClr val="C00000"/>
              </a:solidFill>
              <a:effectLst/>
              <a:uLnTx/>
              <a:uFillTx/>
              <a:latin typeface="Georgia" pitchFamily="18" charset="0"/>
              <a:ea typeface="+mn-ea"/>
              <a:cs typeface="Times New Roman" pitchFamily="18" charset="0"/>
            </a:endParaRP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2"/>
              <a:buNone/>
              <a:tabLst/>
              <a:defRPr/>
            </a:pPr>
            <a:endParaRPr kumimoji="0" lang="en-US" sz="2400" b="1" i="0" u="none" strike="noStrike" kern="1200" cap="none" spc="0" normalizeH="0" baseline="0" noProof="0" dirty="0" smtClean="0">
              <a:ln>
                <a:noFill/>
              </a:ln>
              <a:solidFill>
                <a:srgbClr val="C00000"/>
              </a:solidFill>
              <a:effectLst/>
              <a:uLnTx/>
              <a:uFillTx/>
              <a:latin typeface="Georgia" pitchFamily="18" charset="0"/>
              <a:ea typeface="+mn-ea"/>
              <a:cs typeface="Times New Roman" pitchFamily="18" charset="0"/>
            </a:endParaRP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2"/>
              <a:buNone/>
              <a:tabLst/>
              <a:defRPr/>
            </a:pPr>
            <a:endParaRPr kumimoji="0" lang="en-US" sz="2400" b="1" i="0" u="none" strike="noStrike" kern="1200" cap="none" spc="0" normalizeH="0" baseline="0" noProof="0" dirty="0" smtClean="0">
              <a:ln>
                <a:noFill/>
              </a:ln>
              <a:solidFill>
                <a:srgbClr val="C00000"/>
              </a:solidFill>
              <a:effectLst/>
              <a:uLnTx/>
              <a:uFillTx/>
              <a:latin typeface="Georgia" pitchFamily="18" charset="0"/>
              <a:ea typeface="+mn-ea"/>
              <a:cs typeface="Times New Roman" pitchFamily="18" charset="0"/>
            </a:endParaRP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2"/>
              <a:buNone/>
              <a:tabLst/>
              <a:defRPr/>
            </a:pPr>
            <a:endParaRPr kumimoji="0" lang="en-US" sz="2400" b="1" i="0" u="none" strike="noStrike" kern="1200" cap="none" spc="0" normalizeH="0" baseline="0" noProof="0" dirty="0" smtClean="0">
              <a:ln>
                <a:noFill/>
              </a:ln>
              <a:solidFill>
                <a:srgbClr val="C00000"/>
              </a:solidFill>
              <a:effectLst/>
              <a:uLnTx/>
              <a:uFillTx/>
              <a:latin typeface="Georgia" pitchFamily="18" charset="0"/>
              <a:ea typeface="+mn-ea"/>
              <a:cs typeface="Times New Roman" pitchFamily="18" charset="0"/>
            </a:endParaRPr>
          </a:p>
          <a:p>
            <a:pPr marL="631825" marR="0" lvl="1" indent="-514350" algn="l" defTabSz="914400" rtl="0" eaLnBrk="1" fontAlgn="auto" latinLnBrk="0" hangingPunct="1">
              <a:lnSpc>
                <a:spcPts val="3800"/>
              </a:lnSpc>
              <a:spcBef>
                <a:spcPct val="20000"/>
              </a:spcBef>
              <a:spcAft>
                <a:spcPts val="0"/>
              </a:spcAft>
              <a:buClr>
                <a:srgbClr val="000066"/>
              </a:buClr>
              <a:buSzPct val="85000"/>
              <a:buFont typeface="Wingdings 2"/>
              <a:buNone/>
              <a:tabLst/>
              <a:defRPr/>
            </a:pPr>
            <a:endParaRPr kumimoji="0" lang="en-US" sz="2400" b="1" i="0" u="none" strike="noStrike" kern="1200" cap="none" spc="0" normalizeH="0" baseline="0" noProof="0" dirty="0" smtClean="0">
              <a:ln>
                <a:noFill/>
              </a:ln>
              <a:solidFill>
                <a:srgbClr val="C00000"/>
              </a:solidFill>
              <a:effectLst/>
              <a:uLnTx/>
              <a:uFillTx/>
              <a:latin typeface="Georgia" pitchFamily="18" charset="0"/>
              <a:ea typeface="+mn-ea"/>
              <a:cs typeface="Times New Roman" pitchFamily="18"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45</a:t>
            </a:fld>
            <a:endParaRPr lang="en-US" dirty="0" smtClean="0">
              <a:latin typeface="Arial" pitchFamily="34" charset="0"/>
            </a:endParaRPr>
          </a:p>
        </p:txBody>
      </p:sp>
    </p:spTree>
    <p:extLst>
      <p:ext uri="{BB962C8B-B14F-4D97-AF65-F5344CB8AC3E}">
        <p14:creationId xmlns:p14="http://schemas.microsoft.com/office/powerpoint/2010/main" val="403076837"/>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r>
              <a:rPr lang="en-US" kern="1200" dirty="0">
                <a:solidFill>
                  <a:srgbClr val="002060"/>
                </a:solidFill>
              </a:rPr>
              <a:t>Conclusion and Questions</a:t>
            </a:r>
          </a:p>
        </p:txBody>
      </p:sp>
      <p:sp>
        <p:nvSpPr>
          <p:cNvPr id="28676" name="Rectangle 3"/>
          <p:cNvSpPr>
            <a:spLocks noGrp="1" noChangeArrowheads="1"/>
          </p:cNvSpPr>
          <p:nvPr>
            <p:ph type="body" idx="1"/>
          </p:nvPr>
        </p:nvSpPr>
        <p:spPr>
          <a:xfrm>
            <a:off x="-228600" y="1295400"/>
            <a:ext cx="9601200" cy="2209800"/>
          </a:xfrm>
        </p:spPr>
        <p:txBody>
          <a:bodyPr/>
          <a:lstStyle/>
          <a:p>
            <a:pPr marL="0" indent="0" algn="ctr" eaLnBrk="1" hangingPunct="1">
              <a:lnSpc>
                <a:spcPct val="80000"/>
              </a:lnSpc>
              <a:buFontTx/>
              <a:buNone/>
            </a:pPr>
            <a:r>
              <a:rPr lang="en-US" sz="2400" b="0" dirty="0" smtClean="0">
                <a:latin typeface="+mj-lt"/>
              </a:rPr>
              <a:t>This presentation and much more can be downloaded at: </a:t>
            </a:r>
            <a:endParaRPr lang="en-US" sz="2400" b="0" dirty="0" smtClean="0">
              <a:solidFill>
                <a:srgbClr val="333300"/>
              </a:solidFill>
              <a:latin typeface="+mj-lt"/>
            </a:endParaRPr>
          </a:p>
          <a:p>
            <a:pPr marL="0" indent="0" algn="ctr" eaLnBrk="1" hangingPunct="1">
              <a:lnSpc>
                <a:spcPct val="80000"/>
              </a:lnSpc>
              <a:buFontTx/>
              <a:buNone/>
            </a:pPr>
            <a:endParaRPr lang="en-US" sz="2800" b="0" dirty="0" smtClean="0">
              <a:solidFill>
                <a:srgbClr val="333300"/>
              </a:solidFill>
              <a:latin typeface="+mj-lt"/>
            </a:endParaRPr>
          </a:p>
          <a:p>
            <a:pPr marL="0" indent="0" algn="ctr" eaLnBrk="1" hangingPunct="1">
              <a:lnSpc>
                <a:spcPct val="80000"/>
              </a:lnSpc>
              <a:buFontTx/>
              <a:buNone/>
            </a:pPr>
            <a:r>
              <a:rPr lang="en-US" sz="4400" u="sng" dirty="0" smtClean="0">
                <a:solidFill>
                  <a:srgbClr val="0D24FF"/>
                </a:solidFill>
                <a:latin typeface="+mj-lt"/>
              </a:rPr>
              <a:t>www.csurma.org</a:t>
            </a:r>
            <a:r>
              <a:rPr lang="en-US" sz="4800" dirty="0" smtClean="0">
                <a:latin typeface="+mj-lt"/>
              </a:rPr>
              <a:t>  </a:t>
            </a:r>
          </a:p>
          <a:p>
            <a:pPr marL="609600" indent="14288" algn="ctr" eaLnBrk="1" hangingPunct="1">
              <a:lnSpc>
                <a:spcPct val="80000"/>
              </a:lnSpc>
              <a:buFontTx/>
              <a:buNone/>
            </a:pPr>
            <a:endParaRPr lang="en-US" sz="4800" dirty="0" smtClean="0">
              <a:latin typeface="Arial Rounded MT Bold" pitchFamily="34" charset="0"/>
            </a:endParaRPr>
          </a:p>
        </p:txBody>
      </p:sp>
      <p:pic>
        <p:nvPicPr>
          <p:cNvPr id="153602" name="Picture 2" descr="http://resonatesocial.com/wp-content/uploads/2011/05/Audience_Clapping.jpg"/>
          <p:cNvPicPr>
            <a:picLocks noChangeAspect="1" noChangeArrowheads="1"/>
          </p:cNvPicPr>
          <p:nvPr/>
        </p:nvPicPr>
        <p:blipFill>
          <a:blip r:embed="rId3" cstate="print"/>
          <a:srcRect/>
          <a:stretch>
            <a:fillRect/>
          </a:stretch>
        </p:blipFill>
        <p:spPr bwMode="auto">
          <a:xfrm>
            <a:off x="2362200" y="3352800"/>
            <a:ext cx="4048125" cy="2686050"/>
          </a:xfrm>
          <a:prstGeom prst="rect">
            <a:avLst/>
          </a:prstGeom>
          <a:noFill/>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print"/>
          <a:srcRect/>
          <a:stretch>
            <a:fillRect/>
          </a:stretch>
        </p:blipFill>
        <p:spPr bwMode="auto">
          <a:xfrm>
            <a:off x="518211" y="2743200"/>
            <a:ext cx="1539189" cy="1447800"/>
          </a:xfrm>
          <a:prstGeom prst="rect">
            <a:avLst/>
          </a:prstGeom>
          <a:noFill/>
          <a:ln w="9525">
            <a:noFill/>
            <a:miter lim="800000"/>
            <a:headEnd/>
            <a:tailEnd/>
          </a:ln>
        </p:spPr>
      </p:pic>
      <p:pic>
        <p:nvPicPr>
          <p:cNvPr id="141318" name="Picture 6" descr="http://www.gotexasmoney.com/Money_in_Flower_Pot.gif"/>
          <p:cNvPicPr>
            <a:picLocks noChangeAspect="1" noChangeArrowheads="1"/>
          </p:cNvPicPr>
          <p:nvPr/>
        </p:nvPicPr>
        <p:blipFill>
          <a:blip r:embed="rId4" cstate="print"/>
          <a:srcRect/>
          <a:stretch>
            <a:fillRect/>
          </a:stretch>
        </p:blipFill>
        <p:spPr bwMode="auto">
          <a:xfrm>
            <a:off x="7467600" y="5029200"/>
            <a:ext cx="1479843" cy="1657350"/>
          </a:xfrm>
          <a:prstGeom prst="rect">
            <a:avLst/>
          </a:prstGeom>
          <a:noFill/>
        </p:spPr>
      </p:pic>
      <p:sp>
        <p:nvSpPr>
          <p:cNvPr id="13315" name="Rectangle 2"/>
          <p:cNvSpPr>
            <a:spLocks noGrp="1" noChangeArrowheads="1"/>
          </p:cNvSpPr>
          <p:nvPr>
            <p:ph type="title"/>
          </p:nvPr>
        </p:nvSpPr>
        <p:spPr/>
        <p:txBody>
          <a:bodyPr/>
          <a:lstStyle/>
          <a:p>
            <a:pPr eaLnBrk="1" hangingPunct="1">
              <a:lnSpc>
                <a:spcPct val="80000"/>
              </a:lnSpc>
            </a:pPr>
            <a:r>
              <a:rPr lang="en-US" dirty="0" smtClean="0">
                <a:solidFill>
                  <a:srgbClr val="002060"/>
                </a:solidFill>
                <a:cs typeface="Times New Roman" pitchFamily="18" charset="0"/>
              </a:rPr>
              <a:t>A Pool within a Pool</a:t>
            </a:r>
          </a:p>
        </p:txBody>
      </p:sp>
      <p:sp>
        <p:nvSpPr>
          <p:cNvPr id="5" name="Rectangle 4"/>
          <p:cNvSpPr/>
          <p:nvPr/>
        </p:nvSpPr>
        <p:spPr>
          <a:xfrm>
            <a:off x="381000" y="1143000"/>
            <a:ext cx="8382000" cy="4278094"/>
          </a:xfrm>
          <a:prstGeom prst="rect">
            <a:avLst/>
          </a:prstGeom>
        </p:spPr>
        <p:txBody>
          <a:bodyPr wrap="square">
            <a:spAutoFit/>
          </a:bodyPr>
          <a:lstStyle/>
          <a:p>
            <a:pPr algn="just">
              <a:defRPr/>
            </a:pPr>
            <a:r>
              <a:rPr lang="en-US" sz="2400" b="1" dirty="0" smtClean="0">
                <a:solidFill>
                  <a:srgbClr val="FF0000"/>
                </a:solidFill>
                <a:latin typeface="Georgia" pitchFamily="18" charset="0"/>
              </a:rPr>
              <a:t>California State University Risk Management Authority (CSURMA) </a:t>
            </a:r>
            <a:r>
              <a:rPr lang="en-US" sz="2000" dirty="0" smtClean="0">
                <a:solidFill>
                  <a:schemeClr val="bg1"/>
                </a:solidFill>
                <a:latin typeface="Georgia" pitchFamily="18" charset="0"/>
              </a:rPr>
              <a:t>– </a:t>
            </a:r>
            <a:r>
              <a:rPr lang="en-US" sz="2000" b="1" dirty="0" smtClean="0">
                <a:solidFill>
                  <a:schemeClr val="bg1"/>
                </a:solidFill>
                <a:latin typeface="Georgia" pitchFamily="18" charset="0"/>
              </a:rPr>
              <a:t>joint powers authority </a:t>
            </a:r>
            <a:r>
              <a:rPr lang="en-US" sz="2000" dirty="0" smtClean="0">
                <a:solidFill>
                  <a:schemeClr val="bg1"/>
                </a:solidFill>
                <a:latin typeface="Georgia" pitchFamily="18" charset="0"/>
              </a:rPr>
              <a:t>created to provide insurance and risk management services for CSU Campuses and Auxiliary Organizations, including insurance and self-insurance.</a:t>
            </a:r>
          </a:p>
          <a:p>
            <a:pPr marL="457200" indent="-342900" algn="just">
              <a:defRPr/>
            </a:pPr>
            <a:endParaRPr lang="en-US" sz="2400" dirty="0" smtClean="0">
              <a:latin typeface="Georgia" pitchFamily="18" charset="0"/>
            </a:endParaRPr>
          </a:p>
          <a:p>
            <a:pPr marL="457200" indent="-342900" algn="just">
              <a:defRPr/>
            </a:pPr>
            <a:endParaRPr lang="en-US" sz="2400" dirty="0" smtClean="0">
              <a:latin typeface="Georgia" pitchFamily="18" charset="0"/>
            </a:endParaRPr>
          </a:p>
          <a:p>
            <a:pPr marL="457200" indent="-342900" algn="just">
              <a:defRPr/>
            </a:pPr>
            <a:endParaRPr lang="en-US" sz="2400" dirty="0" smtClean="0">
              <a:latin typeface="Georgia" pitchFamily="18" charset="0"/>
            </a:endParaRPr>
          </a:p>
          <a:p>
            <a:pPr marL="457200" indent="-342900" algn="just">
              <a:defRPr/>
            </a:pPr>
            <a:endParaRPr lang="en-US" sz="2400" dirty="0" smtClean="0">
              <a:latin typeface="Georgia" pitchFamily="18" charset="0"/>
            </a:endParaRPr>
          </a:p>
          <a:p>
            <a:pPr marL="0" lvl="1" algn="just">
              <a:defRPr/>
            </a:pPr>
            <a:r>
              <a:rPr lang="en-US" sz="2400" b="1" dirty="0" smtClean="0">
                <a:solidFill>
                  <a:srgbClr val="000099"/>
                </a:solidFill>
                <a:latin typeface="Georgia" pitchFamily="18" charset="0"/>
              </a:rPr>
              <a:t>Auxiliary Organizations Risk Management Alliance (AORMA) </a:t>
            </a:r>
            <a:r>
              <a:rPr lang="en-US" sz="2000" dirty="0" smtClean="0">
                <a:solidFill>
                  <a:schemeClr val="bg1"/>
                </a:solidFill>
                <a:latin typeface="Georgia" pitchFamily="18" charset="0"/>
              </a:rPr>
              <a:t>-  operates within CSURMA to offer tailored coverage for CSU Auxiliary Organizations, including lower deductibles and other special coverage requirements.</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5</a:t>
            </a:fld>
            <a:endParaRPr lang="en-US" dirty="0" smtClean="0">
              <a:latin typeface="Arial" pitchFamily="34" charset="0"/>
            </a:endParaRPr>
          </a:p>
        </p:txBody>
      </p:sp>
    </p:spTree>
    <p:extLst>
      <p:ext uri="{BB962C8B-B14F-4D97-AF65-F5344CB8AC3E}">
        <p14:creationId xmlns:p14="http://schemas.microsoft.com/office/powerpoint/2010/main" val="64118901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dirty="0" smtClean="0">
                <a:solidFill>
                  <a:srgbClr val="002060"/>
                </a:solidFill>
                <a:cs typeface="Times New Roman" pitchFamily="18" charset="0"/>
              </a:rPr>
              <a:t>Mission Statement</a:t>
            </a:r>
            <a:endParaRPr lang="en-US" b="0" dirty="0" smtClean="0">
              <a:solidFill>
                <a:srgbClr val="002060"/>
              </a:solidFill>
              <a:cs typeface="Times New Roman" pitchFamily="18" charset="0"/>
            </a:endParaRPr>
          </a:p>
        </p:txBody>
      </p:sp>
      <p:sp>
        <p:nvSpPr>
          <p:cNvPr id="5" name="Rectangle 4"/>
          <p:cNvSpPr/>
          <p:nvPr/>
        </p:nvSpPr>
        <p:spPr>
          <a:xfrm>
            <a:off x="304800" y="1066801"/>
            <a:ext cx="8610600" cy="3416320"/>
          </a:xfrm>
          <a:prstGeom prst="rect">
            <a:avLst/>
          </a:prstGeom>
        </p:spPr>
        <p:txBody>
          <a:bodyPr wrap="square">
            <a:spAutoFit/>
          </a:bodyPr>
          <a:lstStyle/>
          <a:p>
            <a:pPr algn="ctr"/>
            <a:endParaRPr lang="en-US" b="1" dirty="0" smtClean="0">
              <a:solidFill>
                <a:schemeClr val="bg1"/>
              </a:solidFill>
              <a:latin typeface="+mn-lt"/>
            </a:endParaRPr>
          </a:p>
          <a:p>
            <a:pPr algn="ctr"/>
            <a:endParaRPr lang="en-US" b="1" dirty="0">
              <a:solidFill>
                <a:schemeClr val="bg1"/>
              </a:solidFill>
              <a:latin typeface="+mn-lt"/>
            </a:endParaRPr>
          </a:p>
          <a:p>
            <a:pPr algn="ctr"/>
            <a:endParaRPr lang="en-US" b="1" dirty="0" smtClean="0">
              <a:solidFill>
                <a:schemeClr val="bg1"/>
              </a:solidFill>
              <a:latin typeface="+mn-lt"/>
            </a:endParaRPr>
          </a:p>
          <a:p>
            <a:pPr algn="ctr"/>
            <a:endParaRPr lang="en-US" b="1" dirty="0" smtClean="0">
              <a:solidFill>
                <a:schemeClr val="bg1"/>
              </a:solidFill>
              <a:latin typeface="+mn-lt"/>
            </a:endParaRPr>
          </a:p>
          <a:p>
            <a:pPr algn="ctr"/>
            <a:r>
              <a:rPr lang="en-US" sz="2400" dirty="0" smtClean="0">
                <a:solidFill>
                  <a:schemeClr val="bg1"/>
                </a:solidFill>
                <a:latin typeface="+mn-lt"/>
              </a:rPr>
              <a:t>The </a:t>
            </a:r>
            <a:r>
              <a:rPr lang="en-US" sz="2400" dirty="0">
                <a:solidFill>
                  <a:schemeClr val="bg1"/>
                </a:solidFill>
                <a:latin typeface="+mn-lt"/>
              </a:rPr>
              <a:t>California State University Risk Management Authority (CSURMA) is a joint </a:t>
            </a:r>
            <a:r>
              <a:rPr lang="en-US" sz="2400" dirty="0" smtClean="0">
                <a:solidFill>
                  <a:schemeClr val="bg1"/>
                </a:solidFill>
                <a:latin typeface="+mn-lt"/>
              </a:rPr>
              <a:t>power authority </a:t>
            </a:r>
            <a:r>
              <a:rPr lang="en-US" sz="2400" dirty="0">
                <a:solidFill>
                  <a:schemeClr val="bg1"/>
                </a:solidFill>
                <a:latin typeface="+mn-lt"/>
              </a:rPr>
              <a:t>composed of CSU and its </a:t>
            </a:r>
            <a:r>
              <a:rPr lang="en-US" sz="2400" b="1" dirty="0">
                <a:solidFill>
                  <a:schemeClr val="bg1"/>
                </a:solidFill>
                <a:latin typeface="+mn-lt"/>
              </a:rPr>
              <a:t>Auxiliary Organizations </a:t>
            </a:r>
            <a:r>
              <a:rPr lang="en-US" sz="2400" dirty="0">
                <a:solidFill>
                  <a:schemeClr val="bg1"/>
                </a:solidFill>
                <a:latin typeface="+mn-lt"/>
              </a:rPr>
              <a:t>joined to protect </a:t>
            </a:r>
            <a:r>
              <a:rPr lang="en-US" sz="2400" dirty="0" smtClean="0">
                <a:solidFill>
                  <a:schemeClr val="bg1"/>
                </a:solidFill>
                <a:latin typeface="+mn-lt"/>
              </a:rPr>
              <a:t>member resources </a:t>
            </a:r>
            <a:r>
              <a:rPr lang="en-US" sz="2400" dirty="0">
                <a:solidFill>
                  <a:schemeClr val="bg1"/>
                </a:solidFill>
                <a:latin typeface="+mn-lt"/>
              </a:rPr>
              <a:t>by providing broad coverage and quality risk management services </a:t>
            </a:r>
            <a:r>
              <a:rPr lang="en-US" sz="2400" dirty="0" smtClean="0">
                <a:solidFill>
                  <a:schemeClr val="bg1"/>
                </a:solidFill>
                <a:latin typeface="+mn-lt"/>
              </a:rPr>
              <a:t>that stabilize </a:t>
            </a:r>
            <a:r>
              <a:rPr lang="en-US" sz="2400" dirty="0">
                <a:solidFill>
                  <a:schemeClr val="bg1"/>
                </a:solidFill>
                <a:latin typeface="+mn-lt"/>
              </a:rPr>
              <a:t>risk cost in a reliable, economical and beneficial manner</a:t>
            </a:r>
            <a:r>
              <a:rPr lang="en-US" sz="2400" dirty="0" smtClean="0">
                <a:solidFill>
                  <a:schemeClr val="bg1"/>
                </a:solidFill>
                <a:latin typeface="+mn-lt"/>
              </a:rPr>
              <a:t>.</a:t>
            </a:r>
            <a:endParaRPr lang="en-US" sz="2400" dirty="0" smtClean="0">
              <a:solidFill>
                <a:schemeClr val="bg1"/>
              </a:solidFill>
              <a:latin typeface="+mn-lt"/>
              <a:cs typeface="Arial" panose="020B0604020202020204" pitchFamily="34" charset="0"/>
            </a:endParaRP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6</a:t>
            </a:fld>
            <a:endParaRPr lang="en-US" dirty="0"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dirty="0" smtClean="0">
                <a:solidFill>
                  <a:srgbClr val="002060"/>
                </a:solidFill>
                <a:cs typeface="Times New Roman" pitchFamily="18" charset="0"/>
              </a:rPr>
              <a:t>History</a:t>
            </a:r>
          </a:p>
        </p:txBody>
      </p:sp>
      <p:sp>
        <p:nvSpPr>
          <p:cNvPr id="5" name="Rectangle 4"/>
          <p:cNvSpPr/>
          <p:nvPr/>
        </p:nvSpPr>
        <p:spPr>
          <a:xfrm>
            <a:off x="304800" y="838200"/>
            <a:ext cx="8610600" cy="5416868"/>
          </a:xfrm>
          <a:prstGeom prst="rect">
            <a:avLst/>
          </a:prstGeom>
        </p:spPr>
        <p:txBody>
          <a:bodyPr wrap="square">
            <a:spAutoFit/>
          </a:bodyPr>
          <a:lstStyle/>
          <a:p>
            <a:pPr algn="ctr"/>
            <a:endParaRPr lang="en-US" sz="1600" b="1" dirty="0" smtClean="0">
              <a:solidFill>
                <a:schemeClr val="bg1"/>
              </a:solidFill>
              <a:latin typeface="Georgia" panose="02040502050405020303" pitchFamily="18" charset="0"/>
            </a:endParaRPr>
          </a:p>
          <a:p>
            <a:pPr algn="ctr"/>
            <a:r>
              <a:rPr lang="en-US" sz="2400" b="1" dirty="0" smtClean="0">
                <a:solidFill>
                  <a:srgbClr val="002060"/>
                </a:solidFill>
                <a:latin typeface="Georgia" panose="02040502050405020303" pitchFamily="18" charset="0"/>
              </a:rPr>
              <a:t>AORMA was called AGPIP before 2007</a:t>
            </a:r>
          </a:p>
          <a:p>
            <a:pPr algn="ctr"/>
            <a:r>
              <a:rPr lang="en-US" sz="2000" dirty="0" smtClean="0">
                <a:solidFill>
                  <a:srgbClr val="002060"/>
                </a:solidFill>
                <a:latin typeface="Georgia" panose="02040502050405020303" pitchFamily="18" charset="0"/>
              </a:rPr>
              <a:t>Auxiliary Organization Group Purchase Insurance Program</a:t>
            </a:r>
          </a:p>
          <a:p>
            <a:r>
              <a:rPr lang="en-US" sz="1600" dirty="0" smtClean="0">
                <a:solidFill>
                  <a:schemeClr val="bg1"/>
                </a:solidFill>
                <a:latin typeface="Georgia" panose="02040502050405020303" pitchFamily="18" charset="0"/>
              </a:rPr>
              <a:t> </a:t>
            </a:r>
          </a:p>
          <a:p>
            <a:pPr marL="285750" indent="-285750" algn="just">
              <a:buFont typeface="Wingdings" panose="05000000000000000000" pitchFamily="2" charset="2"/>
              <a:buChar char="§"/>
            </a:pPr>
            <a:r>
              <a:rPr lang="en-US" sz="1600" dirty="0" smtClean="0">
                <a:solidFill>
                  <a:schemeClr val="bg1"/>
                </a:solidFill>
                <a:latin typeface="Georgia" panose="02040502050405020303" pitchFamily="18" charset="0"/>
              </a:rPr>
              <a:t> </a:t>
            </a:r>
            <a:r>
              <a:rPr lang="en-US" dirty="0" smtClean="0">
                <a:solidFill>
                  <a:schemeClr val="bg1"/>
                </a:solidFill>
                <a:latin typeface="Georgia" panose="02040502050405020303" pitchFamily="18" charset="0"/>
              </a:rPr>
              <a:t>Initially, the Auxiliary Organizations were reluctant to share risk believing that their loss exposures varied too greatly from each other to equitably share in each other’s losses  </a:t>
            </a:r>
          </a:p>
          <a:p>
            <a:pPr marL="285750" indent="-285750" algn="just">
              <a:buFont typeface="Wingdings" panose="05000000000000000000" pitchFamily="2" charset="2"/>
              <a:buChar char="§"/>
            </a:pPr>
            <a:endParaRPr lang="en-US" dirty="0">
              <a:solidFill>
                <a:schemeClr val="bg1"/>
              </a:solidFill>
              <a:latin typeface="Georgia" panose="02040502050405020303" pitchFamily="18" charset="0"/>
            </a:endParaRPr>
          </a:p>
          <a:p>
            <a:pPr marL="285750" indent="-285750" algn="just">
              <a:buFont typeface="Wingdings" panose="05000000000000000000" pitchFamily="2" charset="2"/>
              <a:buChar char="§"/>
            </a:pPr>
            <a:r>
              <a:rPr lang="en-US" dirty="0" smtClean="0">
                <a:solidFill>
                  <a:schemeClr val="bg1"/>
                </a:solidFill>
                <a:latin typeface="Georgia" panose="02040502050405020303" pitchFamily="18" charset="0"/>
              </a:rPr>
              <a:t>On July 1, 1997, AGPIP was formed with eight Auxiliary Organization members</a:t>
            </a:r>
          </a:p>
          <a:p>
            <a:pPr marL="285750" indent="-285750" algn="just">
              <a:buFont typeface="Wingdings" panose="05000000000000000000" pitchFamily="2" charset="2"/>
              <a:buChar char="§"/>
            </a:pPr>
            <a:endParaRPr lang="en-US" dirty="0">
              <a:solidFill>
                <a:schemeClr val="bg1"/>
              </a:solidFill>
              <a:latin typeface="Georgia" panose="02040502050405020303" pitchFamily="18" charset="0"/>
            </a:endParaRPr>
          </a:p>
          <a:p>
            <a:pPr marL="285750" indent="-285750" algn="just">
              <a:buFont typeface="Wingdings" panose="05000000000000000000" pitchFamily="2" charset="2"/>
              <a:buChar char="§"/>
            </a:pPr>
            <a:r>
              <a:rPr lang="en-US" dirty="0" smtClean="0">
                <a:solidFill>
                  <a:schemeClr val="bg1"/>
                </a:solidFill>
                <a:latin typeface="Georgia" panose="02040502050405020303" pitchFamily="18" charset="0"/>
              </a:rPr>
              <a:t>Initially formed as a liability group purchase program</a:t>
            </a:r>
          </a:p>
          <a:p>
            <a:pPr marL="285750" indent="-285750" algn="just">
              <a:buFont typeface="Wingdings" panose="05000000000000000000" pitchFamily="2" charset="2"/>
              <a:buChar char="§"/>
            </a:pPr>
            <a:endParaRPr lang="en-US" dirty="0" smtClean="0">
              <a:solidFill>
                <a:schemeClr val="bg1"/>
              </a:solidFill>
              <a:latin typeface="Georgia" panose="02040502050405020303" pitchFamily="18" charset="0"/>
            </a:endParaRPr>
          </a:p>
          <a:p>
            <a:pPr marL="285750" indent="-285750" algn="just">
              <a:buFont typeface="Wingdings" panose="05000000000000000000" pitchFamily="2" charset="2"/>
              <a:buChar char="§"/>
            </a:pPr>
            <a:r>
              <a:rPr lang="en-US" dirty="0" smtClean="0">
                <a:solidFill>
                  <a:schemeClr val="bg1"/>
                </a:solidFill>
                <a:latin typeface="Georgia" panose="02040502050405020303" pitchFamily="18" charset="0"/>
              </a:rPr>
              <a:t>After building its loss history, it was discovered that there were more similarities than differences in the group </a:t>
            </a:r>
          </a:p>
          <a:p>
            <a:pPr marL="285750" indent="-285750" algn="just">
              <a:buFont typeface="Wingdings" panose="05000000000000000000" pitchFamily="2" charset="2"/>
              <a:buChar char="§"/>
            </a:pPr>
            <a:r>
              <a:rPr lang="en-US" dirty="0" smtClean="0">
                <a:solidFill>
                  <a:schemeClr val="bg1"/>
                </a:solidFill>
                <a:latin typeface="Georgia" panose="02040502050405020303" pitchFamily="18" charset="0"/>
              </a:rPr>
              <a:t> </a:t>
            </a:r>
          </a:p>
          <a:p>
            <a:pPr marL="285750" indent="-285750" algn="just">
              <a:buFont typeface="Wingdings" panose="05000000000000000000" pitchFamily="2" charset="2"/>
              <a:buChar char="§"/>
            </a:pPr>
            <a:r>
              <a:rPr lang="en-US" dirty="0" smtClean="0">
                <a:solidFill>
                  <a:schemeClr val="bg1"/>
                </a:solidFill>
                <a:latin typeface="Georgia" panose="02040502050405020303" pitchFamily="18" charset="0"/>
              </a:rPr>
              <a:t>By 2006, all of the Auxiliary Organizations had voluntarily joined AGPIP  </a:t>
            </a:r>
          </a:p>
          <a:p>
            <a:pPr marL="285750" indent="-285750" algn="just">
              <a:buFont typeface="Wingdings" panose="05000000000000000000" pitchFamily="2" charset="2"/>
              <a:buChar char="§"/>
            </a:pPr>
            <a:endParaRPr lang="en-US" dirty="0">
              <a:solidFill>
                <a:schemeClr val="bg1"/>
              </a:solidFill>
              <a:latin typeface="Georgia" panose="02040502050405020303" pitchFamily="18" charset="0"/>
            </a:endParaRPr>
          </a:p>
          <a:p>
            <a:pPr marL="285750" indent="-285750" algn="just">
              <a:buFont typeface="Wingdings" panose="05000000000000000000" pitchFamily="2" charset="2"/>
              <a:buChar char="§"/>
            </a:pPr>
            <a:r>
              <a:rPr lang="en-US" dirty="0" smtClean="0">
                <a:solidFill>
                  <a:schemeClr val="bg1"/>
                </a:solidFill>
                <a:latin typeface="Georgia" panose="02040502050405020303" pitchFamily="18" charset="0"/>
              </a:rPr>
              <a:t>In May 2007 AGPIP changed its name to AORMA – new logo rolled out at the 2007 </a:t>
            </a:r>
            <a:r>
              <a:rPr lang="en-US" dirty="0" err="1" smtClean="0">
                <a:solidFill>
                  <a:schemeClr val="bg1"/>
                </a:solidFill>
                <a:latin typeface="Georgia" panose="02040502050405020303" pitchFamily="18" charset="0"/>
              </a:rPr>
              <a:t>AoA</a:t>
            </a:r>
            <a:r>
              <a:rPr lang="en-US" dirty="0" smtClean="0">
                <a:solidFill>
                  <a:schemeClr val="bg1"/>
                </a:solidFill>
                <a:latin typeface="Georgia" panose="02040502050405020303" pitchFamily="18" charset="0"/>
              </a:rPr>
              <a:t> Conference</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7</a:t>
            </a:fld>
            <a:endParaRPr lang="en-US" dirty="0" smtClean="0">
              <a:latin typeface="Arial" pitchFamily="34" charset="0"/>
            </a:endParaRPr>
          </a:p>
        </p:txBody>
      </p:sp>
    </p:spTree>
    <p:extLst>
      <p:ext uri="{BB962C8B-B14F-4D97-AF65-F5344CB8AC3E}">
        <p14:creationId xmlns:p14="http://schemas.microsoft.com/office/powerpoint/2010/main" val="178800432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lnSpc>
                <a:spcPct val="80000"/>
              </a:lnSpc>
            </a:pPr>
            <a:r>
              <a:rPr lang="en-US" dirty="0" smtClean="0">
                <a:solidFill>
                  <a:srgbClr val="002060"/>
                </a:solidFill>
                <a:cs typeface="Times New Roman" pitchFamily="18" charset="0"/>
              </a:rPr>
              <a:t>History</a:t>
            </a:r>
          </a:p>
        </p:txBody>
      </p:sp>
      <p:sp>
        <p:nvSpPr>
          <p:cNvPr id="5" name="Rectangle 4"/>
          <p:cNvSpPr/>
          <p:nvPr/>
        </p:nvSpPr>
        <p:spPr>
          <a:xfrm>
            <a:off x="304800" y="914400"/>
            <a:ext cx="8686800" cy="5416868"/>
          </a:xfrm>
          <a:prstGeom prst="rect">
            <a:avLst/>
          </a:prstGeom>
        </p:spPr>
        <p:txBody>
          <a:bodyPr wrap="square">
            <a:spAutoFit/>
          </a:bodyPr>
          <a:lstStyle/>
          <a:p>
            <a:pPr algn="ctr"/>
            <a:endParaRPr lang="en-US" sz="1600" b="1" dirty="0" smtClean="0">
              <a:solidFill>
                <a:schemeClr val="bg1"/>
              </a:solidFill>
              <a:latin typeface="Georgia" panose="02040502050405020303" pitchFamily="18" charset="0"/>
            </a:endParaRPr>
          </a:p>
          <a:p>
            <a:pPr algn="ctr"/>
            <a:r>
              <a:rPr lang="en-US" sz="2400" b="1" dirty="0" smtClean="0">
                <a:solidFill>
                  <a:srgbClr val="002060"/>
                </a:solidFill>
                <a:latin typeface="Georgia" panose="02040502050405020303" pitchFamily="18" charset="0"/>
              </a:rPr>
              <a:t>Auxiliary Workers’ Compensation was once AO-Comp</a:t>
            </a:r>
          </a:p>
          <a:p>
            <a:endParaRPr lang="en-US" dirty="0" smtClean="0">
              <a:solidFill>
                <a:schemeClr val="bg1"/>
              </a:solidFill>
              <a:latin typeface="Georgia" panose="02040502050405020303" pitchFamily="18" charset="0"/>
            </a:endParaRPr>
          </a:p>
          <a:p>
            <a:pPr marL="285750" indent="-285750">
              <a:buFont typeface="Wingdings" panose="05000000000000000000" pitchFamily="2" charset="2"/>
              <a:buChar char="§"/>
            </a:pPr>
            <a:r>
              <a:rPr lang="en-US" dirty="0" smtClean="0">
                <a:solidFill>
                  <a:schemeClr val="bg1"/>
                </a:solidFill>
                <a:latin typeface="Georgia" panose="02040502050405020303" pitchFamily="18" charset="0"/>
              </a:rPr>
              <a:t>In 2003/2004, workers’ compensation </a:t>
            </a:r>
            <a:r>
              <a:rPr lang="en-US" dirty="0">
                <a:solidFill>
                  <a:schemeClr val="bg1"/>
                </a:solidFill>
                <a:latin typeface="Georgia" panose="02040502050405020303" pitchFamily="18" charset="0"/>
              </a:rPr>
              <a:t>i</a:t>
            </a:r>
            <a:r>
              <a:rPr lang="en-US" dirty="0" smtClean="0">
                <a:solidFill>
                  <a:schemeClr val="bg1"/>
                </a:solidFill>
                <a:latin typeface="Georgia" panose="02040502050405020303" pitchFamily="18" charset="0"/>
              </a:rPr>
              <a:t>nsurance </a:t>
            </a:r>
            <a:r>
              <a:rPr lang="en-US" dirty="0">
                <a:solidFill>
                  <a:schemeClr val="bg1"/>
                </a:solidFill>
                <a:latin typeface="Georgia" panose="02040502050405020303" pitchFamily="18" charset="0"/>
              </a:rPr>
              <a:t>m</a:t>
            </a:r>
            <a:r>
              <a:rPr lang="en-US" dirty="0" smtClean="0">
                <a:solidFill>
                  <a:schemeClr val="bg1"/>
                </a:solidFill>
                <a:latin typeface="Georgia" panose="02040502050405020303" pitchFamily="18" charset="0"/>
              </a:rPr>
              <a:t>arket collapsed</a:t>
            </a:r>
          </a:p>
          <a:p>
            <a:pPr marL="285750" indent="-285750">
              <a:buFont typeface="Wingdings" panose="05000000000000000000" pitchFamily="2" charset="2"/>
              <a:buChar char="§"/>
            </a:pPr>
            <a:endParaRPr lang="en-US" dirty="0" smtClean="0">
              <a:solidFill>
                <a:schemeClr val="bg1"/>
              </a:solidFill>
              <a:latin typeface="Georgia" panose="02040502050405020303" pitchFamily="18" charset="0"/>
            </a:endParaRPr>
          </a:p>
          <a:p>
            <a:pPr marL="285750" indent="-285750">
              <a:buFont typeface="Wingdings" panose="05000000000000000000" pitchFamily="2" charset="2"/>
              <a:buChar char="§"/>
            </a:pPr>
            <a:r>
              <a:rPr lang="en-US" dirty="0">
                <a:solidFill>
                  <a:schemeClr val="bg1"/>
                </a:solidFill>
                <a:latin typeface="Georgia" panose="02040502050405020303" pitchFamily="18" charset="0"/>
              </a:rPr>
              <a:t>Auxiliary Organizations </a:t>
            </a:r>
            <a:r>
              <a:rPr lang="en-US" dirty="0" smtClean="0">
                <a:solidFill>
                  <a:schemeClr val="bg1"/>
                </a:solidFill>
                <a:latin typeface="Georgia" panose="02040502050405020303" pitchFamily="18" charset="0"/>
              </a:rPr>
              <a:t>saw their workers</a:t>
            </a:r>
            <a:r>
              <a:rPr lang="en-US" dirty="0">
                <a:solidFill>
                  <a:schemeClr val="bg1"/>
                </a:solidFill>
                <a:latin typeface="Georgia" panose="02040502050405020303" pitchFamily="18" charset="0"/>
              </a:rPr>
              <a:t>’ </a:t>
            </a:r>
            <a:r>
              <a:rPr lang="en-US" dirty="0" smtClean="0">
                <a:solidFill>
                  <a:schemeClr val="bg1"/>
                </a:solidFill>
                <a:latin typeface="Georgia" panose="02040502050405020303" pitchFamily="18" charset="0"/>
              </a:rPr>
              <a:t>compensation </a:t>
            </a:r>
            <a:r>
              <a:rPr lang="en-US" dirty="0">
                <a:solidFill>
                  <a:schemeClr val="bg1"/>
                </a:solidFill>
                <a:latin typeface="Georgia" panose="02040502050405020303" pitchFamily="18" charset="0"/>
              </a:rPr>
              <a:t>premiums increase 400</a:t>
            </a:r>
            <a:r>
              <a:rPr lang="en-US" dirty="0" smtClean="0">
                <a:solidFill>
                  <a:schemeClr val="bg1"/>
                </a:solidFill>
                <a:latin typeface="Georgia" panose="02040502050405020303" pitchFamily="18" charset="0"/>
              </a:rPr>
              <a:t>% over three-year period</a:t>
            </a:r>
          </a:p>
          <a:p>
            <a:pPr marL="285750" indent="-285750">
              <a:buFont typeface="Wingdings" panose="05000000000000000000" pitchFamily="2" charset="2"/>
              <a:buChar char="§"/>
            </a:pPr>
            <a:endParaRPr lang="en-US" dirty="0" smtClean="0">
              <a:solidFill>
                <a:schemeClr val="bg1"/>
              </a:solidFill>
              <a:latin typeface="Georgia" panose="02040502050405020303" pitchFamily="18" charset="0"/>
            </a:endParaRPr>
          </a:p>
          <a:p>
            <a:pPr marL="285750" indent="-285750" algn="just">
              <a:buFont typeface="Wingdings" panose="05000000000000000000" pitchFamily="2" charset="2"/>
              <a:buChar char="§"/>
            </a:pPr>
            <a:r>
              <a:rPr lang="en-US" dirty="0" smtClean="0">
                <a:solidFill>
                  <a:schemeClr val="bg1"/>
                </a:solidFill>
                <a:latin typeface="Georgia" panose="02040502050405020303" pitchFamily="18" charset="0"/>
              </a:rPr>
              <a:t>May 1, 2004 - AO-Comp, Inc. was formed as a private self-insurance group, after seeing AGPIP success</a:t>
            </a:r>
          </a:p>
          <a:p>
            <a:pPr marL="285750" indent="-285750" algn="just">
              <a:buFont typeface="Wingdings" panose="05000000000000000000" pitchFamily="2" charset="2"/>
              <a:buChar char="§"/>
            </a:pPr>
            <a:endParaRPr lang="en-US" dirty="0" smtClean="0">
              <a:solidFill>
                <a:schemeClr val="bg1"/>
              </a:solidFill>
              <a:latin typeface="Georgia" panose="02040502050405020303" pitchFamily="18" charset="0"/>
            </a:endParaRPr>
          </a:p>
          <a:p>
            <a:pPr marL="285750" indent="-285750" algn="just">
              <a:buFont typeface="Wingdings" panose="05000000000000000000" pitchFamily="2" charset="2"/>
              <a:buChar char="§"/>
            </a:pPr>
            <a:r>
              <a:rPr lang="en-US" dirty="0" smtClean="0">
                <a:solidFill>
                  <a:schemeClr val="bg1"/>
                </a:solidFill>
                <a:latin typeface="Georgia" panose="02040502050405020303" pitchFamily="18" charset="0"/>
              </a:rPr>
              <a:t>Initially, the Auxiliary Organizations wanted to maintain separate control </a:t>
            </a:r>
          </a:p>
          <a:p>
            <a:pPr marL="285750" indent="-285750" algn="just">
              <a:buFont typeface="Wingdings" panose="05000000000000000000" pitchFamily="2" charset="2"/>
              <a:buChar char="§"/>
            </a:pPr>
            <a:endParaRPr lang="en-US" dirty="0" smtClean="0">
              <a:solidFill>
                <a:schemeClr val="bg1"/>
              </a:solidFill>
              <a:latin typeface="Georgia" panose="02040502050405020303" pitchFamily="18" charset="0"/>
            </a:endParaRPr>
          </a:p>
          <a:p>
            <a:pPr marL="285750" indent="-285750" algn="just">
              <a:buFont typeface="Wingdings" panose="05000000000000000000" pitchFamily="2" charset="2"/>
              <a:buChar char="§"/>
            </a:pPr>
            <a:r>
              <a:rPr lang="en-US" dirty="0" smtClean="0">
                <a:solidFill>
                  <a:schemeClr val="bg1"/>
                </a:solidFill>
                <a:latin typeface="Georgia" panose="02040502050405020303" pitchFamily="18" charset="0"/>
              </a:rPr>
              <a:t>Eventually, the AO-Comp members did see the monetary value of inclusion within CSURMA</a:t>
            </a:r>
          </a:p>
          <a:p>
            <a:pPr marL="285750" indent="-285750" algn="just">
              <a:buFont typeface="Wingdings" panose="05000000000000000000" pitchFamily="2" charset="2"/>
              <a:buChar char="§"/>
            </a:pPr>
            <a:endParaRPr lang="en-US" dirty="0" smtClean="0">
              <a:solidFill>
                <a:schemeClr val="bg1"/>
              </a:solidFill>
              <a:latin typeface="Georgia" panose="02040502050405020303" pitchFamily="18" charset="0"/>
            </a:endParaRPr>
          </a:p>
          <a:p>
            <a:pPr marL="285750" indent="-285750" algn="just">
              <a:buFont typeface="Wingdings" panose="05000000000000000000" pitchFamily="2" charset="2"/>
              <a:buChar char="§"/>
            </a:pPr>
            <a:r>
              <a:rPr lang="en-US" dirty="0" smtClean="0">
                <a:solidFill>
                  <a:schemeClr val="bg1"/>
                </a:solidFill>
                <a:latin typeface="Georgia" panose="02040502050405020303" pitchFamily="18" charset="0"/>
              </a:rPr>
              <a:t>In 2008, AO-Comp transferred its remaining liabilities to CSURMA AORMA and filed for dissolution with the State  </a:t>
            </a:r>
          </a:p>
          <a:p>
            <a:pPr algn="just"/>
            <a:r>
              <a:rPr lang="en-US" dirty="0" smtClean="0">
                <a:solidFill>
                  <a:schemeClr val="bg1"/>
                </a:solidFill>
                <a:latin typeface="Georgia" panose="02040502050405020303" pitchFamily="18" charset="0"/>
              </a:rPr>
              <a:t> </a:t>
            </a:r>
          </a:p>
        </p:txBody>
      </p:sp>
      <p:sp>
        <p:nvSpPr>
          <p:cNvPr id="6"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8</a:t>
            </a:fld>
            <a:endParaRPr lang="en-US" dirty="0"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28600" y="146050"/>
            <a:ext cx="6858000" cy="844550"/>
          </a:xfrm>
        </p:spPr>
        <p:txBody>
          <a:bodyPr/>
          <a:lstStyle/>
          <a:p>
            <a:pPr eaLnBrk="1" hangingPunct="1">
              <a:lnSpc>
                <a:spcPct val="80000"/>
              </a:lnSpc>
            </a:pPr>
            <a:r>
              <a:rPr lang="en-US" dirty="0" smtClean="0">
                <a:solidFill>
                  <a:srgbClr val="002060"/>
                </a:solidFill>
                <a:cs typeface="Times New Roman" pitchFamily="18" charset="0"/>
              </a:rPr>
              <a:t>Governance &amp; Committees</a:t>
            </a:r>
          </a:p>
        </p:txBody>
      </p:sp>
      <p:sp>
        <p:nvSpPr>
          <p:cNvPr id="8" name="Footer Placeholder 4"/>
          <p:cNvSpPr>
            <a:spLocks noGrp="1"/>
          </p:cNvSpPr>
          <p:nvPr>
            <p:ph type="ftr" sz="quarter" idx="11"/>
          </p:nvPr>
        </p:nvSpPr>
        <p:spPr>
          <a:xfrm>
            <a:off x="3124200" y="6553200"/>
            <a:ext cx="2895600" cy="304800"/>
          </a:xfrm>
          <a:noFill/>
        </p:spPr>
        <p:txBody>
          <a:bodyPr/>
          <a:lstStyle/>
          <a:p>
            <a:fld id="{24B4F9C0-81E3-43C3-B4E9-9AB8B59E3E86}" type="slidenum">
              <a:rPr lang="en-US" smtClean="0">
                <a:latin typeface="Arial" pitchFamily="34" charset="0"/>
              </a:rPr>
              <a:pPr/>
              <a:t>9</a:t>
            </a:fld>
            <a:endParaRPr lang="en-US" dirty="0" smtClean="0">
              <a:latin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1066800" y="1135887"/>
            <a:ext cx="7086600" cy="5397627"/>
          </a:xfrm>
          <a:prstGeom prst="rect">
            <a:avLst/>
          </a:prstGeom>
          <a:noFill/>
          <a:ln w="9525">
            <a:noFill/>
            <a:miter lim="800000"/>
            <a:headEnd/>
            <a:tailEnd/>
          </a:ln>
          <a:effectLst/>
        </p:spPr>
      </p:pic>
    </p:spTree>
    <p:extLst>
      <p:ext uri="{BB962C8B-B14F-4D97-AF65-F5344CB8AC3E}">
        <p14:creationId xmlns:p14="http://schemas.microsoft.com/office/powerpoint/2010/main" val="195930947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00170">
  <a:themeElements>
    <a:clrScheme name="">
      <a:dk1>
        <a:srgbClr val="004080"/>
      </a:dk1>
      <a:lt1>
        <a:srgbClr val="B3B3B3"/>
      </a:lt1>
      <a:dk2>
        <a:srgbClr val="000000"/>
      </a:dk2>
      <a:lt2>
        <a:srgbClr val="FF6666"/>
      </a:lt2>
      <a:accent1>
        <a:srgbClr val="666666"/>
      </a:accent1>
      <a:accent2>
        <a:srgbClr val="0080FF"/>
      </a:accent2>
      <a:accent3>
        <a:srgbClr val="AAAAAA"/>
      </a:accent3>
      <a:accent4>
        <a:srgbClr val="989898"/>
      </a:accent4>
      <a:accent5>
        <a:srgbClr val="B8B8B8"/>
      </a:accent5>
      <a:accent6>
        <a:srgbClr val="0073E7"/>
      </a:accent6>
      <a:hlink>
        <a:srgbClr val="66CCFF"/>
      </a:hlink>
      <a:folHlink>
        <a:srgbClr val="B3B3B3"/>
      </a:folHlink>
    </a:clrScheme>
    <a:fontScheme name="00170">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017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017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017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017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017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017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017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017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017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017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017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017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00170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0170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00170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00170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A375BE7928AF4B96EF8EB6FB57A64A" ma:contentTypeVersion="2" ma:contentTypeDescription="Create a new document." ma:contentTypeScope="" ma:versionID="483beba6f0848d9fa33d7f61f0d30c73">
  <xsd:schema xmlns:xsd="http://www.w3.org/2001/XMLSchema" xmlns:xs="http://www.w3.org/2001/XMLSchema" xmlns:p="http://schemas.microsoft.com/office/2006/metadata/properties" xmlns:ns1="http://schemas.microsoft.com/sharepoint/v3" targetNamespace="http://schemas.microsoft.com/office/2006/metadata/properties" ma:root="true" ma:fieldsID="2be8db7f94553974d0767d4c71b10831"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E5F2DDA-41C6-47A9-8250-03AAB1BEBC8E}"/>
</file>

<file path=customXml/itemProps2.xml><?xml version="1.0" encoding="utf-8"?>
<ds:datastoreItem xmlns:ds="http://schemas.openxmlformats.org/officeDocument/2006/customXml" ds:itemID="{82154519-44F6-458E-BD39-A24A67CDD197}"/>
</file>

<file path=customXml/itemProps3.xml><?xml version="1.0" encoding="utf-8"?>
<ds:datastoreItem xmlns:ds="http://schemas.openxmlformats.org/officeDocument/2006/customXml" ds:itemID="{080189E0-2654-43AA-BDE2-7CCF76E30F3F}"/>
</file>

<file path=docProps/app.xml><?xml version="1.0" encoding="utf-8"?>
<Properties xmlns="http://schemas.openxmlformats.org/officeDocument/2006/extended-properties" xmlns:vt="http://schemas.openxmlformats.org/officeDocument/2006/docPropsVTypes">
  <Template>Cliff</Template>
  <TotalTime>6403</TotalTime>
  <Words>2971</Words>
  <Application>Microsoft Office PowerPoint</Application>
  <PresentationFormat>On-screen Show (4:3)</PresentationFormat>
  <Paragraphs>660</Paragraphs>
  <Slides>46</Slides>
  <Notes>42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49" baseType="lpstr">
      <vt:lpstr>00170</vt:lpstr>
      <vt:lpstr>Default Design</vt:lpstr>
      <vt:lpstr>Photo Editor Photo</vt:lpstr>
      <vt:lpstr>PowerPoint Presentation</vt:lpstr>
      <vt:lpstr>Why is AORMA so Fascinating?</vt:lpstr>
      <vt:lpstr>Formation</vt:lpstr>
      <vt:lpstr>Formation</vt:lpstr>
      <vt:lpstr>A Pool within a Pool</vt:lpstr>
      <vt:lpstr>Mission Statement</vt:lpstr>
      <vt:lpstr>History</vt:lpstr>
      <vt:lpstr>History</vt:lpstr>
      <vt:lpstr>Governance &amp; Committees</vt:lpstr>
      <vt:lpstr>AORMA Committee Chair &amp;  Vice Chair</vt:lpstr>
      <vt:lpstr>AORMA Committee Members Past or Present - Please Stand!</vt:lpstr>
      <vt:lpstr>Program Administrators</vt:lpstr>
      <vt:lpstr>Alliant San Francisco  Service Office</vt:lpstr>
      <vt:lpstr>Coverage Programs</vt:lpstr>
      <vt:lpstr>Liability Insurance Program</vt:lpstr>
      <vt:lpstr>Liability – Entities Covered</vt:lpstr>
      <vt:lpstr>AORMA Liability Program Rating Plan</vt:lpstr>
      <vt:lpstr>Liability Insurance Program</vt:lpstr>
      <vt:lpstr>Employment Practices Deductibles</vt:lpstr>
      <vt:lpstr>Workers’ Compensation  Insurance Program</vt:lpstr>
      <vt:lpstr>AORMA Workers’ Compensation Rating Plan</vt:lpstr>
      <vt:lpstr>Workers’ Compensation Insurance Program</vt:lpstr>
      <vt:lpstr>Property Insurance Program  “All Risk”</vt:lpstr>
      <vt:lpstr>Property Insurance Program</vt:lpstr>
      <vt:lpstr>Property Insurance Deductibles</vt:lpstr>
      <vt:lpstr>“Campus 99”</vt:lpstr>
      <vt:lpstr> Crime Insurance Program  </vt:lpstr>
      <vt:lpstr>Fidelity / Crime  Insurance Program</vt:lpstr>
      <vt:lpstr>AORMA Crime Program  Rating Plan</vt:lpstr>
      <vt:lpstr>AORMA Unemployment  Rating Plan</vt:lpstr>
      <vt:lpstr>Other AORMA Programs</vt:lpstr>
      <vt:lpstr>Other AORMA Programs</vt:lpstr>
      <vt:lpstr>Liability Program Losses</vt:lpstr>
      <vt:lpstr>Workers’ Compensation  Program Losses</vt:lpstr>
      <vt:lpstr>Program Expenses as of June 30, 2014</vt:lpstr>
      <vt:lpstr>Administrative Expenses – 11%</vt:lpstr>
      <vt:lpstr>Total AORMA Program Dividend</vt:lpstr>
      <vt:lpstr>Loss Control and Training</vt:lpstr>
      <vt:lpstr>Loss Control and Training</vt:lpstr>
      <vt:lpstr>Loss Control and Training</vt:lpstr>
      <vt:lpstr>Loss Control and Training</vt:lpstr>
      <vt:lpstr>Did you know…</vt:lpstr>
      <vt:lpstr>PowerPoint Presentation</vt:lpstr>
      <vt:lpstr>Risk Reduction Innovation Matching Incentive Program</vt:lpstr>
      <vt:lpstr>How to Keep Up to Date</vt:lpstr>
      <vt:lpstr>Conclusion and Questions</vt:lpstr>
    </vt:vector>
  </TitlesOfParts>
  <Company>Alliant Insurance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Employment Practices</dc:title>
  <dc:creator>mkelley</dc:creator>
  <cp:lastModifiedBy>Mimi Long</cp:lastModifiedBy>
  <cp:revision>449</cp:revision>
  <cp:lastPrinted>2015-01-09T20:42:57Z</cp:lastPrinted>
  <dcterms:created xsi:type="dcterms:W3CDTF">2013-01-11T19:05:37Z</dcterms:created>
  <dcterms:modified xsi:type="dcterms:W3CDTF">2015-02-26T17:47:40Z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0x01010009A375BE7928AF4B96EF8EB6FB57A64A</vt:lpwstr>
  </property>
</Properties>
</file>