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24"/>
  </p:notesMasterIdLst>
  <p:handoutMasterIdLst>
    <p:handoutMasterId r:id="rId25"/>
  </p:handoutMasterIdLst>
  <p:sldIdLst>
    <p:sldId id="530" r:id="rId3"/>
    <p:sldId id="565" r:id="rId4"/>
    <p:sldId id="566" r:id="rId5"/>
    <p:sldId id="567" r:id="rId6"/>
    <p:sldId id="555" r:id="rId7"/>
    <p:sldId id="556" r:id="rId8"/>
    <p:sldId id="535" r:id="rId9"/>
    <p:sldId id="536" r:id="rId10"/>
    <p:sldId id="537" r:id="rId11"/>
    <p:sldId id="562" r:id="rId12"/>
    <p:sldId id="557" r:id="rId13"/>
    <p:sldId id="558" r:id="rId14"/>
    <p:sldId id="561" r:id="rId15"/>
    <p:sldId id="560" r:id="rId16"/>
    <p:sldId id="543" r:id="rId17"/>
    <p:sldId id="544" r:id="rId18"/>
    <p:sldId id="545" r:id="rId19"/>
    <p:sldId id="547" r:id="rId20"/>
    <p:sldId id="563" r:id="rId21"/>
    <p:sldId id="554" r:id="rId22"/>
    <p:sldId id="564" r:id="rId2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BFF"/>
    <a:srgbClr val="99CCFF"/>
    <a:srgbClr val="0000CC"/>
    <a:srgbClr val="002060"/>
    <a:srgbClr val="0000FF"/>
    <a:srgbClr val="FFFFFF"/>
    <a:srgbClr val="FF66FF"/>
    <a:srgbClr val="C5C5C5"/>
    <a:srgbClr val="989898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 autoAdjust="0"/>
    <p:restoredTop sz="84469" autoAdjust="0"/>
  </p:normalViewPr>
  <p:slideViewPr>
    <p:cSldViewPr>
      <p:cViewPr varScale="1">
        <p:scale>
          <a:sx n="67" d="100"/>
          <a:sy n="67" d="100"/>
        </p:scale>
        <p:origin x="47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E27D64-F399-41D3-AB71-1484D28CA78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FDDC814-B158-4CF6-874D-6B98BBEA1FD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Breach Preparation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2B7C66DD-0F23-4538-ACE8-66D3C7C621D0}" type="parTrans" cxnId="{A58EF650-41E4-4105-A338-8182CCA0141E}">
      <dgm:prSet/>
      <dgm:spPr/>
      <dgm:t>
        <a:bodyPr/>
        <a:lstStyle/>
        <a:p>
          <a:endParaRPr lang="en-US"/>
        </a:p>
      </dgm:t>
    </dgm:pt>
    <dgm:pt modelId="{E0BC184E-C3DF-4E75-9D6C-B546EACF746B}" type="sibTrans" cxnId="{A58EF650-41E4-4105-A338-8182CCA0141E}">
      <dgm:prSet/>
      <dgm:spPr/>
      <dgm:t>
        <a:bodyPr/>
        <a:lstStyle/>
        <a:p>
          <a:endParaRPr lang="en-US"/>
        </a:p>
      </dgm:t>
    </dgm:pt>
    <dgm:pt modelId="{F64482E5-6AE7-4A92-8AD3-FBF942F09EDE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Breach Response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339F12B0-DF88-4B78-9F49-34145C7B6DB2}" type="parTrans" cxnId="{96F98C5B-8C46-492B-A928-1F65345767C0}">
      <dgm:prSet/>
      <dgm:spPr/>
      <dgm:t>
        <a:bodyPr/>
        <a:lstStyle/>
        <a:p>
          <a:endParaRPr lang="en-US"/>
        </a:p>
      </dgm:t>
    </dgm:pt>
    <dgm:pt modelId="{FC005B0D-98CC-4B69-866C-1A551E76A0FC}" type="sibTrans" cxnId="{96F98C5B-8C46-492B-A928-1F65345767C0}">
      <dgm:prSet/>
      <dgm:spPr/>
      <dgm:t>
        <a:bodyPr/>
        <a:lstStyle/>
        <a:p>
          <a:endParaRPr lang="en-US"/>
        </a:p>
      </dgm:t>
    </dgm:pt>
    <dgm:pt modelId="{F3C91E0B-4E20-4997-912D-238BCBD969BA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Litigation and Regulatory Action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5AC5E513-ADB8-41DB-9F10-EC9865D81D08}" type="parTrans" cxnId="{672FB7BA-034E-4FF7-BC7A-E94B95DAF86D}">
      <dgm:prSet/>
      <dgm:spPr/>
      <dgm:t>
        <a:bodyPr/>
        <a:lstStyle/>
        <a:p>
          <a:endParaRPr lang="en-US"/>
        </a:p>
      </dgm:t>
    </dgm:pt>
    <dgm:pt modelId="{6C457D4D-836D-4F08-9075-C76328DFFC93}" type="sibTrans" cxnId="{672FB7BA-034E-4FF7-BC7A-E94B95DAF86D}">
      <dgm:prSet/>
      <dgm:spPr/>
      <dgm:t>
        <a:bodyPr/>
        <a:lstStyle/>
        <a:p>
          <a:endParaRPr lang="en-US"/>
        </a:p>
      </dgm:t>
    </dgm:pt>
    <dgm:pt modelId="{BF8E33ED-0207-4F78-824D-09436EA8F179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Breach Notification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79585EC3-F484-4A49-8923-5E195580EC7C}" type="parTrans" cxnId="{76E68EF1-DC73-4CF4-9401-9FBA182B73F4}">
      <dgm:prSet/>
      <dgm:spPr/>
      <dgm:t>
        <a:bodyPr/>
        <a:lstStyle/>
        <a:p>
          <a:endParaRPr lang="en-US"/>
        </a:p>
      </dgm:t>
    </dgm:pt>
    <dgm:pt modelId="{E79FC1A9-5C42-4F1E-8F79-C6BC00540624}" type="sibTrans" cxnId="{76E68EF1-DC73-4CF4-9401-9FBA182B73F4}">
      <dgm:prSet/>
      <dgm:spPr/>
      <dgm:t>
        <a:bodyPr/>
        <a:lstStyle/>
        <a:p>
          <a:endParaRPr lang="en-US"/>
        </a:p>
      </dgm:t>
    </dgm:pt>
    <dgm:pt modelId="{ECA4AD3A-5A8A-46B3-B105-9EE3B23B23EB}">
      <dgm:prSet phldrT="[Text]" custT="1"/>
      <dgm:spPr/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Calibri" panose="020F0502020204030204" pitchFamily="34" charset="0"/>
            </a:rPr>
            <a:t>Reputation and Loss Income</a:t>
          </a:r>
          <a:endParaRPr lang="en-US" sz="1800" b="1" dirty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97D2EB59-55C0-4FFE-A6DE-6E539EBA955F}" type="parTrans" cxnId="{0BE98AF7-7BEF-4351-842C-CFA82BA231C7}">
      <dgm:prSet/>
      <dgm:spPr/>
      <dgm:t>
        <a:bodyPr/>
        <a:lstStyle/>
        <a:p>
          <a:endParaRPr lang="en-US"/>
        </a:p>
      </dgm:t>
    </dgm:pt>
    <dgm:pt modelId="{1F7BD3C8-D896-4128-B3EB-5A694AB12D20}" type="sibTrans" cxnId="{0BE98AF7-7BEF-4351-842C-CFA82BA231C7}">
      <dgm:prSet/>
      <dgm:spPr/>
      <dgm:t>
        <a:bodyPr/>
        <a:lstStyle/>
        <a:p>
          <a:endParaRPr lang="en-US"/>
        </a:p>
      </dgm:t>
    </dgm:pt>
    <dgm:pt modelId="{0A89F95B-BF9E-4276-9617-CA74E09B9081}" type="pres">
      <dgm:prSet presAssocID="{F5E27D64-F399-41D3-AB71-1484D28CA788}" presName="arrowDiagram" presStyleCnt="0">
        <dgm:presLayoutVars>
          <dgm:chMax val="5"/>
          <dgm:dir/>
          <dgm:resizeHandles val="exact"/>
        </dgm:presLayoutVars>
      </dgm:prSet>
      <dgm:spPr/>
    </dgm:pt>
    <dgm:pt modelId="{3EC992DF-76D7-4B29-B5A8-C262DE7F79FA}" type="pres">
      <dgm:prSet presAssocID="{F5E27D64-F399-41D3-AB71-1484D28CA788}" presName="arrow" presStyleLbl="bgShp" presStyleIdx="0" presStyleCnt="1"/>
      <dgm:spPr>
        <a:gradFill rotWithShape="0">
          <a:gsLst>
            <a:gs pos="0">
              <a:srgbClr val="92D050"/>
            </a:gs>
            <a:gs pos="54000">
              <a:schemeClr val="tx2">
                <a:lumMod val="60000"/>
                <a:lumOff val="40000"/>
              </a:schemeClr>
            </a:gs>
            <a:gs pos="100000">
              <a:schemeClr val="tx2">
                <a:lumMod val="50000"/>
              </a:schemeClr>
            </a:gs>
          </a:gsLst>
          <a:lin ang="16200000" scaled="0"/>
        </a:gradFill>
      </dgm:spPr>
    </dgm:pt>
    <dgm:pt modelId="{383BF2A4-F76D-4331-88F5-864882B19351}" type="pres">
      <dgm:prSet presAssocID="{F5E27D64-F399-41D3-AB71-1484D28CA788}" presName="arrowDiagram5" presStyleCnt="0"/>
      <dgm:spPr/>
    </dgm:pt>
    <dgm:pt modelId="{CC1F7F92-ECC0-45A5-A60E-A7A5D651B08A}" type="pres">
      <dgm:prSet presAssocID="{0FDDC814-B158-4CF6-874D-6B98BBEA1FD9}" presName="bullet5a" presStyleLbl="node1" presStyleIdx="0" presStyleCnt="5"/>
      <dgm:spPr/>
    </dgm:pt>
    <dgm:pt modelId="{71A232A4-799D-470A-8310-4FA5AE0C481F}" type="pres">
      <dgm:prSet presAssocID="{0FDDC814-B158-4CF6-874D-6B98BBEA1FD9}" presName="textBox5a" presStyleLbl="revTx" presStyleIdx="0" presStyleCnt="5" custScaleX="144659" custLinFactNeighborX="16779" custLinFactNeighborY="8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DA0DE-DA08-4783-B829-4CBA33E57440}" type="pres">
      <dgm:prSet presAssocID="{F64482E5-6AE7-4A92-8AD3-FBF942F09EDE}" presName="bullet5b" presStyleLbl="node1" presStyleIdx="1" presStyleCnt="5"/>
      <dgm:spPr/>
    </dgm:pt>
    <dgm:pt modelId="{ABED377D-A3DD-432D-9841-DCD44E892D80}" type="pres">
      <dgm:prSet presAssocID="{F64482E5-6AE7-4A92-8AD3-FBF942F09EDE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E4B7C-0A13-4770-8498-2B02762AF990}" type="pres">
      <dgm:prSet presAssocID="{BF8E33ED-0207-4F78-824D-09436EA8F179}" presName="bullet5c" presStyleLbl="node1" presStyleIdx="2" presStyleCnt="5"/>
      <dgm:spPr/>
    </dgm:pt>
    <dgm:pt modelId="{D35CD8C2-8935-4BE2-8F06-E46DCAB89E1D}" type="pres">
      <dgm:prSet presAssocID="{BF8E33ED-0207-4F78-824D-09436EA8F179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013D5-D482-490C-AE6F-CFAA1EE3A92E}" type="pres">
      <dgm:prSet presAssocID="{F3C91E0B-4E20-4997-912D-238BCBD969BA}" presName="bullet5d" presStyleLbl="node1" presStyleIdx="3" presStyleCnt="5"/>
      <dgm:spPr/>
    </dgm:pt>
    <dgm:pt modelId="{66CB7E06-B295-4176-B7A5-658EFE0D277F}" type="pres">
      <dgm:prSet presAssocID="{F3C91E0B-4E20-4997-912D-238BCBD969BA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9E384F-D72A-44D1-ABBC-6FA2386A7A30}" type="pres">
      <dgm:prSet presAssocID="{ECA4AD3A-5A8A-46B3-B105-9EE3B23B23EB}" presName="bullet5e" presStyleLbl="node1" presStyleIdx="4" presStyleCnt="5"/>
      <dgm:spPr/>
    </dgm:pt>
    <dgm:pt modelId="{C287E625-9AD8-42A4-B3A1-B98CDC543DF0}" type="pres">
      <dgm:prSet presAssocID="{ECA4AD3A-5A8A-46B3-B105-9EE3B23B23EB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FB7BA-034E-4FF7-BC7A-E94B95DAF86D}" srcId="{F5E27D64-F399-41D3-AB71-1484D28CA788}" destId="{F3C91E0B-4E20-4997-912D-238BCBD969BA}" srcOrd="3" destOrd="0" parTransId="{5AC5E513-ADB8-41DB-9F10-EC9865D81D08}" sibTransId="{6C457D4D-836D-4F08-9075-C76328DFFC93}"/>
    <dgm:cxn modelId="{BF22CCAB-5FBC-4EF7-961D-9A6DC1DB7B49}" type="presOf" srcId="{F5E27D64-F399-41D3-AB71-1484D28CA788}" destId="{0A89F95B-BF9E-4276-9617-CA74E09B9081}" srcOrd="0" destOrd="0" presId="urn:microsoft.com/office/officeart/2005/8/layout/arrow2"/>
    <dgm:cxn modelId="{986A9B53-BE45-4B97-9DE2-D5951170C849}" type="presOf" srcId="{ECA4AD3A-5A8A-46B3-B105-9EE3B23B23EB}" destId="{C287E625-9AD8-42A4-B3A1-B98CDC543DF0}" srcOrd="0" destOrd="0" presId="urn:microsoft.com/office/officeart/2005/8/layout/arrow2"/>
    <dgm:cxn modelId="{D9CA42AD-80BC-443C-A330-D050295CDF87}" type="presOf" srcId="{BF8E33ED-0207-4F78-824D-09436EA8F179}" destId="{D35CD8C2-8935-4BE2-8F06-E46DCAB89E1D}" srcOrd="0" destOrd="0" presId="urn:microsoft.com/office/officeart/2005/8/layout/arrow2"/>
    <dgm:cxn modelId="{76E68EF1-DC73-4CF4-9401-9FBA182B73F4}" srcId="{F5E27D64-F399-41D3-AB71-1484D28CA788}" destId="{BF8E33ED-0207-4F78-824D-09436EA8F179}" srcOrd="2" destOrd="0" parTransId="{79585EC3-F484-4A49-8923-5E195580EC7C}" sibTransId="{E79FC1A9-5C42-4F1E-8F79-C6BC00540624}"/>
    <dgm:cxn modelId="{E1FAB8FC-5436-456E-9E74-6F686913CB4C}" type="presOf" srcId="{F64482E5-6AE7-4A92-8AD3-FBF942F09EDE}" destId="{ABED377D-A3DD-432D-9841-DCD44E892D80}" srcOrd="0" destOrd="0" presId="urn:microsoft.com/office/officeart/2005/8/layout/arrow2"/>
    <dgm:cxn modelId="{E119E122-93CA-488F-813C-986801B2E3D6}" type="presOf" srcId="{0FDDC814-B158-4CF6-874D-6B98BBEA1FD9}" destId="{71A232A4-799D-470A-8310-4FA5AE0C481F}" srcOrd="0" destOrd="0" presId="urn:microsoft.com/office/officeart/2005/8/layout/arrow2"/>
    <dgm:cxn modelId="{96F98C5B-8C46-492B-A928-1F65345767C0}" srcId="{F5E27D64-F399-41D3-AB71-1484D28CA788}" destId="{F64482E5-6AE7-4A92-8AD3-FBF942F09EDE}" srcOrd="1" destOrd="0" parTransId="{339F12B0-DF88-4B78-9F49-34145C7B6DB2}" sibTransId="{FC005B0D-98CC-4B69-866C-1A551E76A0FC}"/>
    <dgm:cxn modelId="{A58EF650-41E4-4105-A338-8182CCA0141E}" srcId="{F5E27D64-F399-41D3-AB71-1484D28CA788}" destId="{0FDDC814-B158-4CF6-874D-6B98BBEA1FD9}" srcOrd="0" destOrd="0" parTransId="{2B7C66DD-0F23-4538-ACE8-66D3C7C621D0}" sibTransId="{E0BC184E-C3DF-4E75-9D6C-B546EACF746B}"/>
    <dgm:cxn modelId="{EBF8DCFA-0052-45A9-A153-30C6B832BE47}" type="presOf" srcId="{F3C91E0B-4E20-4997-912D-238BCBD969BA}" destId="{66CB7E06-B295-4176-B7A5-658EFE0D277F}" srcOrd="0" destOrd="0" presId="urn:microsoft.com/office/officeart/2005/8/layout/arrow2"/>
    <dgm:cxn modelId="{0BE98AF7-7BEF-4351-842C-CFA82BA231C7}" srcId="{F5E27D64-F399-41D3-AB71-1484D28CA788}" destId="{ECA4AD3A-5A8A-46B3-B105-9EE3B23B23EB}" srcOrd="4" destOrd="0" parTransId="{97D2EB59-55C0-4FFE-A6DE-6E539EBA955F}" sibTransId="{1F7BD3C8-D896-4128-B3EB-5A694AB12D20}"/>
    <dgm:cxn modelId="{A8A3A1C1-66F0-4AD2-8C4B-14E5AB67D52D}" type="presParOf" srcId="{0A89F95B-BF9E-4276-9617-CA74E09B9081}" destId="{3EC992DF-76D7-4B29-B5A8-C262DE7F79FA}" srcOrd="0" destOrd="0" presId="urn:microsoft.com/office/officeart/2005/8/layout/arrow2"/>
    <dgm:cxn modelId="{D483EF30-1764-4F00-B9E0-2EC7930B5373}" type="presParOf" srcId="{0A89F95B-BF9E-4276-9617-CA74E09B9081}" destId="{383BF2A4-F76D-4331-88F5-864882B19351}" srcOrd="1" destOrd="0" presId="urn:microsoft.com/office/officeart/2005/8/layout/arrow2"/>
    <dgm:cxn modelId="{6B0F57E7-6A88-4479-8119-C6533C94033B}" type="presParOf" srcId="{383BF2A4-F76D-4331-88F5-864882B19351}" destId="{CC1F7F92-ECC0-45A5-A60E-A7A5D651B08A}" srcOrd="0" destOrd="0" presId="urn:microsoft.com/office/officeart/2005/8/layout/arrow2"/>
    <dgm:cxn modelId="{108D6A49-5D1E-49E9-80B6-0A587A12ABCA}" type="presParOf" srcId="{383BF2A4-F76D-4331-88F5-864882B19351}" destId="{71A232A4-799D-470A-8310-4FA5AE0C481F}" srcOrd="1" destOrd="0" presId="urn:microsoft.com/office/officeart/2005/8/layout/arrow2"/>
    <dgm:cxn modelId="{9A6D6DC5-A1A5-4B94-A7F7-194BC73CB8A2}" type="presParOf" srcId="{383BF2A4-F76D-4331-88F5-864882B19351}" destId="{569DA0DE-DA08-4783-B829-4CBA33E57440}" srcOrd="2" destOrd="0" presId="urn:microsoft.com/office/officeart/2005/8/layout/arrow2"/>
    <dgm:cxn modelId="{1C674C7E-3AE8-49FA-94E5-12A75A4E51C1}" type="presParOf" srcId="{383BF2A4-F76D-4331-88F5-864882B19351}" destId="{ABED377D-A3DD-432D-9841-DCD44E892D80}" srcOrd="3" destOrd="0" presId="urn:microsoft.com/office/officeart/2005/8/layout/arrow2"/>
    <dgm:cxn modelId="{86B7C8CD-955F-492F-9357-361BFB3720F7}" type="presParOf" srcId="{383BF2A4-F76D-4331-88F5-864882B19351}" destId="{A78E4B7C-0A13-4770-8498-2B02762AF990}" srcOrd="4" destOrd="0" presId="urn:microsoft.com/office/officeart/2005/8/layout/arrow2"/>
    <dgm:cxn modelId="{65B93E35-325C-4698-9854-CBC71378CACD}" type="presParOf" srcId="{383BF2A4-F76D-4331-88F5-864882B19351}" destId="{D35CD8C2-8935-4BE2-8F06-E46DCAB89E1D}" srcOrd="5" destOrd="0" presId="urn:microsoft.com/office/officeart/2005/8/layout/arrow2"/>
    <dgm:cxn modelId="{1C54B0C9-C04A-4C1B-B59D-4CAF14616137}" type="presParOf" srcId="{383BF2A4-F76D-4331-88F5-864882B19351}" destId="{FA0013D5-D482-490C-AE6F-CFAA1EE3A92E}" srcOrd="6" destOrd="0" presId="urn:microsoft.com/office/officeart/2005/8/layout/arrow2"/>
    <dgm:cxn modelId="{A4E0562A-8100-40B7-A6C7-AD555DA4290A}" type="presParOf" srcId="{383BF2A4-F76D-4331-88F5-864882B19351}" destId="{66CB7E06-B295-4176-B7A5-658EFE0D277F}" srcOrd="7" destOrd="0" presId="urn:microsoft.com/office/officeart/2005/8/layout/arrow2"/>
    <dgm:cxn modelId="{4CE7677C-2E18-4BD3-933D-3ED85BCAB9A4}" type="presParOf" srcId="{383BF2A4-F76D-4331-88F5-864882B19351}" destId="{659E384F-D72A-44D1-ABBC-6FA2386A7A30}" srcOrd="8" destOrd="0" presId="urn:microsoft.com/office/officeart/2005/8/layout/arrow2"/>
    <dgm:cxn modelId="{B26DCE81-C3B1-4F90-881A-2CB14A4D32C4}" type="presParOf" srcId="{383BF2A4-F76D-4331-88F5-864882B19351}" destId="{C287E625-9AD8-42A4-B3A1-B98CDC543DF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992DF-76D7-4B29-B5A8-C262DE7F79FA}">
      <dsp:nvSpPr>
        <dsp:cNvPr id="0" name=""/>
        <dsp:cNvSpPr/>
      </dsp:nvSpPr>
      <dsp:spPr>
        <a:xfrm>
          <a:off x="0" y="42449"/>
          <a:ext cx="8642401" cy="5401500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92D050"/>
            </a:gs>
            <a:gs pos="54000">
              <a:schemeClr val="tx2">
                <a:lumMod val="60000"/>
                <a:lumOff val="40000"/>
              </a:schemeClr>
            </a:gs>
            <a:gs pos="100000">
              <a:schemeClr val="tx2">
                <a:lumMod val="50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F7F92-ECC0-45A5-A60E-A7A5D651B08A}">
      <dsp:nvSpPr>
        <dsp:cNvPr id="0" name=""/>
        <dsp:cNvSpPr/>
      </dsp:nvSpPr>
      <dsp:spPr>
        <a:xfrm>
          <a:off x="851276" y="4059005"/>
          <a:ext cx="198775" cy="198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232A4-799D-470A-8310-4FA5AE0C481F}">
      <dsp:nvSpPr>
        <dsp:cNvPr id="0" name=""/>
        <dsp:cNvSpPr/>
      </dsp:nvSpPr>
      <dsp:spPr>
        <a:xfrm>
          <a:off x="887823" y="4200842"/>
          <a:ext cx="1637763" cy="1285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27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Breach Preparation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887823" y="4200842"/>
        <a:ext cx="1637763" cy="1285557"/>
      </dsp:txXfrm>
    </dsp:sp>
    <dsp:sp modelId="{569DA0DE-DA08-4783-B829-4CBA33E57440}">
      <dsp:nvSpPr>
        <dsp:cNvPr id="0" name=""/>
        <dsp:cNvSpPr/>
      </dsp:nvSpPr>
      <dsp:spPr>
        <a:xfrm>
          <a:off x="1927255" y="3025158"/>
          <a:ext cx="311126" cy="311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D377D-A3DD-432D-9841-DCD44E892D80}">
      <dsp:nvSpPr>
        <dsp:cNvPr id="0" name=""/>
        <dsp:cNvSpPr/>
      </dsp:nvSpPr>
      <dsp:spPr>
        <a:xfrm>
          <a:off x="2082818" y="3180721"/>
          <a:ext cx="1434638" cy="22632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859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Breach Response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2082818" y="3180721"/>
        <a:ext cx="1434638" cy="2263228"/>
      </dsp:txXfrm>
    </dsp:sp>
    <dsp:sp modelId="{A78E4B7C-0A13-4770-8498-2B02762AF990}">
      <dsp:nvSpPr>
        <dsp:cNvPr id="0" name=""/>
        <dsp:cNvSpPr/>
      </dsp:nvSpPr>
      <dsp:spPr>
        <a:xfrm>
          <a:off x="3310039" y="2200889"/>
          <a:ext cx="414835" cy="4148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CD8C2-8935-4BE2-8F06-E46DCAB89E1D}">
      <dsp:nvSpPr>
        <dsp:cNvPr id="0" name=""/>
        <dsp:cNvSpPr/>
      </dsp:nvSpPr>
      <dsp:spPr>
        <a:xfrm>
          <a:off x="3517457" y="2408306"/>
          <a:ext cx="1667983" cy="30356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813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Breach Notification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3517457" y="2408306"/>
        <a:ext cx="1667983" cy="3035643"/>
      </dsp:txXfrm>
    </dsp:sp>
    <dsp:sp modelId="{FA0013D5-D482-490C-AE6F-CFAA1EE3A92E}">
      <dsp:nvSpPr>
        <dsp:cNvPr id="0" name=""/>
        <dsp:cNvSpPr/>
      </dsp:nvSpPr>
      <dsp:spPr>
        <a:xfrm>
          <a:off x="4917526" y="1557030"/>
          <a:ext cx="535828" cy="5358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B7E06-B295-4176-B7A5-658EFE0D277F}">
      <dsp:nvSpPr>
        <dsp:cNvPr id="0" name=""/>
        <dsp:cNvSpPr/>
      </dsp:nvSpPr>
      <dsp:spPr>
        <a:xfrm>
          <a:off x="5185440" y="1824944"/>
          <a:ext cx="1728480" cy="361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92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Litigation and Regulatory Action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5185440" y="1824944"/>
        <a:ext cx="1728480" cy="3619005"/>
      </dsp:txXfrm>
    </dsp:sp>
    <dsp:sp modelId="{659E384F-D72A-44D1-ABBC-6FA2386A7A30}">
      <dsp:nvSpPr>
        <dsp:cNvPr id="0" name=""/>
        <dsp:cNvSpPr/>
      </dsp:nvSpPr>
      <dsp:spPr>
        <a:xfrm>
          <a:off x="6572545" y="1127071"/>
          <a:ext cx="682749" cy="6827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87E625-9AD8-42A4-B3A1-B98CDC543DF0}">
      <dsp:nvSpPr>
        <dsp:cNvPr id="0" name=""/>
        <dsp:cNvSpPr/>
      </dsp:nvSpPr>
      <dsp:spPr>
        <a:xfrm>
          <a:off x="6913920" y="1468445"/>
          <a:ext cx="1728480" cy="397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775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Calibri" panose="020F0502020204030204" pitchFamily="34" charset="0"/>
            </a:rPr>
            <a:t>Reputation and Loss Income</a:t>
          </a:r>
          <a:endParaRPr lang="en-US" sz="1800" b="1" kern="1200" dirty="0">
            <a:solidFill>
              <a:schemeClr val="bg1"/>
            </a:solidFill>
            <a:latin typeface="Calibri" panose="020F0502020204030204" pitchFamily="34" charset="0"/>
          </a:endParaRPr>
        </a:p>
      </dsp:txBody>
      <dsp:txXfrm>
        <a:off x="6913920" y="1468445"/>
        <a:ext cx="1728480" cy="3975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7" y="6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/>
          <a:lstStyle>
            <a:lvl1pPr algn="r">
              <a:defRPr sz="1200"/>
            </a:lvl1pPr>
          </a:lstStyle>
          <a:p>
            <a:fld id="{7C94B9D9-AFBF-4510-A511-C939E6AF6765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2378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7" y="8842378"/>
            <a:ext cx="3043238" cy="465137"/>
          </a:xfrm>
          <a:prstGeom prst="rect">
            <a:avLst/>
          </a:prstGeom>
        </p:spPr>
        <p:txBody>
          <a:bodyPr vert="horz" lIns="91400" tIns="45702" rIns="91400" bIns="45702" rtlCol="0" anchor="b"/>
          <a:lstStyle>
            <a:lvl1pPr algn="r">
              <a:defRPr sz="1200"/>
            </a:lvl1pPr>
          </a:lstStyle>
          <a:p>
            <a:fld id="{F428C581-54B3-4FB3-8ECF-514680EA9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18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7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6" y="7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/>
          <a:lstStyle>
            <a:lvl1pPr algn="r">
              <a:defRPr sz="1200"/>
            </a:lvl1pPr>
          </a:lstStyle>
          <a:p>
            <a:fld id="{A18F7B5A-0D52-4244-8EE7-DE952644C03F}" type="datetimeFigureOut">
              <a:rPr lang="en-US" smtClean="0"/>
              <a:pPr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5" tIns="46643" rIns="93285" bIns="466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21829"/>
            <a:ext cx="5618480" cy="4189095"/>
          </a:xfrm>
          <a:prstGeom prst="rect">
            <a:avLst/>
          </a:prstGeom>
        </p:spPr>
        <p:txBody>
          <a:bodyPr vert="horz" lIns="93285" tIns="46643" rIns="93285" bIns="46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42036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6" y="8842036"/>
            <a:ext cx="3043344" cy="465455"/>
          </a:xfrm>
          <a:prstGeom prst="rect">
            <a:avLst/>
          </a:prstGeom>
        </p:spPr>
        <p:txBody>
          <a:bodyPr vert="horz" lIns="93285" tIns="46643" rIns="93285" bIns="46643" rtlCol="0" anchor="b"/>
          <a:lstStyle>
            <a:lvl1pPr algn="r">
              <a:defRPr sz="1200"/>
            </a:lvl1pPr>
          </a:lstStyle>
          <a:p>
            <a:fld id="{2A8F6422-9A90-4DFE-A1AF-06684510B7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0962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89685-551D-43F7-8182-D115725852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886" y="4287921"/>
            <a:ext cx="5392910" cy="4061342"/>
          </a:xfrm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0873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20B4-A7DA-40EF-88C1-ED6FCDBCA76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857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40895-2013-4787-B2A6-49FC2C0015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863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040895-2013-4787-B2A6-49FC2C00157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621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20B4-A7DA-40EF-88C1-ED6FCDBCA761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5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13B156-9B35-4F34-B6D5-5B6823A0202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2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i-Dressup</a:t>
            </a:r>
            <a:r>
              <a:rPr lang="en-US" dirty="0" smtClean="0"/>
              <a:t>-</a:t>
            </a:r>
            <a:r>
              <a:rPr lang="en-US" baseline="0" dirty="0" smtClean="0"/>
              <a:t> Social site for teenage girls. </a:t>
            </a:r>
            <a:r>
              <a:rPr lang="en-US" baseline="0" dirty="0" err="1" smtClean="0"/>
              <a:t>Vulnerablity</a:t>
            </a:r>
            <a:r>
              <a:rPr lang="en-US" baseline="0" dirty="0" smtClean="0"/>
              <a:t> let hacker extract user acct passwords and emails. Hacker said it took 3 weeks to download the info but that there was still 3.3 million left. Passwords not protected by </a:t>
            </a:r>
            <a:r>
              <a:rPr lang="en-US" baseline="0" dirty="0" err="1" smtClean="0"/>
              <a:t>encrpytion</a:t>
            </a:r>
            <a:endParaRPr lang="en-US" baseline="0" dirty="0" smtClean="0"/>
          </a:p>
          <a:p>
            <a:r>
              <a:rPr lang="en-US" baseline="0" dirty="0" smtClean="0"/>
              <a:t>Lesson: Don</a:t>
            </a:r>
            <a:r>
              <a:rPr lang="fr-FR" baseline="0" dirty="0" smtClean="0"/>
              <a:t>’</a:t>
            </a:r>
            <a:r>
              <a:rPr lang="en-US" baseline="0" dirty="0" smtClean="0"/>
              <a:t>t sign into a site without strong encryption</a:t>
            </a:r>
          </a:p>
          <a:p>
            <a:r>
              <a:rPr lang="en-US" dirty="0" err="1" smtClean="0"/>
              <a:t>DLH.net</a:t>
            </a:r>
            <a:r>
              <a:rPr lang="en-US" dirty="0" smtClean="0"/>
              <a:t> Gaming site. Full names,</a:t>
            </a:r>
            <a:r>
              <a:rPr lang="en-US" baseline="0" dirty="0" smtClean="0"/>
              <a:t> user names, passwords. Were encrypted with weak algorithms. Facebook access tokens also stolen.</a:t>
            </a:r>
          </a:p>
          <a:p>
            <a:r>
              <a:rPr lang="en-US" dirty="0" err="1" smtClean="0"/>
              <a:t>Leet</a:t>
            </a:r>
            <a:r>
              <a:rPr lang="en-US" dirty="0" smtClean="0"/>
              <a:t>- Cloud service</a:t>
            </a:r>
            <a:r>
              <a:rPr lang="en-US" baseline="0" dirty="0" smtClean="0"/>
              <a:t> enabling servers on smartphones to host gaming. Usernames, passwords, addresses,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addresses.  (Don</a:t>
            </a:r>
            <a:r>
              <a:rPr lang="fr-FR" baseline="0" dirty="0" smtClean="0"/>
              <a:t>’</a:t>
            </a:r>
            <a:r>
              <a:rPr lang="en-US" baseline="0" dirty="0" smtClean="0"/>
              <a:t>t use password for more than one site)</a:t>
            </a:r>
          </a:p>
          <a:p>
            <a:r>
              <a:rPr lang="en-US" baseline="0" dirty="0" err="1" smtClean="0"/>
              <a:t>ClixSense</a:t>
            </a:r>
            <a:r>
              <a:rPr lang="en-US" baseline="0" dirty="0" smtClean="0"/>
              <a:t>- Paid users to fill online surveys and watch ads (students) Full names, emails, passwords, DOB, gender and home address</a:t>
            </a:r>
          </a:p>
          <a:p>
            <a:r>
              <a:rPr lang="en-US" baseline="0" dirty="0" err="1" smtClean="0"/>
              <a:t>LifeBoat</a:t>
            </a:r>
            <a:r>
              <a:rPr lang="en-US" baseline="0" dirty="0" smtClean="0"/>
              <a:t>- another Minecraft site. Usernames and passwords for all members of community playing mobile version. </a:t>
            </a:r>
          </a:p>
          <a:p>
            <a:r>
              <a:rPr lang="en-US" baseline="0" dirty="0" err="1" smtClean="0"/>
              <a:t>DailyMotion</a:t>
            </a:r>
            <a:r>
              <a:rPr lang="en-US" baseline="0" dirty="0" smtClean="0"/>
              <a:t>: Video streaming site similar to YouTube. Unknown hacker via unknown means Usernames and passwords 1 out of 5 had passwords associated but had strong encryption</a:t>
            </a:r>
          </a:p>
          <a:p>
            <a:r>
              <a:rPr lang="en-US" baseline="0" dirty="0" err="1" smtClean="0"/>
              <a:t>Mail.ru</a:t>
            </a:r>
            <a:r>
              <a:rPr lang="en-US" baseline="0" dirty="0" smtClean="0"/>
              <a:t>- messaging forums tied to gaming. User names, passwords, email and DOB. Weak encryption.</a:t>
            </a:r>
          </a:p>
          <a:p>
            <a:r>
              <a:rPr lang="en-US" baseline="0" dirty="0" err="1" smtClean="0"/>
              <a:t>Weebly</a:t>
            </a:r>
            <a:r>
              <a:rPr lang="en-US" baseline="0" dirty="0" smtClean="0"/>
              <a:t> Web hosting platform for personal web pages. Usernames passwords and IP addresses. Passwords protected by strong encryption</a:t>
            </a:r>
          </a:p>
          <a:p>
            <a:r>
              <a:rPr lang="en-US" baseline="0" dirty="0" smtClean="0"/>
              <a:t>Vertical Scope- another messaging forum auto, </a:t>
            </a:r>
            <a:r>
              <a:rPr lang="en-US" baseline="0" dirty="0" err="1" smtClean="0"/>
              <a:t>sprots</a:t>
            </a:r>
            <a:r>
              <a:rPr lang="en-US" baseline="0" dirty="0" smtClean="0"/>
              <a:t> and tech. Usernames, passwords and IP addresses.  Site was </a:t>
            </a:r>
            <a:r>
              <a:rPr lang="en-US" baseline="0" dirty="0" err="1" smtClean="0"/>
              <a:t>runnign</a:t>
            </a:r>
            <a:r>
              <a:rPr lang="en-US" baseline="0" dirty="0" smtClean="0"/>
              <a:t> an old version of software with well known </a:t>
            </a:r>
            <a:r>
              <a:rPr lang="en-US" baseline="0" dirty="0" err="1" smtClean="0"/>
              <a:t>vulns</a:t>
            </a:r>
            <a:endParaRPr lang="en-US" baseline="0" dirty="0" smtClean="0"/>
          </a:p>
          <a:p>
            <a:r>
              <a:rPr lang="en-US" baseline="0" dirty="0" err="1" smtClean="0"/>
              <a:t>FriendFinder</a:t>
            </a:r>
            <a:r>
              <a:rPr lang="en-US" baseline="0" dirty="0" smtClean="0"/>
              <a:t>- Adult </a:t>
            </a:r>
            <a:r>
              <a:rPr lang="en-US" baseline="0" dirty="0" err="1" smtClean="0"/>
              <a:t>FriendFinder</a:t>
            </a:r>
            <a:r>
              <a:rPr lang="en-US" baseline="0" dirty="0" smtClean="0"/>
              <a:t> dating site. May 2015 hacked for 3.5 million. Usernames, passwords, email </a:t>
            </a:r>
            <a:r>
              <a:rPr lang="en-US" baseline="0" dirty="0" err="1" smtClean="0"/>
              <a:t>addy</a:t>
            </a:r>
            <a:r>
              <a:rPr lang="en-US" baseline="0" dirty="0" smtClean="0"/>
              <a:t> DOB zip codes and sexual pref.  2016 had twenty years worth of acct info. Usernames, </a:t>
            </a:r>
          </a:p>
          <a:p>
            <a:r>
              <a:rPr lang="en-US" baseline="0" dirty="0" smtClean="0"/>
              <a:t>	passwords, email .  Passwords for five of their sites including Adult Friend Finder and </a:t>
            </a:r>
            <a:r>
              <a:rPr lang="en-US" baseline="0" dirty="0" err="1" smtClean="0"/>
              <a:t>Penthouse.com</a:t>
            </a:r>
            <a:r>
              <a:rPr lang="en-US" baseline="0" dirty="0" smtClean="0"/>
              <a:t> were plaintext or </a:t>
            </a:r>
            <a:r>
              <a:rPr lang="en-US" baseline="0" dirty="0" err="1" smtClean="0"/>
              <a:t>securred</a:t>
            </a:r>
            <a:r>
              <a:rPr lang="en-US" baseline="0" dirty="0" smtClean="0"/>
              <a:t> with weak </a:t>
            </a:r>
            <a:r>
              <a:rPr lang="en-US" baseline="0" dirty="0" err="1" smtClean="0"/>
              <a:t>encyption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Source: http://</a:t>
            </a:r>
            <a:r>
              <a:rPr lang="en-US" baseline="0" dirty="0" err="1" smtClean="0"/>
              <a:t>www.networkworld.com</a:t>
            </a:r>
            <a:r>
              <a:rPr lang="en-US" baseline="0" dirty="0" smtClean="0"/>
              <a:t>/article/3150815/security/10-biggest-hacks-of-user-data-in-2016.html?google_editors_picks=true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6422-9A90-4DFE-A1AF-06684510B7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Reportedly hacked</a:t>
            </a:r>
            <a:r>
              <a:rPr lang="en-US" baseline="0" dirty="0" smtClean="0"/>
              <a:t> before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6422-9A90-4DFE-A1AF-06684510B7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5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Payroll</a:t>
            </a:r>
          </a:p>
          <a:p>
            <a:r>
              <a:rPr lang="en-US" dirty="0" smtClean="0"/>
              <a:t>Had</a:t>
            </a:r>
            <a:r>
              <a:rPr lang="en-US" baseline="0" dirty="0" smtClean="0"/>
              <a:t> to be cut before handling and forms. SCO misprint resulted in SSN data being printed on portions sent to recycle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F6422-9A90-4DFE-A1AF-06684510B7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9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20B4-A7DA-40EF-88C1-ED6FCDBCA76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83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20B4-A7DA-40EF-88C1-ED6FCDBCA76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29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20B4-A7DA-40EF-88C1-ED6FCDBCA76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225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20B4-A7DA-40EF-88C1-ED6FCDBCA76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98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C20B4-A7DA-40EF-88C1-ED6FCDBCA76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9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3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2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" name="Group 31"/>
          <p:cNvGrpSpPr>
            <a:grpSpLocks/>
          </p:cNvGrpSpPr>
          <p:nvPr userDrawn="1"/>
        </p:nvGrpSpPr>
        <p:grpSpPr bwMode="auto">
          <a:xfrm>
            <a:off x="76200" y="5197475"/>
            <a:ext cx="1752600" cy="1660525"/>
            <a:chOff x="48" y="3226"/>
            <a:chExt cx="1104" cy="1046"/>
          </a:xfrm>
        </p:grpSpPr>
        <p:pic>
          <p:nvPicPr>
            <p:cNvPr id="8" name="Picture 32" descr="AOA lazuline"/>
            <p:cNvPicPr>
              <a:picLocks noChangeAspect="1" noChangeArrowheads="1"/>
            </p:cNvPicPr>
            <p:nvPr userDrawn="1"/>
          </p:nvPicPr>
          <p:blipFill>
            <a:blip r:embed="rId4" cstate="print">
              <a:clrChange>
                <a:clrFrom>
                  <a:srgbClr val="F9FBFD"/>
                </a:clrFrom>
                <a:clrTo>
                  <a:srgbClr val="F9FBFD">
                    <a:alpha val="0"/>
                  </a:srgbClr>
                </a:clrTo>
              </a:clrChange>
              <a:lum contrast="90000"/>
            </a:blip>
            <a:srcRect/>
            <a:stretch>
              <a:fillRect/>
            </a:stretch>
          </p:blipFill>
          <p:spPr bwMode="auto">
            <a:xfrm>
              <a:off x="48" y="3226"/>
              <a:ext cx="1056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33"/>
            <p:cNvGraphicFramePr>
              <a:graphicFrameLocks noChangeAspect="1"/>
            </p:cNvGraphicFramePr>
            <p:nvPr/>
          </p:nvGraphicFramePr>
          <p:xfrm>
            <a:off x="48" y="3801"/>
            <a:ext cx="1104" cy="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82" name="Photo Editor Photo" r:id="rId5" imgW="2142857" imgH="914286" progId="">
                    <p:embed/>
                  </p:oleObj>
                </mc:Choice>
                <mc:Fallback>
                  <p:oleObj name="Photo Editor Photo" r:id="rId5" imgW="2142857" imgH="914286" progId="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" y="3801"/>
                          <a:ext cx="1104" cy="4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2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60325" algn="ctr">
              <a:buFontTx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r>
              <a:rPr lang="en-US" smtClean="0"/>
              <a:t>‹#›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0CD6-72CB-46D2-A643-97258544F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 descr="csurma logo lg X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633855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0261-3F76-4785-9DFB-22BAAD56E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580ED-6E77-4E0B-B576-658E6261D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76200"/>
            <a:ext cx="22288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76200"/>
            <a:ext cx="65341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6CB09-B340-4DAD-8BCB-8C8145E48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8330-BA73-4770-8786-B4CAA2C3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553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54C68-B585-47AE-BBCC-1813DD839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632A6-FC0E-4BF2-8CFE-2DAA2CACB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553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9C37-867A-45E3-B957-5EFC8C2EF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09E8-EED2-4666-BCC5-1234FCC30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663"/>
            <a:ext cx="6788150" cy="8461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52588"/>
            <a:ext cx="3771900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652588"/>
            <a:ext cx="3771900" cy="42910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BAB7-873F-4517-B607-4EDB50E0A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3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448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44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06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7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12309-59ED-4B86-B55F-198EDD613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8597D-625D-454D-9888-D0835A237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1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72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524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12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4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70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453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47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97862A-0B05-455E-BDEA-AE0B19932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8FF82-471C-4A5A-8510-4D7B80E9F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400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9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6400800" cy="106680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6194C21-EE86-4592-AEA3-09DAC2A8C1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00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066801"/>
            <a:ext cx="9143999" cy="4495800"/>
          </a:xfrm>
        </p:spPr>
        <p:txBody>
          <a:bodyPr anchor="ctr"/>
          <a:lstStyle>
            <a:lvl1pPr algn="ctr">
              <a:defRPr sz="4000" b="0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6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ChangeArrowheads="1"/>
          </p:cNvSpPr>
          <p:nvPr userDrawn="1"/>
        </p:nvSpPr>
        <p:spPr bwMode="auto">
          <a:xfrm>
            <a:off x="0" y="4800600"/>
            <a:ext cx="9144000" cy="762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77168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2743200"/>
          </a:xfrm>
          <a:prstGeom prst="rect">
            <a:avLst/>
          </a:prstGeom>
          <a:noFill/>
        </p:spPr>
      </p:pic>
      <p:sp>
        <p:nvSpPr>
          <p:cNvPr id="177170" name="Rectangle 18"/>
          <p:cNvSpPr>
            <a:spLocks noChangeArrowheads="1"/>
          </p:cNvSpPr>
          <p:nvPr userDrawn="1"/>
        </p:nvSpPr>
        <p:spPr bwMode="auto">
          <a:xfrm>
            <a:off x="0" y="1981200"/>
            <a:ext cx="9144000" cy="76200"/>
          </a:xfrm>
          <a:prstGeom prst="rect">
            <a:avLst/>
          </a:prstGeom>
          <a:solidFill>
            <a:srgbClr val="B3B3B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" name="Picture 19" descr="csurm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70844"/>
            <a:ext cx="2070100" cy="6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6441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8F13E-32E6-4BB6-B8E8-20AAC4A7AD21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6050"/>
            <a:ext cx="655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883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71601"/>
            <a:ext cx="7772400" cy="30353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BF8BD-BFA8-48A6-86CB-49C789587406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4264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762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49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4958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0B7AC-4B5F-437B-B519-5979895FCB00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31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7391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9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001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9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90EF0-8D4F-44FD-A0B1-32A30C5A7A62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34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B7AE1-DD20-410B-A124-D41745B9C9F3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3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D420-B341-43B8-92AE-B4D368E30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E1BDA-B5C5-4F9A-9DE8-DE4D66791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B5AE7-AA74-4BFB-956F-99C1686325FC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50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57276-1E2C-47B4-A54C-3350BDB9CADB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34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8CA79-F82E-4321-A7D0-569AD25DBD56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76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162800" cy="762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05BC3-E3BC-4A4A-93FA-649E61D09D1C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05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990600"/>
            <a:ext cx="2114550" cy="48768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990600"/>
            <a:ext cx="619125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EEECE1"/>
                </a:solidFill>
              </a:rPr>
              <a:t>‹#›</a:t>
            </a: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F9BDE-81AA-4593-B3E7-884D54274C0E}" type="slidenum">
              <a:rPr lang="en-US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5755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76200"/>
            <a:ext cx="65532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295400"/>
            <a:ext cx="86868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9C37-867A-45E3-B957-5EFC8C2EFD59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A09E8-EED2-4666-BCC5-1234FCC301B8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418454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1663"/>
            <a:ext cx="6788150" cy="846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652588"/>
            <a:ext cx="3771900" cy="429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652588"/>
            <a:ext cx="3771900" cy="42910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3BAB7-873F-4517-B607-4EDB50E0ADCF}" type="slidenum">
              <a:rPr 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835DC-CEFC-46F2-A6D3-C51964D80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78A0D-F46A-435F-8BB8-698E500B1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786D-9617-49A2-811A-B74E020D5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8652-5C99-499E-AE03-2B60962ED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4906-5444-491D-BA74-3BD5756FC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FAACA-B26B-4F9A-BA8E-21AC5E25D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B5AF-8A6E-40F0-A10E-1580386F1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B5D9A-754A-4A3A-A81F-A56A216C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5822-4063-430D-BB70-54077BF7C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0A598-A49E-4166-80FF-6F31A8797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6050"/>
            <a:ext cx="655320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686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pPr>
              <a:defRPr/>
            </a:pPr>
            <a:fld id="{50EDAA55-06AD-4DE8-BD70-6F5E0951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1090" name="Line 1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B3B3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176" name="Picture 20"/>
          <p:cNvPicPr>
            <a:picLocks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9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29AC2B3-0EF0-4D0C-8407-5621554D5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csurma logo lg X"/>
          <p:cNvPicPr/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633855" cy="647700"/>
          </a:xfrm>
          <a:prstGeom prst="rect">
            <a:avLst/>
          </a:prstGeom>
          <a:noFill/>
          <a:ln>
            <a:noFill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Georgia" pitchFamily="18" charset="0"/>
        </a:defRPr>
      </a:lvl9pPr>
    </p:titleStyle>
    <p:bodyStyle>
      <a:lvl1pPr marL="342900" indent="-282575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EEECE1"/>
              </a:solidFill>
              <a:latin typeface="Calibri"/>
              <a:cs typeface="+mn-cs"/>
            </a:endParaRPr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rgbClr val="EEECE1"/>
                </a:solidFill>
                <a:latin typeface="Calibri"/>
                <a:cs typeface="+mn-cs"/>
              </a:rPr>
              <a:t>‹#›</a:t>
            </a:r>
            <a:endParaRPr lang="en-US">
              <a:solidFill>
                <a:srgbClr val="EEECE1"/>
              </a:solidFill>
              <a:latin typeface="Calibri"/>
              <a:cs typeface="+mn-cs"/>
            </a:endParaRPr>
          </a:p>
        </p:txBody>
      </p:sp>
      <p:sp>
        <p:nvSpPr>
          <p:cNvPr id="176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  <a:latin typeface="Garamond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8D7FC05-D687-46E0-B584-088A39D759F1}" type="slidenum">
              <a:rPr lang="en-US">
                <a:solidFill>
                  <a:srgbClr val="EEECE1"/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srgbClr val="EEECE1"/>
              </a:solidFill>
              <a:cs typeface="+mn-cs"/>
            </a:endParaRPr>
          </a:p>
        </p:txBody>
      </p:sp>
      <p:pic>
        <p:nvPicPr>
          <p:cNvPr id="176143" name="Picture 15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</p:spPr>
      </p:pic>
      <p:pic>
        <p:nvPicPr>
          <p:cNvPr id="11" name="Picture 19" descr="csurm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0" y="270844"/>
            <a:ext cx="2070100" cy="64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6050"/>
            <a:ext cx="6553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9525">
            <a:solidFill>
              <a:srgbClr val="B3B3B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29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pitchFamily="34" charset="0"/>
        </a:defRPr>
      </a:lvl9pPr>
    </p:titleStyle>
    <p:bodyStyle>
      <a:lvl1pPr marL="234950" indent="-2349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060450"/>
            <a:ext cx="86868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surma aorma addres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943600"/>
            <a:ext cx="8839200" cy="67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surma logo lg X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9245"/>
            <a:ext cx="2971800" cy="84965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266700" y="114684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Georgia" pitchFamily="18" charset="0"/>
              </a:defRPr>
            </a:lvl9pPr>
          </a:lstStyle>
          <a:p>
            <a:pPr algn="ctr"/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1600" kern="0" dirty="0" smtClean="0"/>
              <a:t/>
            </a:r>
            <a:br>
              <a:rPr lang="en-US" sz="1600" kern="0" dirty="0" smtClean="0"/>
            </a:br>
            <a:r>
              <a:rPr lang="en-US" sz="2800" kern="0" dirty="0" smtClean="0">
                <a:latin typeface="Calibri" panose="020F0502020204030204" pitchFamily="34" charset="0"/>
              </a:rPr>
              <a:t>Protecting Student Life</a:t>
            </a:r>
          </a:p>
          <a:p>
            <a:pPr algn="ctr"/>
            <a:r>
              <a:rPr lang="en-US" sz="2800" kern="0" dirty="0" smtClean="0">
                <a:latin typeface="Calibri" panose="020F0502020204030204" pitchFamily="34" charset="0"/>
              </a:rPr>
              <a:t>A Discussion on Information Security, Current Trends, Cyber Liability and Risk Management </a:t>
            </a:r>
          </a:p>
          <a:p>
            <a:pPr algn="ctr"/>
            <a:endParaRPr lang="en-US" sz="2800" kern="0" dirty="0">
              <a:latin typeface="Calibri" panose="020F0502020204030204" pitchFamily="34" charset="0"/>
            </a:endParaRPr>
          </a:p>
          <a:p>
            <a:pPr algn="ctr"/>
            <a:r>
              <a:rPr lang="en-US" sz="2800" kern="0" dirty="0" smtClean="0">
                <a:latin typeface="Calibri" panose="020F0502020204030204" pitchFamily="34" charset="0"/>
              </a:rPr>
              <a:t>January 10, 2017</a:t>
            </a:r>
          </a:p>
          <a:p>
            <a:pPr algn="ctr"/>
            <a:r>
              <a:rPr lang="en-US" sz="2800" kern="0" dirty="0" smtClean="0">
                <a:latin typeface="Calibri" panose="020F0502020204030204" pitchFamily="34" charset="0"/>
              </a:rPr>
              <a:t>10:45 AM to 12:00 PM</a:t>
            </a:r>
            <a:br>
              <a:rPr lang="en-US" sz="2800" kern="0" dirty="0" smtClean="0">
                <a:latin typeface="Calibri" panose="020F0502020204030204" pitchFamily="34" charset="0"/>
              </a:rPr>
            </a:br>
            <a:r>
              <a:rPr lang="en-US" sz="3200" kern="0" dirty="0" smtClean="0"/>
              <a:t/>
            </a:r>
            <a:br>
              <a:rPr lang="en-US" sz="3200" kern="0" dirty="0" smtClean="0"/>
            </a:br>
            <a:endParaRPr lang="en-US" kern="0" dirty="0"/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562100" y="46609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1800" kern="0" dirty="0" smtClean="0">
                <a:solidFill>
                  <a:schemeClr val="bg1"/>
                </a:solidFill>
              </a:rPr>
              <a:t>PRESENTED BY:</a:t>
            </a:r>
          </a:p>
          <a:p>
            <a:pPr algn="ctr"/>
            <a:r>
              <a:rPr lang="en-US" sz="1600" kern="0" dirty="0" smtClean="0">
                <a:solidFill>
                  <a:schemeClr val="bg1"/>
                </a:solidFill>
              </a:rPr>
              <a:t>Ed Hudson, CSU Information Security Management</a:t>
            </a:r>
          </a:p>
          <a:p>
            <a:pPr algn="ctr"/>
            <a:r>
              <a:rPr lang="en-US" sz="1600" kern="0" dirty="0" smtClean="0">
                <a:solidFill>
                  <a:schemeClr val="bg1"/>
                </a:solidFill>
              </a:rPr>
              <a:t>Daniel Howell, Alliant Insurance Services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151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325" indent="0">
              <a:buNone/>
            </a:pPr>
            <a:r>
              <a:rPr lang="en-US" sz="2800" dirty="0">
                <a:latin typeface="Calibri" panose="020F0502020204030204" pitchFamily="34" charset="0"/>
              </a:rPr>
              <a:t>Regulatory Defense and Penalty </a:t>
            </a:r>
          </a:p>
          <a:p>
            <a:pPr marL="60325" indent="0">
              <a:buNone/>
            </a:pPr>
            <a:endParaRPr lang="en-US" sz="2800" dirty="0" smtClean="0">
              <a:latin typeface="Calibri" panose="020F0502020204030204" pitchFamily="34" charset="0"/>
            </a:endParaRPr>
          </a:p>
          <a:p>
            <a:pPr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Legal Services</a:t>
            </a:r>
          </a:p>
          <a:p>
            <a:pPr indent="-34290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Fines and Penalties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7616"/>
          <a:stretch/>
        </p:blipFill>
        <p:spPr>
          <a:xfrm>
            <a:off x="581446" y="3737344"/>
            <a:ext cx="7981108" cy="281585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98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101" y="1143000"/>
            <a:ext cx="86922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Website Media Liability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endParaRPr lang="en-US" sz="2400" kern="0" dirty="0">
              <a:solidFill>
                <a:sysClr val="windowText" lastClr="000000"/>
              </a:solidFill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Releases of media content displayed on websites or social media sites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3101" y="3004962"/>
            <a:ext cx="41202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Libel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Defamation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Slander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Interference with publicity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Copyright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Trademark infringement</a:t>
            </a:r>
            <a:endParaRPr lang="en-US" dirty="0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7796" y="3124200"/>
            <a:ext cx="4507604" cy="35114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998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7562" t="10649" r="6722" b="12145"/>
          <a:stretch/>
        </p:blipFill>
        <p:spPr>
          <a:xfrm>
            <a:off x="231742" y="1752600"/>
            <a:ext cx="8683658" cy="4851107"/>
          </a:xfrm>
          <a:prstGeom prst="rect">
            <a:avLst/>
          </a:prstGeom>
          <a:ln>
            <a:solidFill>
              <a:schemeClr val="accent1">
                <a:tint val="40000"/>
                <a:hueOff val="0"/>
                <a:satOff val="0"/>
                <a:lumOff val="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" y="12192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Cyber Extortion Liability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368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4324"/>
          <a:stretch/>
        </p:blipFill>
        <p:spPr>
          <a:xfrm>
            <a:off x="228600" y="2133600"/>
            <a:ext cx="8686800" cy="426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386" y="1219200"/>
            <a:ext cx="5938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Party Damages vs. 3</a:t>
            </a:r>
            <a:r>
              <a:rPr lang="en-US" sz="2800" b="1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rd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Party Liability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11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First Party Data </a:t>
            </a:r>
            <a:r>
              <a:rPr lang="en-US" sz="2800" dirty="0" smtClean="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+mj-cs"/>
              </a:rPr>
              <a:t>Assets and Business Interruption </a:t>
            </a:r>
            <a:endParaRPr lang="en-US" sz="2800" b="0" dirty="0" smtClean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2800" b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  <a:p>
            <a:pPr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Replace or Upgrade </a:t>
            </a:r>
            <a:r>
              <a:rPr lang="en-US" sz="2400" b="0" kern="1200" dirty="0" smtClean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Hardware </a:t>
            </a: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/ Software</a:t>
            </a:r>
          </a:p>
          <a:p>
            <a:pPr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Forensic Specialists</a:t>
            </a:r>
          </a:p>
          <a:p>
            <a:pPr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Public Relations</a:t>
            </a:r>
          </a:p>
          <a:p>
            <a:pPr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Extortion</a:t>
            </a:r>
          </a:p>
          <a:p>
            <a:pPr indent="-342900" eaLnBrk="1" hangingPunct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sz="2400" b="0" kern="1200" dirty="0">
                <a:solidFill>
                  <a:srgbClr val="000000"/>
                </a:solidFill>
                <a:latin typeface="Calibri" panose="020F0502020204030204" pitchFamily="34" charset="0"/>
                <a:cs typeface="Arial" charset="0"/>
              </a:rPr>
              <a:t>Busine</a:t>
            </a:r>
            <a:r>
              <a:rPr lang="en-US" sz="2400" b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ss Interruption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sz="1800" b="0" dirty="0">
              <a:solidFill>
                <a:sysClr val="windowText" lastClr="000000"/>
              </a:solidFill>
            </a:endParaRPr>
          </a:p>
          <a:p>
            <a:pPr marL="60325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9697"/>
          <a:stretch/>
        </p:blipFill>
        <p:spPr>
          <a:xfrm>
            <a:off x="4038600" y="2743201"/>
            <a:ext cx="4800600" cy="35052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41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68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much coverage do I have?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8001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$12,000,000 </a:t>
            </a:r>
            <a:r>
              <a:rPr lang="en-US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(shared by all campuses and auxiliary organizations – which includes a $7,500,000 sublimit for legal/forensic/crisis management costs)</a:t>
            </a:r>
          </a:p>
          <a:p>
            <a:pPr marL="457200" algn="ctr"/>
            <a:r>
              <a:rPr lang="en-US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Plus</a:t>
            </a:r>
          </a:p>
          <a:p>
            <a:pPr marL="8001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2,000,000 Notified Individuals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much do I have to pay out of pocket?</a:t>
            </a:r>
          </a:p>
          <a:p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first 250 individual notifications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Eight hours waiting period for first party claims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$25,000 for AO and $100,000 for Campuses 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28600" y="1181096"/>
            <a:ext cx="8572500" cy="55245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Who do I contact if I suspect a cyber breach?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1</a:t>
            </a:r>
            <a:r>
              <a:rPr lang="en-US" alt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st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Point of Contact: Office of Systemwide Risk Management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baseline="30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nd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Point of Contact: Alliant Insurance Services, Inc.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sz="10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Copy to Beazley Breach Response Team:</a:t>
            </a:r>
            <a:endParaRPr lang="en-US" altLang="en-US" sz="2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US" altLang="en-US" sz="1800" b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3200400"/>
            <a:ext cx="2971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Robert Frey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(415) 403-1445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rfrey@alliant.com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3200399"/>
            <a:ext cx="2971800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bg1"/>
                </a:solidFill>
                <a:latin typeface="Calibri" panose="020F0502020204030204" pitchFamily="34" charset="0"/>
              </a:rPr>
              <a:t>Elaine Kim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(415) 403-1458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ekim@alliant.com 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43716" y="5257800"/>
            <a:ext cx="4343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bbr.claims@Beazley.com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24-hour hotline (866) 567-8570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304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228600" y="1295400"/>
            <a:ext cx="8610600" cy="53040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can the Beazley Breach Response Team do for me?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BBR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Team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will help you successfully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prepare for, investigate, and respond to privacy or security breaches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You will be assigned one </a:t>
            </a:r>
            <a:r>
              <a:rPr lang="en-US" altLang="en-US" sz="2400" dirty="0" err="1">
                <a:solidFill>
                  <a:schemeClr val="bg1"/>
                </a:solidFill>
                <a:latin typeface="Calibri" panose="020F0502020204030204" pitchFamily="34" charset="0"/>
              </a:rPr>
              <a:t>BBR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Team member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as </a:t>
            </a: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your point person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Beazley Breach Response Team: </a:t>
            </a:r>
          </a:p>
          <a:p>
            <a:pPr marL="509588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1.   Email bbr.claims@beazley.com  </a:t>
            </a:r>
          </a:p>
          <a:p>
            <a:pPr marL="509588" indent="0">
              <a:lnSpc>
                <a:spcPct val="90000"/>
              </a:lnSpc>
              <a:buNone/>
            </a:pPr>
            <a:r>
              <a:rPr lang="en-US" alt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2.   24-hour hotline (866) 567-8570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15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15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552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130282" y="2386473"/>
            <a:ext cx="468256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90600" algn="l"/>
              </a:tabLst>
            </a:pPr>
            <a:r>
              <a:rPr lang="en-US" sz="2400" b="1" cap="small" dirty="0" smtClean="0">
                <a:solidFill>
                  <a:srgbClr val="C00000"/>
                </a:solidFill>
                <a:latin typeface="Candara" panose="020E0502030303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www.</a:t>
            </a:r>
            <a:r>
              <a:rPr lang="en-US" sz="2400" b="1" dirty="0" smtClean="0">
                <a:solidFill>
                  <a:srgbClr val="C00000"/>
                </a:solidFill>
                <a:latin typeface="Candara" panose="020E0502030303020204" pitchFamily="34" charset="0"/>
                <a:ea typeface="Gungsuh" panose="02030600000101010101" pitchFamily="18" charset="-127"/>
                <a:cs typeface="Times New Roman" panose="02020603050405020304" pitchFamily="18" charset="0"/>
              </a:rPr>
              <a:t>beazleybreachsolutions.com</a:t>
            </a:r>
            <a:endParaRPr lang="en-US" sz="2400" b="1" dirty="0">
              <a:solidFill>
                <a:srgbClr val="C00000"/>
              </a:solidFill>
              <a:effectLst/>
              <a:latin typeface="Candara" panose="020E0502030303020204" pitchFamily="34" charset="0"/>
              <a:ea typeface="Gungsuh" panose="02030600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2317" y="3124200"/>
            <a:ext cx="8686800" cy="37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F3864"/>
              </a:buClr>
              <a:buSzPts val="1400"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What’s on the website?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F3864"/>
              </a:buClr>
              <a:buSzPts val="1400"/>
              <a:buFont typeface="Wingdings" panose="05000000000000000000" pitchFamily="2" charset="2"/>
              <a:buChar char="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Breach Response Services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F3864"/>
              </a:buClr>
              <a:buSzPts val="1400"/>
              <a:buFont typeface="Wingdings" panose="05000000000000000000" pitchFamily="2" charset="2"/>
              <a:buChar char="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 - Steps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take to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minimize data breaches and their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F3864"/>
              </a:buClr>
              <a:buSzPts val="1400"/>
              <a:buFont typeface="Wingdings" panose="05000000000000000000" pitchFamily="2" charset="2"/>
              <a:buChar char="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effective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response, including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first responder guide and forensic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tools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F3864"/>
              </a:buClr>
              <a:buSzPts val="1400"/>
              <a:buFont typeface="Wingdings" panose="05000000000000000000" pitchFamily="2" charset="2"/>
              <a:buChar char="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breach notification laws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 specific state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1F3864"/>
              </a:buClr>
              <a:buSzPts val="1400"/>
              <a:buFont typeface="Wingdings" panose="05000000000000000000" pitchFamily="2" charset="2"/>
              <a:buChar char=""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25600"/>
            <a:ext cx="8485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 can I go to learn more before a breach occurs?  The Beazley Breach Solutions website!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573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09129" y="1609797"/>
            <a:ext cx="1656376" cy="1303545"/>
          </a:xfrm>
          <a:prstGeom prst="rect">
            <a:avLst/>
          </a:prstGeom>
          <a:noFill/>
          <a:ln w="3175">
            <a:noFill/>
            <a:prstDash val="sysDot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ctangle 15"/>
          <p:cNvSpPr/>
          <p:nvPr/>
        </p:nvSpPr>
        <p:spPr>
          <a:xfrm flipH="1" flipV="1">
            <a:off x="9120401" y="4610124"/>
            <a:ext cx="1657417" cy="1163354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7719984"/>
              </p:ext>
            </p:extLst>
          </p:nvPr>
        </p:nvGraphicFramePr>
        <p:xfrm>
          <a:off x="255180" y="1143000"/>
          <a:ext cx="8642401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28600" y="1387320"/>
            <a:ext cx="472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The Importance of Prompt Notification and Breach Response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1816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Goal = Preserve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reputation and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get 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operations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</a:rPr>
              <a:t>back to normal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25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Who’s Who of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r>
              <a:rPr lang="en-US" sz="2800" dirty="0" err="1" smtClean="0"/>
              <a:t>i-Dressup</a:t>
            </a:r>
            <a:r>
              <a:rPr lang="en-US" sz="2800" dirty="0" smtClean="0"/>
              <a:t>: 2.2 Million</a:t>
            </a:r>
          </a:p>
          <a:p>
            <a:r>
              <a:rPr lang="en-US" sz="2800" dirty="0" err="1" smtClean="0"/>
              <a:t>DLH.Net</a:t>
            </a:r>
            <a:r>
              <a:rPr lang="en-US" sz="2800" dirty="0" smtClean="0"/>
              <a:t>: 3.3 Million</a:t>
            </a:r>
            <a:endParaRPr lang="en-US" sz="2800" dirty="0"/>
          </a:p>
          <a:p>
            <a:r>
              <a:rPr lang="en-US" sz="2800" dirty="0" err="1" smtClean="0"/>
              <a:t>Leet</a:t>
            </a:r>
            <a:r>
              <a:rPr lang="en-US" sz="2800" dirty="0" smtClean="0"/>
              <a:t>: 5 Million</a:t>
            </a:r>
          </a:p>
          <a:p>
            <a:r>
              <a:rPr lang="en-US" sz="2800" dirty="0" err="1" smtClean="0"/>
              <a:t>ClixSense</a:t>
            </a:r>
            <a:r>
              <a:rPr lang="en-US" sz="2800" dirty="0" smtClean="0"/>
              <a:t>: 6.6 Million</a:t>
            </a:r>
          </a:p>
          <a:p>
            <a:r>
              <a:rPr lang="en-US" sz="2800" dirty="0" smtClean="0"/>
              <a:t>Lifeboat: 7 Million</a:t>
            </a:r>
          </a:p>
          <a:p>
            <a:r>
              <a:rPr lang="en-US" sz="2800" dirty="0" err="1" smtClean="0"/>
              <a:t>DailyMotion</a:t>
            </a:r>
            <a:r>
              <a:rPr lang="en-US" sz="2800" dirty="0" smtClean="0"/>
              <a:t>: 18 Million</a:t>
            </a:r>
          </a:p>
          <a:p>
            <a:r>
              <a:rPr lang="en-US" sz="2800" dirty="0" err="1" smtClean="0"/>
              <a:t>Mail.ru</a:t>
            </a:r>
            <a:r>
              <a:rPr lang="en-US" sz="2800" dirty="0" smtClean="0"/>
              <a:t>- 25 Million</a:t>
            </a:r>
          </a:p>
          <a:p>
            <a:r>
              <a:rPr lang="en-US" sz="2800" dirty="0" err="1" smtClean="0"/>
              <a:t>Weebly</a:t>
            </a:r>
            <a:r>
              <a:rPr lang="en-US" sz="2800" dirty="0" smtClean="0"/>
              <a:t>: 43 Million</a:t>
            </a:r>
          </a:p>
          <a:p>
            <a:r>
              <a:rPr lang="en-US" sz="2800" dirty="0" smtClean="0"/>
              <a:t>Vertical Scope: 45 Million</a:t>
            </a:r>
          </a:p>
          <a:p>
            <a:r>
              <a:rPr lang="en-US" sz="2800" dirty="0" err="1" smtClean="0"/>
              <a:t>FriendFinder</a:t>
            </a:r>
            <a:r>
              <a:rPr lang="en-US" sz="2800" dirty="0" smtClean="0"/>
              <a:t> Networks: 412 Million</a:t>
            </a:r>
          </a:p>
          <a:p>
            <a:pPr lvl="3"/>
            <a:r>
              <a:rPr lang="en-US" dirty="0" smtClean="0"/>
              <a:t>Source: </a:t>
            </a:r>
            <a:r>
              <a:rPr lang="en-US" dirty="0" err="1" smtClean="0"/>
              <a:t>NetworkWorld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516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1180104"/>
            <a:ext cx="7599521" cy="50682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99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rgbClr val="002060"/>
                </a:solidFill>
              </a:rPr>
              <a:t>Thank You!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371600"/>
            <a:ext cx="8382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Questions?  </a:t>
            </a:r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Please contact:</a:t>
            </a:r>
          </a:p>
          <a:p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Ed Hudson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CSU Chancellor’s Office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Information Security Director &amp; Information Security Officer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562-951-8431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ehudson@calstate.edu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Daniel Howell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	CSURMA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Program Director </a:t>
            </a:r>
            <a:endParaRPr lang="en-US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Alliant Insurance Services, Inc.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415-403-1426</a:t>
            </a:r>
          </a:p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b="1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dhowell@alliant.com</a:t>
            </a:r>
          </a:p>
          <a:p>
            <a:endParaRPr lang="en-US" sz="1600" b="1" dirty="0">
              <a:solidFill>
                <a:srgbClr val="0000FF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endParaRPr lang="en-US" sz="1600" b="1" dirty="0">
              <a:solidFill>
                <a:srgbClr val="0000FF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34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Mention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MySpace</a:t>
            </a:r>
            <a:r>
              <a:rPr lang="en-US" dirty="0" smtClean="0"/>
              <a:t>: 427 Million</a:t>
            </a:r>
          </a:p>
          <a:p>
            <a:r>
              <a:rPr lang="en-US" dirty="0" smtClean="0"/>
              <a:t>Yahoo: 1 Billion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67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Closer to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Wire Fraud: 250K</a:t>
            </a:r>
          </a:p>
          <a:p>
            <a:r>
              <a:rPr lang="en-US" dirty="0" smtClean="0"/>
              <a:t>HR Benefits</a:t>
            </a:r>
          </a:p>
          <a:p>
            <a:r>
              <a:rPr lang="en-US" dirty="0" smtClean="0"/>
              <a:t>Ransom and Ransomware</a:t>
            </a:r>
          </a:p>
          <a:p>
            <a:r>
              <a:rPr lang="en-US" dirty="0" smtClean="0"/>
              <a:t>Contentious Divorce</a:t>
            </a:r>
          </a:p>
          <a:p>
            <a:r>
              <a:rPr lang="en-US" dirty="0" smtClean="0"/>
              <a:t>File Cabinets in Public</a:t>
            </a:r>
          </a:p>
          <a:p>
            <a:r>
              <a:rPr lang="en-US" dirty="0" smtClean="0"/>
              <a:t>SCO Payroll Recycling</a:t>
            </a:r>
          </a:p>
          <a:p>
            <a:r>
              <a:rPr lang="en-US" dirty="0" smtClean="0"/>
              <a:t>Phishing, Phishing and more Phishing</a:t>
            </a:r>
          </a:p>
          <a:p>
            <a:pPr lvl="1"/>
            <a:r>
              <a:rPr lang="en-US" dirty="0" smtClean="0"/>
              <a:t>Taxes, acct resets, wire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20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24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Cyber Risk Exposures – What’s Covered</a:t>
            </a:r>
            <a:endParaRPr lang="en-US" alt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9906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 much is this going to cost me?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84" y="1752600"/>
            <a:ext cx="8650224" cy="4762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230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24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Cyber Risk Exposures – What’s Covered</a:t>
            </a:r>
            <a:endParaRPr lang="en-US" alt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1795"/>
          <a:stretch/>
        </p:blipFill>
        <p:spPr>
          <a:xfrm>
            <a:off x="685800" y="1981200"/>
            <a:ext cx="7848600" cy="456580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" y="1219200"/>
            <a:ext cx="3731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Costs Will I Incur?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58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324600" cy="63976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Cyber Risk Exposures – What’s Covered</a:t>
            </a:r>
            <a:endParaRPr lang="en-US" altLang="en-US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0624" y="9906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Information Security &amp; Privacy Liability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Regulatory Defense &amp;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Penalties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Website Media </a:t>
            </a: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Liability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Cyber Extortion Liability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First-Party Data Asset Liability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First-Party Network Business Interruption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129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</a:rPr>
              <a:t>Cyber Risk Exposures – What’s Covered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95400"/>
            <a:ext cx="8458200" cy="5257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Information Security &amp; Privacy Liability</a:t>
            </a:r>
          </a:p>
          <a:p>
            <a:pPr marL="342900" indent="-342900">
              <a:buAutoNum type="arabicPeriod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Violation of privacy law through failure of computer or network security</a:t>
            </a:r>
          </a:p>
          <a:p>
            <a:endParaRPr lang="en-US" sz="24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0000CC"/>
                </a:solidFill>
                <a:latin typeface="Calibri" panose="020F0502020204030204" pitchFamily="34" charset="0"/>
              </a:rPr>
              <a:t>Breach Notification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Call Center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Legal Services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Credit Monitoring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ID Monitoring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Public Relations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Crisis Management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895600"/>
            <a:ext cx="4724400" cy="2943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26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Cyber Risk Exposures – What’s Covered?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95400"/>
            <a:ext cx="8686800" cy="5250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Breach Notifications </a:t>
            </a:r>
            <a:r>
              <a:rPr lang="en-US" sz="28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- 2,000,000 Notified Individuals</a:t>
            </a:r>
          </a:p>
          <a:p>
            <a:pPr lvl="0"/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-342900">
              <a:buClr>
                <a:srgbClr val="21578A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Notification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to State Attorney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General, State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 Federal </a:t>
            </a: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Regulators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182279"/>
            <a:ext cx="2619375" cy="2095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2133600"/>
            <a:ext cx="34978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Employees/HR Data</a:t>
            </a:r>
          </a:p>
          <a:p>
            <a:pPr marL="342900" lvl="1" indent="-342900"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Social Security Number</a:t>
            </a:r>
          </a:p>
          <a:p>
            <a:pPr marL="342900" lvl="1" indent="-342900"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Drivers License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Number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6586" y="4582579"/>
            <a:ext cx="4328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Credit Card Information</a:t>
            </a:r>
          </a:p>
          <a:p>
            <a:pPr marL="342900" lvl="1" indent="-342900"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Students / Alumni Information</a:t>
            </a:r>
          </a:p>
          <a:p>
            <a:pPr marL="342900" lvl="1" indent="-342900">
              <a:buClr>
                <a:srgbClr val="21578A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Protected Health </a:t>
            </a:r>
            <a:r>
              <a:rPr lang="en-US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Information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64346"/>
            <a:ext cx="8686800" cy="48268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78597D-625D-454D-9888-D0835A237E6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7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170">
  <a:themeElements>
    <a:clrScheme name="">
      <a:dk1>
        <a:srgbClr val="004080"/>
      </a:dk1>
      <a:lt1>
        <a:srgbClr val="B3B3B3"/>
      </a:lt1>
      <a:dk2>
        <a:srgbClr val="000000"/>
      </a:dk2>
      <a:lt2>
        <a:srgbClr val="FF6666"/>
      </a:lt2>
      <a:accent1>
        <a:srgbClr val="666666"/>
      </a:accent1>
      <a:accent2>
        <a:srgbClr val="0080FF"/>
      </a:accent2>
      <a:accent3>
        <a:srgbClr val="AAAAAA"/>
      </a:accent3>
      <a:accent4>
        <a:srgbClr val="989898"/>
      </a:accent4>
      <a:accent5>
        <a:srgbClr val="B8B8B8"/>
      </a:accent5>
      <a:accent6>
        <a:srgbClr val="0073E7"/>
      </a:accent6>
      <a:hlink>
        <a:srgbClr val="66CCFF"/>
      </a:hlink>
      <a:folHlink>
        <a:srgbClr val="B3B3B3"/>
      </a:folHlink>
    </a:clrScheme>
    <a:fontScheme name="00170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017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0170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0170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A375BE7928AF4B96EF8EB6FB57A64A" ma:contentTypeVersion="2" ma:contentTypeDescription="Create a new document." ma:contentTypeScope="" ma:versionID="483beba6f0848d9fa33d7f61f0d30c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be8db7f94553974d0767d4c71b1083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8C4786-F787-456B-9A36-25FD404EB609}"/>
</file>

<file path=customXml/itemProps2.xml><?xml version="1.0" encoding="utf-8"?>
<ds:datastoreItem xmlns:ds="http://schemas.openxmlformats.org/officeDocument/2006/customXml" ds:itemID="{14E71712-E60A-4AFE-B385-DD25B56D96F3}"/>
</file>

<file path=customXml/itemProps3.xml><?xml version="1.0" encoding="utf-8"?>
<ds:datastoreItem xmlns:ds="http://schemas.openxmlformats.org/officeDocument/2006/customXml" ds:itemID="{2E8BB72F-CFAF-41F5-93FA-3FD2C762B218}"/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12330</TotalTime>
  <Words>984</Words>
  <Application>Microsoft Office PowerPoint</Application>
  <PresentationFormat>On-screen Show (4:3)</PresentationFormat>
  <Paragraphs>229</Paragraphs>
  <Slides>21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Gungsuh</vt:lpstr>
      <vt:lpstr>Arial</vt:lpstr>
      <vt:lpstr>Calibri</vt:lpstr>
      <vt:lpstr>Candara</vt:lpstr>
      <vt:lpstr>Corbel</vt:lpstr>
      <vt:lpstr>Garamond</vt:lpstr>
      <vt:lpstr>Georgia</vt:lpstr>
      <vt:lpstr>Times New Roman</vt:lpstr>
      <vt:lpstr>Verdana</vt:lpstr>
      <vt:lpstr>Wingdings</vt:lpstr>
      <vt:lpstr>00170</vt:lpstr>
      <vt:lpstr>Default Design</vt:lpstr>
      <vt:lpstr>Photo Editor Photo</vt:lpstr>
      <vt:lpstr>PowerPoint Presentation</vt:lpstr>
      <vt:lpstr>Who’s Who of 2016</vt:lpstr>
      <vt:lpstr>Notable Mention</vt:lpstr>
      <vt:lpstr>Closer to home</vt:lpstr>
      <vt:lpstr>Cyber Risk Exposures – What’s Covered</vt:lpstr>
      <vt:lpstr>Cyber Risk Exposures – What’s Covered</vt:lpstr>
      <vt:lpstr>Cyber Risk Exposures – What’s Covered</vt:lpstr>
      <vt:lpstr>Cyber Risk Exposures – What’s Covered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Cyber Risk Exposures – What’s Covered?</vt:lpstr>
      <vt:lpstr>Questions?</vt:lpstr>
      <vt:lpstr>Thank You!</vt:lpstr>
    </vt:vector>
  </TitlesOfParts>
  <Company>Alliant Insurance Services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Employment Practices</dc:title>
  <dc:creator>mkelley</dc:creator>
  <cp:lastModifiedBy>Mimi Long</cp:lastModifiedBy>
  <cp:revision>739</cp:revision>
  <cp:lastPrinted>2016-01-08T23:00:28Z</cp:lastPrinted>
  <dcterms:created xsi:type="dcterms:W3CDTF">2013-01-11T19:05:37Z</dcterms:created>
  <dcterms:modified xsi:type="dcterms:W3CDTF">2017-01-04T21:46:03Z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0x01010009A375BE7928AF4B96EF8EB6FB57A64A</vt:lpwstr>
  </property>
</Properties>
</file>