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5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5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charts/chart1.xml" ContentType="application/vnd.openxmlformats-officedocument.drawingml.chart+xml"/>
  <Override PartName="/ppt/theme/themeOverride1.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1"/>
  </p:sldMasterIdLst>
  <p:notesMasterIdLst>
    <p:notesMasterId r:id="rId62"/>
  </p:notesMasterIdLst>
  <p:handoutMasterIdLst>
    <p:handoutMasterId r:id="rId63"/>
  </p:handoutMasterIdLst>
  <p:sldIdLst>
    <p:sldId id="259" r:id="rId2"/>
    <p:sldId id="262" r:id="rId3"/>
    <p:sldId id="261" r:id="rId4"/>
    <p:sldId id="263" r:id="rId5"/>
    <p:sldId id="264" r:id="rId6"/>
    <p:sldId id="265" r:id="rId7"/>
    <p:sldId id="267" r:id="rId8"/>
    <p:sldId id="273" r:id="rId9"/>
    <p:sldId id="272" r:id="rId10"/>
    <p:sldId id="270" r:id="rId11"/>
    <p:sldId id="269" r:id="rId12"/>
    <p:sldId id="266" r:id="rId13"/>
    <p:sldId id="275" r:id="rId14"/>
    <p:sldId id="276" r:id="rId15"/>
    <p:sldId id="277" r:id="rId16"/>
    <p:sldId id="278" r:id="rId17"/>
    <p:sldId id="322" r:id="rId18"/>
    <p:sldId id="280" r:id="rId19"/>
    <p:sldId id="279" r:id="rId20"/>
    <p:sldId id="325"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326" r:id="rId36"/>
    <p:sldId id="295" r:id="rId37"/>
    <p:sldId id="297" r:id="rId38"/>
    <p:sldId id="298" r:id="rId39"/>
    <p:sldId id="301" r:id="rId40"/>
    <p:sldId id="327" r:id="rId41"/>
    <p:sldId id="302" r:id="rId42"/>
    <p:sldId id="303" r:id="rId43"/>
    <p:sldId id="332" r:id="rId44"/>
    <p:sldId id="329" r:id="rId45"/>
    <p:sldId id="330" r:id="rId46"/>
    <p:sldId id="331" r:id="rId47"/>
    <p:sldId id="304" r:id="rId48"/>
    <p:sldId id="305" r:id="rId49"/>
    <p:sldId id="307" r:id="rId50"/>
    <p:sldId id="333" r:id="rId51"/>
    <p:sldId id="334" r:id="rId52"/>
    <p:sldId id="335" r:id="rId53"/>
    <p:sldId id="308" r:id="rId54"/>
    <p:sldId id="309" r:id="rId55"/>
    <p:sldId id="336" r:id="rId56"/>
    <p:sldId id="337" r:id="rId57"/>
    <p:sldId id="310" r:id="rId58"/>
    <p:sldId id="338" r:id="rId59"/>
    <p:sldId id="311" r:id="rId60"/>
    <p:sldId id="315" r:id="rId6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B6E"/>
    <a:srgbClr val="005D26"/>
    <a:srgbClr val="F238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2" autoAdjust="0"/>
  </p:normalViewPr>
  <p:slideViewPr>
    <p:cSldViewPr>
      <p:cViewPr>
        <p:scale>
          <a:sx n="60" d="100"/>
          <a:sy n="60" d="100"/>
        </p:scale>
        <p:origin x="-3000" y="-106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Actuarial%20Analysis\Blank%20Templates\Presentations\Bickmore%20Presentation.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00445490290745"/>
          <c:y val="8.0023209534041545E-2"/>
          <c:w val="0.90676996873249949"/>
          <c:h val="0.83074406092141162"/>
        </c:manualLayout>
      </c:layout>
      <c:barChart>
        <c:barDir val="col"/>
        <c:grouping val="stacked"/>
        <c:varyColors val="0"/>
        <c:ser>
          <c:idx val="0"/>
          <c:order val="0"/>
          <c:tx>
            <c:strRef>
              <c:f>IncDev!$A$6</c:f>
              <c:strCache>
                <c:ptCount val="1"/>
                <c:pt idx="0">
                  <c:v>Start</c:v>
                </c:pt>
              </c:strCache>
            </c:strRef>
          </c:tx>
          <c:spPr>
            <a:solidFill>
              <a:srgbClr val="CCCCFF"/>
            </a:solidFill>
            <a:ln w="12700">
              <a:solidFill>
                <a:srgbClr val="000000"/>
              </a:solidFill>
              <a:prstDash val="solid"/>
            </a:ln>
          </c:spPr>
          <c:invertIfNegative val="0"/>
          <c:cat>
            <c:strRef>
              <c:f>IncDev!$B$5:$C$5</c:f>
              <c:strCache>
                <c:ptCount val="2"/>
                <c:pt idx="0">
                  <c:v>After one year</c:v>
                </c:pt>
                <c:pt idx="1">
                  <c:v>Ultimate</c:v>
                </c:pt>
              </c:strCache>
            </c:strRef>
          </c:cat>
          <c:val>
            <c:numRef>
              <c:f>IncDev!$B$6:$C$6</c:f>
              <c:numCache>
                <c:formatCode>"$"#,##0.00_);[Red]\("$"#,##0.00\)</c:formatCode>
                <c:ptCount val="2"/>
                <c:pt idx="0">
                  <c:v>782.77800000000252</c:v>
                </c:pt>
                <c:pt idx="1">
                  <c:v>782.77800000000252</c:v>
                </c:pt>
              </c:numCache>
            </c:numRef>
          </c:val>
        </c:ser>
        <c:ser>
          <c:idx val="1"/>
          <c:order val="1"/>
          <c:tx>
            <c:strRef>
              <c:f>IncDev!$A$8</c:f>
              <c:strCache>
                <c:ptCount val="1"/>
                <c:pt idx="0">
                  <c:v>Ultimate</c:v>
                </c:pt>
              </c:strCache>
            </c:strRef>
          </c:tx>
          <c:spPr>
            <a:solidFill>
              <a:srgbClr val="CC99FF"/>
            </a:solidFill>
            <a:ln w="12700">
              <a:solidFill>
                <a:srgbClr val="000000"/>
              </a:solidFill>
              <a:prstDash val="solid"/>
            </a:ln>
          </c:spPr>
          <c:invertIfNegative val="0"/>
          <c:cat>
            <c:strRef>
              <c:f>IncDev!$B$5:$C$5</c:f>
              <c:strCache>
                <c:ptCount val="2"/>
                <c:pt idx="0">
                  <c:v>After one year</c:v>
                </c:pt>
                <c:pt idx="1">
                  <c:v>Ultimate</c:v>
                </c:pt>
              </c:strCache>
            </c:strRef>
          </c:cat>
          <c:val>
            <c:numRef>
              <c:f>IncDev!$B$8:$C$8</c:f>
              <c:numCache>
                <c:formatCode>"$"#,##0.00_);[Red]\("$"#,##0.00\)</c:formatCode>
                <c:ptCount val="2"/>
                <c:pt idx="1">
                  <c:v>391.38900000000001</c:v>
                </c:pt>
              </c:numCache>
            </c:numRef>
          </c:val>
        </c:ser>
        <c:dLbls>
          <c:showLegendKey val="0"/>
          <c:showVal val="0"/>
          <c:showCatName val="0"/>
          <c:showSerName val="0"/>
          <c:showPercent val="0"/>
          <c:showBubbleSize val="0"/>
        </c:dLbls>
        <c:gapWidth val="150"/>
        <c:overlap val="100"/>
        <c:axId val="90494464"/>
        <c:axId val="90496000"/>
      </c:barChart>
      <c:catAx>
        <c:axId val="9049446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90496000"/>
        <c:crosses val="autoZero"/>
        <c:auto val="1"/>
        <c:lblAlgn val="ctr"/>
        <c:lblOffset val="100"/>
        <c:tickLblSkip val="1"/>
        <c:tickMarkSkip val="1"/>
        <c:noMultiLvlLbl val="0"/>
      </c:catAx>
      <c:valAx>
        <c:axId val="90496000"/>
        <c:scaling>
          <c:orientation val="minMax"/>
        </c:scaling>
        <c:delete val="0"/>
        <c:axPos val="l"/>
        <c:majorGridlines>
          <c:spPr>
            <a:ln w="3175">
              <a:solidFill>
                <a:srgbClr val="000000"/>
              </a:solidFill>
              <a:prstDash val="solid"/>
            </a:ln>
          </c:spPr>
        </c:majorGridlines>
        <c:numFmt formatCode="&quot;$&quot;#,##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90494464"/>
        <c:crosses val="autoZero"/>
        <c:crossBetween val="between"/>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a:effectLst>
      <a:outerShdw dist="35921" dir="2700000" algn="br">
        <a:srgbClr val="000000"/>
      </a:outerShdw>
    </a:effectLst>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Actual</c:v>
                </c:pt>
              </c:strCache>
            </c:strRef>
          </c:tx>
          <c:spPr>
            <a:ln w="50800">
              <a:solidFill>
                <a:srgbClr val="FF0000"/>
              </a:solidFill>
            </a:ln>
          </c:spPr>
          <c:marker>
            <c:symbol val="none"/>
          </c:marker>
          <c:cat>
            <c:strRef>
              <c:f>Sheet1!$A$2:$A$12</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Sheet1!$B$2:$B$12</c:f>
              <c:numCache>
                <c:formatCode>#,##0</c:formatCode>
                <c:ptCount val="11"/>
                <c:pt idx="0">
                  <c:v>146.02078845159815</c:v>
                </c:pt>
                <c:pt idx="1">
                  <c:v>150.98630419956868</c:v>
                </c:pt>
                <c:pt idx="2">
                  <c:v>139.25497344248748</c:v>
                </c:pt>
                <c:pt idx="3">
                  <c:v>149.02058614142763</c:v>
                </c:pt>
                <c:pt idx="4">
                  <c:v>139.33724445176981</c:v>
                </c:pt>
                <c:pt idx="5">
                  <c:v>122.36754473131263</c:v>
                </c:pt>
                <c:pt idx="6">
                  <c:v>110.2204117138357</c:v>
                </c:pt>
                <c:pt idx="7">
                  <c:v>106.23766787925075</c:v>
                </c:pt>
                <c:pt idx="8">
                  <c:v>105.40675114030513</c:v>
                </c:pt>
                <c:pt idx="9">
                  <c:v>105.92637482590285</c:v>
                </c:pt>
                <c:pt idx="10">
                  <c:v>105.06049165293906</c:v>
                </c:pt>
              </c:numCache>
            </c:numRef>
          </c:val>
          <c:smooth val="0"/>
        </c:ser>
        <c:ser>
          <c:idx val="1"/>
          <c:order val="1"/>
          <c:tx>
            <c:strRef>
              <c:f>Sheet1!$C$1</c:f>
              <c:strCache>
                <c:ptCount val="1"/>
                <c:pt idx="0">
                  <c:v>Fitted</c:v>
                </c:pt>
              </c:strCache>
            </c:strRef>
          </c:tx>
          <c:spPr>
            <a:ln w="50800">
              <a:solidFill>
                <a:srgbClr val="0033CC"/>
              </a:solidFill>
            </a:ln>
          </c:spPr>
          <c:marker>
            <c:symbol val="none"/>
          </c:marker>
          <c:cat>
            <c:strRef>
              <c:f>Sheet1!$A$2:$A$12</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Sheet1!$C$2:$C$12</c:f>
              <c:numCache>
                <c:formatCode>#,##0</c:formatCode>
                <c:ptCount val="11"/>
                <c:pt idx="0">
                  <c:v>166.11833732987409</c:v>
                </c:pt>
                <c:pt idx="1">
                  <c:v>156.2252917946044</c:v>
                </c:pt>
                <c:pt idx="2">
                  <c:v>146.92141872238778</c:v>
                </c:pt>
                <c:pt idx="3">
                  <c:v>138.17163041550947</c:v>
                </c:pt>
                <c:pt idx="4">
                  <c:v>129.94292879620144</c:v>
                </c:pt>
                <c:pt idx="5">
                  <c:v>122.20428096098779</c:v>
                </c:pt>
                <c:pt idx="6">
                  <c:v>114.92650214629141</c:v>
                </c:pt>
                <c:pt idx="7">
                  <c:v>108.08214566393177</c:v>
                </c:pt>
                <c:pt idx="8">
                  <c:v>101.645399391426</c:v>
                </c:pt>
                <c:pt idx="9">
                  <c:v>95.591988426728065</c:v>
                </c:pt>
              </c:numCache>
            </c:numRef>
          </c:val>
          <c:smooth val="0"/>
        </c:ser>
        <c:dLbls>
          <c:showLegendKey val="0"/>
          <c:showVal val="0"/>
          <c:showCatName val="0"/>
          <c:showSerName val="0"/>
          <c:showPercent val="0"/>
          <c:showBubbleSize val="0"/>
        </c:dLbls>
        <c:marker val="1"/>
        <c:smooth val="0"/>
        <c:axId val="101002624"/>
        <c:axId val="101004800"/>
      </c:lineChart>
      <c:catAx>
        <c:axId val="101002624"/>
        <c:scaling>
          <c:orientation val="minMax"/>
        </c:scaling>
        <c:delete val="0"/>
        <c:axPos val="b"/>
        <c:title>
          <c:tx>
            <c:rich>
              <a:bodyPr/>
              <a:lstStyle/>
              <a:p>
                <a:pPr>
                  <a:defRPr/>
                </a:pPr>
                <a:r>
                  <a:rPr lang="en-US" dirty="0" smtClean="0"/>
                  <a:t>Accident</a:t>
                </a:r>
                <a:r>
                  <a:rPr lang="en-US" baseline="0" dirty="0" smtClean="0"/>
                  <a:t> Year</a:t>
                </a:r>
                <a:endParaRPr lang="en-US" dirty="0"/>
              </a:p>
            </c:rich>
          </c:tx>
          <c:layout/>
          <c:overlay val="0"/>
        </c:title>
        <c:majorTickMark val="out"/>
        <c:minorTickMark val="none"/>
        <c:tickLblPos val="nextTo"/>
        <c:crossAx val="101004800"/>
        <c:crosses val="autoZero"/>
        <c:auto val="1"/>
        <c:lblAlgn val="ctr"/>
        <c:lblOffset val="100"/>
        <c:noMultiLvlLbl val="0"/>
      </c:catAx>
      <c:valAx>
        <c:axId val="101004800"/>
        <c:scaling>
          <c:orientation val="minMax"/>
          <c:min val="80"/>
        </c:scaling>
        <c:delete val="0"/>
        <c:axPos val="l"/>
        <c:majorGridlines/>
        <c:title>
          <c:tx>
            <c:rich>
              <a:bodyPr rot="-5400000" vert="horz"/>
              <a:lstStyle/>
              <a:p>
                <a:pPr>
                  <a:defRPr/>
                </a:pPr>
                <a:r>
                  <a:rPr lang="en-US" dirty="0" smtClean="0"/>
                  <a:t>Claims per 10,000</a:t>
                </a:r>
                <a:r>
                  <a:rPr lang="en-US" baseline="0" dirty="0" smtClean="0"/>
                  <a:t> Exposures</a:t>
                </a:r>
                <a:endParaRPr lang="en-US" dirty="0"/>
              </a:p>
            </c:rich>
          </c:tx>
          <c:layout/>
          <c:overlay val="0"/>
        </c:title>
        <c:numFmt formatCode="#,##0" sourceLinked="1"/>
        <c:majorTickMark val="out"/>
        <c:minorTickMark val="none"/>
        <c:tickLblPos val="nextTo"/>
        <c:crossAx val="1010026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Actual</c:v>
                </c:pt>
              </c:strCache>
            </c:strRef>
          </c:tx>
          <c:spPr>
            <a:ln w="50800">
              <a:solidFill>
                <a:srgbClr val="FF0000"/>
              </a:solidFill>
            </a:ln>
          </c:spPr>
          <c:marker>
            <c:symbol val="none"/>
          </c:marker>
          <c:cat>
            <c:strRef>
              <c:f>Sheet1!$A$2:$A$12</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Sheet1!$B$2:$B$12</c:f>
              <c:numCache>
                <c:formatCode>#,##0</c:formatCode>
                <c:ptCount val="11"/>
                <c:pt idx="0">
                  <c:v>54000</c:v>
                </c:pt>
                <c:pt idx="1">
                  <c:v>48000</c:v>
                </c:pt>
                <c:pt idx="2">
                  <c:v>44000</c:v>
                </c:pt>
                <c:pt idx="3">
                  <c:v>47000</c:v>
                </c:pt>
                <c:pt idx="4">
                  <c:v>71000</c:v>
                </c:pt>
                <c:pt idx="5">
                  <c:v>75000</c:v>
                </c:pt>
                <c:pt idx="6">
                  <c:v>63000</c:v>
                </c:pt>
                <c:pt idx="7">
                  <c:v>61000</c:v>
                </c:pt>
                <c:pt idx="8">
                  <c:v>76000</c:v>
                </c:pt>
                <c:pt idx="9">
                  <c:v>63000</c:v>
                </c:pt>
                <c:pt idx="10">
                  <c:v>73000</c:v>
                </c:pt>
              </c:numCache>
            </c:numRef>
          </c:val>
          <c:smooth val="0"/>
        </c:ser>
        <c:ser>
          <c:idx val="1"/>
          <c:order val="1"/>
          <c:tx>
            <c:strRef>
              <c:f>Sheet1!$C$1</c:f>
              <c:strCache>
                <c:ptCount val="1"/>
                <c:pt idx="0">
                  <c:v>Fitted</c:v>
                </c:pt>
              </c:strCache>
            </c:strRef>
          </c:tx>
          <c:spPr>
            <a:ln w="50800">
              <a:solidFill>
                <a:srgbClr val="0033CC"/>
              </a:solidFill>
            </a:ln>
          </c:spPr>
          <c:marker>
            <c:symbol val="none"/>
          </c:marker>
          <c:cat>
            <c:strRef>
              <c:f>Sheet1!$A$2:$A$12</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Sheet1!$C$2:$C$12</c:f>
              <c:numCache>
                <c:formatCode>#,##0</c:formatCode>
                <c:ptCount val="11"/>
                <c:pt idx="0">
                  <c:v>48380.395476445483</c:v>
                </c:pt>
                <c:pt idx="1">
                  <c:v>50575.034518196502</c:v>
                </c:pt>
                <c:pt idx="2">
                  <c:v>52869.227118287541</c:v>
                </c:pt>
                <c:pt idx="3">
                  <c:v>55267.489240751704</c:v>
                </c:pt>
                <c:pt idx="4">
                  <c:v>57774.541703486546</c:v>
                </c:pt>
                <c:pt idx="5">
                  <c:v>60395.319470867034</c:v>
                </c:pt>
                <c:pt idx="6">
                  <c:v>63134.981367891451</c:v>
                </c:pt>
                <c:pt idx="7">
                  <c:v>65998.920234981866</c:v>
                </c:pt>
                <c:pt idx="8">
                  <c:v>68992.77354342828</c:v>
                </c:pt>
                <c:pt idx="9">
                  <c:v>72122.434492372209</c:v>
                </c:pt>
              </c:numCache>
            </c:numRef>
          </c:val>
          <c:smooth val="0"/>
        </c:ser>
        <c:dLbls>
          <c:showLegendKey val="0"/>
          <c:showVal val="0"/>
          <c:showCatName val="0"/>
          <c:showSerName val="0"/>
          <c:showPercent val="0"/>
          <c:showBubbleSize val="0"/>
        </c:dLbls>
        <c:marker val="1"/>
        <c:smooth val="0"/>
        <c:axId val="109772800"/>
        <c:axId val="109774720"/>
      </c:lineChart>
      <c:catAx>
        <c:axId val="109772800"/>
        <c:scaling>
          <c:orientation val="minMax"/>
        </c:scaling>
        <c:delete val="0"/>
        <c:axPos val="b"/>
        <c:title>
          <c:tx>
            <c:rich>
              <a:bodyPr/>
              <a:lstStyle/>
              <a:p>
                <a:pPr>
                  <a:defRPr/>
                </a:pPr>
                <a:r>
                  <a:rPr lang="en-US" dirty="0" smtClean="0"/>
                  <a:t>Accident</a:t>
                </a:r>
                <a:r>
                  <a:rPr lang="en-US" baseline="0" dirty="0" smtClean="0"/>
                  <a:t> Year</a:t>
                </a:r>
                <a:endParaRPr lang="en-US" dirty="0"/>
              </a:p>
            </c:rich>
          </c:tx>
          <c:layout/>
          <c:overlay val="0"/>
        </c:title>
        <c:majorTickMark val="out"/>
        <c:minorTickMark val="none"/>
        <c:tickLblPos val="nextTo"/>
        <c:crossAx val="109774720"/>
        <c:crosses val="autoZero"/>
        <c:auto val="1"/>
        <c:lblAlgn val="ctr"/>
        <c:lblOffset val="100"/>
        <c:noMultiLvlLbl val="0"/>
      </c:catAx>
      <c:valAx>
        <c:axId val="109774720"/>
        <c:scaling>
          <c:orientation val="minMax"/>
          <c:min val="40000"/>
        </c:scaling>
        <c:delete val="0"/>
        <c:axPos val="l"/>
        <c:majorGridlines/>
        <c:title>
          <c:tx>
            <c:rich>
              <a:bodyPr rot="-5400000" vert="horz"/>
              <a:lstStyle/>
              <a:p>
                <a:pPr>
                  <a:defRPr/>
                </a:pPr>
                <a:r>
                  <a:rPr lang="en-US" dirty="0" smtClean="0"/>
                  <a:t>Average Loss Per Claim ($)</a:t>
                </a:r>
                <a:endParaRPr lang="en-US" dirty="0"/>
              </a:p>
            </c:rich>
          </c:tx>
          <c:layout/>
          <c:overlay val="0"/>
        </c:title>
        <c:numFmt formatCode="#,##0" sourceLinked="1"/>
        <c:majorTickMark val="out"/>
        <c:minorTickMark val="none"/>
        <c:tickLblPos val="nextTo"/>
        <c:crossAx val="1097728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0.25009</cdr:x>
      <cdr:y>0.58271</cdr:y>
    </cdr:from>
    <cdr:to>
      <cdr:x>0.42656</cdr:x>
      <cdr:y>0.70137</cdr:y>
    </cdr:to>
    <cdr:sp macro="" textlink="">
      <cdr:nvSpPr>
        <cdr:cNvPr id="6147" name="Text Box 3"/>
        <cdr:cNvSpPr txBox="1">
          <a:spLocks xmlns:a="http://schemas.openxmlformats.org/drawingml/2006/main" noChangeArrowheads="1"/>
        </cdr:cNvSpPr>
      </cdr:nvSpPr>
      <cdr:spPr bwMode="auto">
        <a:xfrm xmlns:a="http://schemas.openxmlformats.org/drawingml/2006/main">
          <a:off x="1865221" y="3213657"/>
          <a:ext cx="1316129" cy="65440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0">
            <a:defRPr sz="1000"/>
          </a:pPr>
          <a:r>
            <a:rPr lang="en-US" sz="1800" b="1" i="0" u="none" strike="noStrike" baseline="0">
              <a:solidFill>
                <a:srgbClr val="000000"/>
              </a:solidFill>
              <a:latin typeface="Arial"/>
              <a:cs typeface="Arial"/>
            </a:rPr>
            <a:t>Reported</a:t>
          </a:r>
        </a:p>
        <a:p xmlns:a="http://schemas.openxmlformats.org/drawingml/2006/main">
          <a:pPr algn="ctr" rtl="0">
            <a:defRPr sz="1000"/>
          </a:pPr>
          <a:r>
            <a:rPr lang="en-US" sz="1800" b="1" i="0" u="none" strike="noStrike" baseline="0">
              <a:solidFill>
                <a:srgbClr val="000000"/>
              </a:solidFill>
              <a:latin typeface="Arial"/>
              <a:cs typeface="Arial"/>
            </a:rPr>
            <a:t>Losses $</a:t>
          </a:r>
        </a:p>
      </cdr:txBody>
    </cdr:sp>
  </cdr:relSizeAnchor>
  <cdr:relSizeAnchor xmlns:cdr="http://schemas.openxmlformats.org/drawingml/2006/chartDrawing">
    <cdr:from>
      <cdr:x>0.69137</cdr:x>
      <cdr:y>0.28418</cdr:y>
    </cdr:from>
    <cdr:to>
      <cdr:x>0.86718</cdr:x>
      <cdr:y>0.40678</cdr:y>
    </cdr:to>
    <cdr:sp macro="" textlink="">
      <cdr:nvSpPr>
        <cdr:cNvPr id="6148" name="Text Box 4"/>
        <cdr:cNvSpPr txBox="1">
          <a:spLocks xmlns:a="http://schemas.openxmlformats.org/drawingml/2006/main" noChangeArrowheads="1"/>
        </cdr:cNvSpPr>
      </cdr:nvSpPr>
      <cdr:spPr bwMode="auto">
        <a:xfrm xmlns:a="http://schemas.openxmlformats.org/drawingml/2006/main">
          <a:off x="5156278" y="1567248"/>
          <a:ext cx="1311197" cy="67613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0">
            <a:defRPr sz="1000"/>
          </a:pPr>
          <a:r>
            <a:rPr lang="en-US" sz="1800" b="1" i="0" u="none" strike="noStrike" baseline="0">
              <a:solidFill>
                <a:srgbClr val="000000"/>
              </a:solidFill>
              <a:latin typeface="Arial"/>
              <a:cs typeface="Arial"/>
            </a:rPr>
            <a:t>IBNR $</a:t>
          </a:r>
        </a:p>
      </cdr:txBody>
    </cdr:sp>
  </cdr:relSizeAnchor>
  <cdr:relSizeAnchor xmlns:cdr="http://schemas.openxmlformats.org/drawingml/2006/chartDrawing">
    <cdr:from>
      <cdr:x>0.6923</cdr:x>
      <cdr:y>0.57581</cdr:y>
    </cdr:from>
    <cdr:to>
      <cdr:x>0.86606</cdr:x>
      <cdr:y>0.69447</cdr:y>
    </cdr:to>
    <cdr:sp macro="" textlink="">
      <cdr:nvSpPr>
        <cdr:cNvPr id="6149" name="Text Box 5"/>
        <cdr:cNvSpPr txBox="1">
          <a:spLocks xmlns:a="http://schemas.openxmlformats.org/drawingml/2006/main" noChangeArrowheads="1"/>
        </cdr:cNvSpPr>
      </cdr:nvSpPr>
      <cdr:spPr bwMode="auto">
        <a:xfrm xmlns:a="http://schemas.openxmlformats.org/drawingml/2006/main">
          <a:off x="5163214" y="3175557"/>
          <a:ext cx="1295915" cy="65440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0">
            <a:defRPr sz="1000"/>
          </a:pPr>
          <a:r>
            <a:rPr lang="en-US" sz="1800" b="1" i="0" u="none" strike="noStrike" baseline="0">
              <a:solidFill>
                <a:srgbClr val="000000"/>
              </a:solidFill>
              <a:latin typeface="Arial"/>
              <a:cs typeface="Arial"/>
            </a:rPr>
            <a:t>Reported </a:t>
          </a:r>
        </a:p>
        <a:p xmlns:a="http://schemas.openxmlformats.org/drawingml/2006/main">
          <a:pPr algn="ctr" rtl="0">
            <a:defRPr sz="1000"/>
          </a:pPr>
          <a:r>
            <a:rPr lang="en-US" sz="1800" b="1" i="0" u="none" strike="noStrike" baseline="0">
              <a:solidFill>
                <a:srgbClr val="000000"/>
              </a:solidFill>
              <a:latin typeface="Arial"/>
              <a:cs typeface="Arial"/>
            </a:rPr>
            <a:t>Losses $</a:t>
          </a:r>
        </a:p>
      </cdr:txBody>
    </cdr:sp>
  </cdr:relSizeAnchor>
  <cdr:relSizeAnchor xmlns:cdr="http://schemas.openxmlformats.org/drawingml/2006/chartDrawing">
    <cdr:from>
      <cdr:x>0.00639</cdr:x>
      <cdr:y>0.4715</cdr:y>
    </cdr:from>
    <cdr:to>
      <cdr:x>0.12899</cdr:x>
      <cdr:y>0.51986</cdr:y>
    </cdr:to>
    <cdr:sp macro="" textlink="">
      <cdr:nvSpPr>
        <cdr:cNvPr id="7" name="TextBox 6"/>
        <cdr:cNvSpPr txBox="1"/>
      </cdr:nvSpPr>
      <cdr:spPr>
        <a:xfrm xmlns:a="http://schemas.openxmlformats.org/drawingml/2006/main">
          <a:off x="47625" y="2600324"/>
          <a:ext cx="914400" cy="2667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$Thousands</a:t>
          </a:r>
        </a:p>
      </cdr:txBody>
    </cdr:sp>
  </cdr:relSizeAnchor>
  <cdr:relSizeAnchor xmlns:cdr="http://schemas.openxmlformats.org/drawingml/2006/chartDrawing">
    <cdr:from>
      <cdr:x>0.42145</cdr:x>
      <cdr:y>0.4434</cdr:y>
    </cdr:from>
    <cdr:to>
      <cdr:x>0.69137</cdr:x>
      <cdr:y>0.91365</cdr:y>
    </cdr:to>
    <cdr:sp macro="" textlink="">
      <cdr:nvSpPr>
        <cdr:cNvPr id="2" name="Line 1"/>
        <cdr:cNvSpPr>
          <a:spLocks xmlns:a="http://schemas.openxmlformats.org/drawingml/2006/main" noChangeShapeType="1"/>
        </cdr:cNvSpPr>
      </cdr:nvSpPr>
      <cdr:spPr bwMode="auto">
        <a:xfrm xmlns:a="http://schemas.openxmlformats.org/drawingml/2006/main" flipV="1">
          <a:off x="3143227" y="2445330"/>
          <a:ext cx="2013084" cy="2593417"/>
        </a:xfrm>
        <a:prstGeom xmlns:a="http://schemas.openxmlformats.org/drawingml/2006/main" prst="line">
          <a:avLst/>
        </a:prstGeom>
        <a:noFill xmlns:a="http://schemas.openxmlformats.org/drawingml/2006/main"/>
        <a:ln xmlns:a="http://schemas.openxmlformats.org/drawingml/2006/main" w="38100">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0.42273</cdr:x>
      <cdr:y>0.21195</cdr:y>
    </cdr:from>
    <cdr:to>
      <cdr:x>0.69115</cdr:x>
      <cdr:y>0.4456</cdr:y>
    </cdr:to>
    <cdr:sp macro="" textlink="">
      <cdr:nvSpPr>
        <cdr:cNvPr id="3" name="Line 2"/>
        <cdr:cNvSpPr>
          <a:spLocks xmlns:a="http://schemas.openxmlformats.org/drawingml/2006/main" noChangeShapeType="1"/>
        </cdr:cNvSpPr>
      </cdr:nvSpPr>
      <cdr:spPr bwMode="auto">
        <a:xfrm xmlns:a="http://schemas.openxmlformats.org/drawingml/2006/main" flipV="1">
          <a:off x="3152752" y="1168874"/>
          <a:ext cx="2001897" cy="1288573"/>
        </a:xfrm>
        <a:prstGeom xmlns:a="http://schemas.openxmlformats.org/drawingml/2006/main" prst="line">
          <a:avLst/>
        </a:prstGeom>
        <a:noFill xmlns:a="http://schemas.openxmlformats.org/drawingml/2006/main"/>
        <a:ln xmlns:a="http://schemas.openxmlformats.org/drawingml/2006/main" w="38100">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0.25009</cdr:x>
      <cdr:y>0.58271</cdr:y>
    </cdr:from>
    <cdr:to>
      <cdr:x>0.42656</cdr:x>
      <cdr:y>0.70137</cdr:y>
    </cdr:to>
    <cdr:sp macro="" textlink="">
      <cdr:nvSpPr>
        <cdr:cNvPr id="4" name="Text Box 3"/>
        <cdr:cNvSpPr txBox="1">
          <a:spLocks xmlns:a="http://schemas.openxmlformats.org/drawingml/2006/main" noChangeArrowheads="1"/>
        </cdr:cNvSpPr>
      </cdr:nvSpPr>
      <cdr:spPr bwMode="auto">
        <a:xfrm xmlns:a="http://schemas.openxmlformats.org/drawingml/2006/main">
          <a:off x="1865221" y="3213657"/>
          <a:ext cx="1316129" cy="65440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0">
            <a:defRPr sz="1000"/>
          </a:pPr>
          <a:r>
            <a:rPr lang="en-US" sz="1800" b="1" i="0" u="none" strike="noStrike" baseline="0" dirty="0">
              <a:solidFill>
                <a:srgbClr val="000000"/>
              </a:solidFill>
              <a:latin typeface="Arial"/>
              <a:cs typeface="Arial"/>
            </a:rPr>
            <a:t>Reported</a:t>
          </a:r>
        </a:p>
        <a:p xmlns:a="http://schemas.openxmlformats.org/drawingml/2006/main">
          <a:pPr algn="ctr" rtl="0">
            <a:defRPr sz="1000"/>
          </a:pPr>
          <a:r>
            <a:rPr lang="en-US" sz="1800" b="1" i="0" u="none" strike="noStrike" baseline="0" dirty="0">
              <a:solidFill>
                <a:srgbClr val="000000"/>
              </a:solidFill>
              <a:latin typeface="Arial"/>
              <a:cs typeface="Arial"/>
            </a:rPr>
            <a:t>Losses $</a:t>
          </a:r>
        </a:p>
      </cdr:txBody>
    </cdr:sp>
  </cdr:relSizeAnchor>
  <cdr:relSizeAnchor xmlns:cdr="http://schemas.openxmlformats.org/drawingml/2006/chartDrawing">
    <cdr:from>
      <cdr:x>0.69137</cdr:x>
      <cdr:y>0.28418</cdr:y>
    </cdr:from>
    <cdr:to>
      <cdr:x>0.86718</cdr:x>
      <cdr:y>0.40678</cdr:y>
    </cdr:to>
    <cdr:sp macro="" textlink="">
      <cdr:nvSpPr>
        <cdr:cNvPr id="5" name="Text Box 4"/>
        <cdr:cNvSpPr txBox="1">
          <a:spLocks xmlns:a="http://schemas.openxmlformats.org/drawingml/2006/main" noChangeArrowheads="1"/>
        </cdr:cNvSpPr>
      </cdr:nvSpPr>
      <cdr:spPr bwMode="auto">
        <a:xfrm xmlns:a="http://schemas.openxmlformats.org/drawingml/2006/main">
          <a:off x="5156278" y="1567248"/>
          <a:ext cx="1311197" cy="67613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0">
            <a:defRPr sz="1000"/>
          </a:pPr>
          <a:endParaRPr lang="en-US" sz="1800" b="1" i="0" u="none" strike="noStrike" baseline="0" dirty="0">
            <a:solidFill>
              <a:srgbClr val="000000"/>
            </a:solidFill>
            <a:latin typeface="Arial"/>
            <a:cs typeface="Arial"/>
          </a:endParaRPr>
        </a:p>
      </cdr:txBody>
    </cdr:sp>
  </cdr:relSizeAnchor>
  <cdr:relSizeAnchor xmlns:cdr="http://schemas.openxmlformats.org/drawingml/2006/chartDrawing">
    <cdr:from>
      <cdr:x>0.6923</cdr:x>
      <cdr:y>0.57581</cdr:y>
    </cdr:from>
    <cdr:to>
      <cdr:x>0.86606</cdr:x>
      <cdr:y>0.69447</cdr:y>
    </cdr:to>
    <cdr:sp macro="" textlink="">
      <cdr:nvSpPr>
        <cdr:cNvPr id="6" name="Text Box 5"/>
        <cdr:cNvSpPr txBox="1">
          <a:spLocks xmlns:a="http://schemas.openxmlformats.org/drawingml/2006/main" noChangeArrowheads="1"/>
        </cdr:cNvSpPr>
      </cdr:nvSpPr>
      <cdr:spPr bwMode="auto">
        <a:xfrm xmlns:a="http://schemas.openxmlformats.org/drawingml/2006/main">
          <a:off x="5163214" y="3175557"/>
          <a:ext cx="1295915" cy="65440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45720" tIns="36576" rIns="45720" bIns="36576" anchor="ctr" upright="1"/>
        <a:lstStyle xmlns:a="http://schemas.openxmlformats.org/drawingml/2006/main"/>
        <a:p xmlns:a="http://schemas.openxmlformats.org/drawingml/2006/main">
          <a:pPr algn="ctr" rtl="0">
            <a:defRPr sz="1000"/>
          </a:pPr>
          <a:r>
            <a:rPr lang="en-US" sz="1800" b="1" i="0" u="none" strike="noStrike" baseline="0">
              <a:solidFill>
                <a:srgbClr val="000000"/>
              </a:solidFill>
              <a:latin typeface="Arial"/>
              <a:cs typeface="Arial"/>
            </a:rPr>
            <a:t>Reported </a:t>
          </a:r>
        </a:p>
        <a:p xmlns:a="http://schemas.openxmlformats.org/drawingml/2006/main">
          <a:pPr algn="ctr" rtl="0">
            <a:defRPr sz="1000"/>
          </a:pPr>
          <a:r>
            <a:rPr lang="en-US" sz="1800" b="1" i="0" u="none" strike="noStrike" baseline="0">
              <a:solidFill>
                <a:srgbClr val="000000"/>
              </a:solidFill>
              <a:latin typeface="Arial"/>
              <a:cs typeface="Arial"/>
            </a:rPr>
            <a:t>Losses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r>
              <a:rPr lang="en-US" smtClean="0"/>
              <a:t>SCORE BOD Training</a:t>
            </a:r>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r>
              <a:rPr lang="en-US" smtClean="0"/>
              <a:t>11/1/2018</a:t>
            </a:r>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703A9C9E-8076-42BD-8D9A-5460AF7D4E73}" type="slidenum">
              <a:rPr lang="en-US" smtClean="0"/>
              <a:t>‹#›</a:t>
            </a:fld>
            <a:endParaRPr lang="en-US"/>
          </a:p>
        </p:txBody>
      </p:sp>
    </p:spTree>
    <p:extLst>
      <p:ext uri="{BB962C8B-B14F-4D97-AF65-F5344CB8AC3E}">
        <p14:creationId xmlns:p14="http://schemas.microsoft.com/office/powerpoint/2010/main" val="370513863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0" y="0"/>
            <a:ext cx="3170583" cy="480388"/>
          </a:xfrm>
          <a:prstGeom prst="rect">
            <a:avLst/>
          </a:prstGeom>
        </p:spPr>
        <p:txBody>
          <a:bodyPr vert="horz" lIns="96653" tIns="48327" rIns="96653" bIns="48327" rtlCol="0"/>
          <a:lstStyle>
            <a:lvl1pPr algn="l" eaLnBrk="1" fontAlgn="auto" hangingPunct="1">
              <a:spcBef>
                <a:spcPts val="0"/>
              </a:spcBef>
              <a:spcAft>
                <a:spcPts val="0"/>
              </a:spcAft>
              <a:defRPr sz="1200">
                <a:latin typeface="+mn-lt"/>
                <a:cs typeface="+mn-cs"/>
              </a:defRPr>
            </a:lvl1pPr>
          </a:lstStyle>
          <a:p>
            <a:pPr>
              <a:defRPr/>
            </a:pPr>
            <a:r>
              <a:rPr lang="en-US" smtClean="0"/>
              <a:t>SCORE BOD Training</a:t>
            </a:r>
            <a:endParaRPr lang="en-US"/>
          </a:p>
        </p:txBody>
      </p:sp>
      <p:sp>
        <p:nvSpPr>
          <p:cNvPr id="3" name="Date Placeholder 2">
            <a:extLst>
              <a:ext uri="{FF2B5EF4-FFF2-40B4-BE49-F238E27FC236}"/>
            </a:extLst>
          </p:cNvPr>
          <p:cNvSpPr>
            <a:spLocks noGrp="1"/>
          </p:cNvSpPr>
          <p:nvPr>
            <p:ph type="dt" idx="1"/>
          </p:nvPr>
        </p:nvSpPr>
        <p:spPr>
          <a:xfrm>
            <a:off x="4142962" y="0"/>
            <a:ext cx="3170583" cy="480388"/>
          </a:xfrm>
          <a:prstGeom prst="rect">
            <a:avLst/>
          </a:prstGeom>
        </p:spPr>
        <p:txBody>
          <a:bodyPr vert="horz" lIns="96653" tIns="48327" rIns="96653" bIns="48327" rtlCol="0"/>
          <a:lstStyle>
            <a:lvl1pPr algn="r" eaLnBrk="1" fontAlgn="auto" hangingPunct="1">
              <a:spcBef>
                <a:spcPts val="0"/>
              </a:spcBef>
              <a:spcAft>
                <a:spcPts val="0"/>
              </a:spcAft>
              <a:defRPr sz="1200">
                <a:latin typeface="+mn-lt"/>
                <a:cs typeface="+mn-cs"/>
              </a:defRPr>
            </a:lvl1pPr>
          </a:lstStyle>
          <a:p>
            <a:pPr>
              <a:defRPr/>
            </a:pPr>
            <a:r>
              <a:rPr lang="en-US" smtClean="0"/>
              <a:t>11/1/2018</a:t>
            </a:r>
            <a:endParaRPr lang="en-US"/>
          </a:p>
        </p:txBody>
      </p:sp>
      <p:sp>
        <p:nvSpPr>
          <p:cNvPr id="4" name="Slide Image Placeholder 3">
            <a:extLst>
              <a:ext uri="{FF2B5EF4-FFF2-40B4-BE49-F238E27FC236}"/>
            </a:extLst>
          </p:cNvPr>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a:extLst>
              <a:ext uri="{FF2B5EF4-FFF2-40B4-BE49-F238E27FC236}"/>
            </a:extLst>
          </p:cNvPr>
          <p:cNvSpPr>
            <a:spLocks noGrp="1"/>
          </p:cNvSpPr>
          <p:nvPr>
            <p:ph type="body" sz="quarter" idx="3"/>
          </p:nvPr>
        </p:nvSpPr>
        <p:spPr>
          <a:xfrm>
            <a:off x="732183" y="4561226"/>
            <a:ext cx="5850835" cy="4320213"/>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0" y="9119173"/>
            <a:ext cx="3170583" cy="480388"/>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extLst>
          </p:cNvPr>
          <p:cNvSpPr>
            <a:spLocks noGrp="1"/>
          </p:cNvSpPr>
          <p:nvPr>
            <p:ph type="sldNum" sz="quarter" idx="5"/>
          </p:nvPr>
        </p:nvSpPr>
        <p:spPr>
          <a:xfrm>
            <a:off x="4142962" y="9119173"/>
            <a:ext cx="3170583" cy="480388"/>
          </a:xfrm>
          <a:prstGeom prst="rect">
            <a:avLst/>
          </a:prstGeom>
        </p:spPr>
        <p:txBody>
          <a:bodyPr vert="horz" wrap="square" lIns="96653" tIns="48327" rIns="96653" bIns="48327" numCol="1" anchor="b" anchorCtr="0" compatLnSpc="1">
            <a:prstTxWarp prst="textNoShape">
              <a:avLst/>
            </a:prstTxWarp>
          </a:bodyPr>
          <a:lstStyle>
            <a:lvl1pPr algn="r" eaLnBrk="1" hangingPunct="1">
              <a:defRPr sz="1200">
                <a:latin typeface="Calibri" pitchFamily="34" charset="0"/>
              </a:defRPr>
            </a:lvl1pPr>
          </a:lstStyle>
          <a:p>
            <a:fld id="{6AF7DCB4-1060-43C0-B596-9504FA01421B}" type="slidenum">
              <a:rPr lang="en-US" altLang="en-US"/>
              <a:pPr/>
              <a:t>‹#›</a:t>
            </a:fld>
            <a:endParaRPr lang="en-US" altLang="en-US"/>
          </a:p>
        </p:txBody>
      </p:sp>
    </p:spTree>
    <p:extLst>
      <p:ext uri="{BB962C8B-B14F-4D97-AF65-F5344CB8AC3E}">
        <p14:creationId xmlns:p14="http://schemas.microsoft.com/office/powerpoint/2010/main" val="2127722855"/>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70662" indent="-296408">
              <a:defRPr>
                <a:solidFill>
                  <a:schemeClr val="tx1"/>
                </a:solidFill>
                <a:latin typeface="Arial" charset="0"/>
                <a:cs typeface="Arial" charset="0"/>
              </a:defRPr>
            </a:lvl2pPr>
            <a:lvl3pPr marL="1185634" indent="-237127">
              <a:defRPr>
                <a:solidFill>
                  <a:schemeClr val="tx1"/>
                </a:solidFill>
                <a:latin typeface="Arial" charset="0"/>
                <a:cs typeface="Arial" charset="0"/>
              </a:defRPr>
            </a:lvl3pPr>
            <a:lvl4pPr marL="1659887" indent="-237127">
              <a:defRPr>
                <a:solidFill>
                  <a:schemeClr val="tx1"/>
                </a:solidFill>
                <a:latin typeface="Arial" charset="0"/>
                <a:cs typeface="Arial" charset="0"/>
              </a:defRPr>
            </a:lvl4pPr>
            <a:lvl5pPr marL="2134141" indent="-237127">
              <a:defRPr>
                <a:solidFill>
                  <a:schemeClr val="tx1"/>
                </a:solidFill>
                <a:latin typeface="Arial" charset="0"/>
                <a:cs typeface="Arial" charset="0"/>
              </a:defRPr>
            </a:lvl5pPr>
            <a:lvl6pPr marL="2608395" indent="-237127" eaLnBrk="0" fontAlgn="base" hangingPunct="0">
              <a:spcBef>
                <a:spcPct val="0"/>
              </a:spcBef>
              <a:spcAft>
                <a:spcPct val="0"/>
              </a:spcAft>
              <a:defRPr>
                <a:solidFill>
                  <a:schemeClr val="tx1"/>
                </a:solidFill>
                <a:latin typeface="Arial" charset="0"/>
                <a:cs typeface="Arial" charset="0"/>
              </a:defRPr>
            </a:lvl6pPr>
            <a:lvl7pPr marL="3082648" indent="-237127" eaLnBrk="0" fontAlgn="base" hangingPunct="0">
              <a:spcBef>
                <a:spcPct val="0"/>
              </a:spcBef>
              <a:spcAft>
                <a:spcPct val="0"/>
              </a:spcAft>
              <a:defRPr>
                <a:solidFill>
                  <a:schemeClr val="tx1"/>
                </a:solidFill>
                <a:latin typeface="Arial" charset="0"/>
                <a:cs typeface="Arial" charset="0"/>
              </a:defRPr>
            </a:lvl7pPr>
            <a:lvl8pPr marL="3556902" indent="-237127" eaLnBrk="0" fontAlgn="base" hangingPunct="0">
              <a:spcBef>
                <a:spcPct val="0"/>
              </a:spcBef>
              <a:spcAft>
                <a:spcPct val="0"/>
              </a:spcAft>
              <a:defRPr>
                <a:solidFill>
                  <a:schemeClr val="tx1"/>
                </a:solidFill>
                <a:latin typeface="Arial" charset="0"/>
                <a:cs typeface="Arial" charset="0"/>
              </a:defRPr>
            </a:lvl8pPr>
            <a:lvl9pPr marL="4031155" indent="-237127" eaLnBrk="0" fontAlgn="base" hangingPunct="0">
              <a:spcBef>
                <a:spcPct val="0"/>
              </a:spcBef>
              <a:spcAft>
                <a:spcPct val="0"/>
              </a:spcAft>
              <a:defRPr>
                <a:solidFill>
                  <a:schemeClr val="tx1"/>
                </a:solidFill>
                <a:latin typeface="Arial" charset="0"/>
                <a:cs typeface="Arial" charset="0"/>
              </a:defRPr>
            </a:lvl9pPr>
          </a:lstStyle>
          <a:p>
            <a:fld id="{83487859-C4B4-43CD-95C1-62F6DAA87B9C}" type="slidenum">
              <a:rPr lang="en-US" altLang="en-US">
                <a:latin typeface="Calibri" pitchFamily="34" charset="0"/>
              </a:rPr>
              <a:pPr/>
              <a:t>1</a:t>
            </a:fld>
            <a:endParaRPr lang="en-US" altLang="en-US">
              <a:latin typeface="Calibri" pitchFamily="34" charset="0"/>
            </a:endParaRPr>
          </a:p>
        </p:txBody>
      </p:sp>
      <p:sp>
        <p:nvSpPr>
          <p:cNvPr id="2" name="Header Placeholder 1"/>
          <p:cNvSpPr>
            <a:spLocks noGrp="1"/>
          </p:cNvSpPr>
          <p:nvPr>
            <p:ph type="hdr" sz="quarter" idx="10"/>
          </p:nvPr>
        </p:nvSpPr>
        <p:spPr/>
        <p:txBody>
          <a:bodyPr/>
          <a:lstStyle/>
          <a:p>
            <a:pPr>
              <a:defRPr/>
            </a:pPr>
            <a:r>
              <a:rPr lang="en-US" smtClean="0"/>
              <a:t>SCORE BOD Training</a:t>
            </a:r>
            <a:endParaRPr lang="en-US"/>
          </a:p>
        </p:txBody>
      </p:sp>
      <p:sp>
        <p:nvSpPr>
          <p:cNvPr id="3" name="Date Placeholder 2"/>
          <p:cNvSpPr>
            <a:spLocks noGrp="1"/>
          </p:cNvSpPr>
          <p:nvPr>
            <p:ph type="dt" idx="11"/>
          </p:nvPr>
        </p:nvSpPr>
        <p:spPr/>
        <p:txBody>
          <a:bodyPr/>
          <a:lstStyle/>
          <a:p>
            <a:pPr>
              <a:defRPr/>
            </a:pPr>
            <a:r>
              <a:rPr lang="en-US" smtClean="0"/>
              <a:t>11/1/2018</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28850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905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515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102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Lst>
  <p:timing>
    <p:tnLst>
      <p:par>
        <p:cTn id="1" dur="indefinite" restart="never" nodeType="tmRoot"/>
      </p:par>
    </p:tnLst>
  </p:timing>
  <p:hf sldNum="0"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video2funny.com/files/pictures/flufy-kity.jpg"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1.emf"/><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4.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3">
            <a:extLst>
              <a:ext uri="{FF2B5EF4-FFF2-40B4-BE49-F238E27FC236}"/>
            </a:extLst>
          </p:cNvPr>
          <p:cNvSpPr txBox="1">
            <a:spLocks noChangeArrowheads="1"/>
          </p:cNvSpPr>
          <p:nvPr/>
        </p:nvSpPr>
        <p:spPr bwMode="auto">
          <a:xfrm>
            <a:off x="-152400" y="977205"/>
            <a:ext cx="9448800" cy="1077218"/>
          </a:xfrm>
          <a:prstGeom prst="rect">
            <a:avLst/>
          </a:prstGeom>
          <a:solidFill>
            <a:schemeClr val="bg1"/>
          </a:solidFill>
          <a:ln w="19050">
            <a:solidFill>
              <a:schemeClr val="accent4">
                <a:lumMod val="60000"/>
                <a:lumOff val="40000"/>
              </a:schemeClr>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3200" b="1" i="1" u="sng" dirty="0" smtClean="0">
                <a:solidFill>
                  <a:srgbClr val="7030A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UNDERSTANDING THE ACTUARIAL REPORT</a:t>
            </a:r>
            <a:r>
              <a:rPr lang="en-US" altLang="en-US" sz="2800" b="1" dirty="0" smtClean="0">
                <a:solidFill>
                  <a:srgbClr val="7030A0"/>
                </a:solidFill>
              </a:rPr>
              <a:t/>
            </a:r>
            <a:br>
              <a:rPr lang="en-US" altLang="en-US" sz="2800" b="1" dirty="0" smtClean="0">
                <a:solidFill>
                  <a:srgbClr val="7030A0"/>
                </a:solidFill>
              </a:rPr>
            </a:br>
            <a:r>
              <a:rPr lang="en-US" altLang="en-US" sz="3200" b="1" i="1" dirty="0" smtClean="0">
                <a:solidFill>
                  <a:srgbClr val="FF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rPr>
              <a:t>Fun With Numbers!</a:t>
            </a:r>
            <a:endParaRPr lang="en-US" altLang="en-US" sz="3200" b="1" i="1" dirty="0">
              <a:solidFill>
                <a:srgbClr val="FF0000"/>
              </a:solidFill>
              <a:effectLst>
                <a:outerShdw blurRad="38100" dist="38100" dir="2700000" algn="tl">
                  <a:srgbClr val="000000">
                    <a:alpha val="43137"/>
                  </a:srgbClr>
                </a:outerShdw>
              </a:effectLst>
              <a:latin typeface="MV Boli" panose="02000500030200090000" pitchFamily="2" charset="0"/>
              <a:cs typeface="MV Boli" panose="02000500030200090000" pitchFamily="2" charset="0"/>
            </a:endParaRPr>
          </a:p>
        </p:txBody>
      </p:sp>
      <p:sp>
        <p:nvSpPr>
          <p:cNvPr id="3" name="Subtitle 2"/>
          <p:cNvSpPr txBox="1">
            <a:spLocks/>
          </p:cNvSpPr>
          <p:nvPr/>
        </p:nvSpPr>
        <p:spPr>
          <a:xfrm>
            <a:off x="762000" y="2667000"/>
            <a:ext cx="7593496" cy="2159378"/>
          </a:xfrm>
          <a:prstGeom prst="rect">
            <a:avLst/>
          </a:prstGeom>
          <a:solidFill>
            <a:schemeClr val="bg1"/>
          </a:solidFill>
        </p:spPr>
        <p:txBody>
          <a:bodyPr vert="horz" lIns="91440" tIns="45720" rIns="91440" bIns="45720" rtlCol="0">
            <a:normAutofit fontScale="8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500" dirty="0" smtClean="0">
              <a:solidFill>
                <a:srgbClr val="FF0000"/>
              </a:solidFill>
              <a:sym typeface="Wingdings" panose="05000000000000000000" pitchFamily="2" charset="2"/>
            </a:endParaRPr>
          </a:p>
          <a:p>
            <a:pPr>
              <a:spcBef>
                <a:spcPts val="600"/>
              </a:spcBef>
            </a:pPr>
            <a:r>
              <a:rPr lang="en-US" sz="3500" dirty="0" smtClean="0">
                <a:solidFill>
                  <a:srgbClr val="002060"/>
                </a:solidFill>
                <a:latin typeface="MV Boli" panose="02000500030200090000" pitchFamily="2" charset="0"/>
                <a:cs typeface="MV Boli" panose="02000500030200090000" pitchFamily="2" charset="0"/>
                <a:sym typeface="Wingdings" panose="05000000000000000000" pitchFamily="2" charset="2"/>
              </a:rPr>
              <a:t>SCORE BOD Training</a:t>
            </a:r>
          </a:p>
          <a:p>
            <a:pPr>
              <a:spcBef>
                <a:spcPts val="600"/>
              </a:spcBef>
              <a:spcAft>
                <a:spcPts val="1800"/>
              </a:spcAft>
            </a:pPr>
            <a:r>
              <a:rPr lang="en-US" sz="2600" dirty="0" smtClean="0">
                <a:solidFill>
                  <a:srgbClr val="002060"/>
                </a:solidFill>
                <a:latin typeface="MV Boli" panose="02000500030200090000" pitchFamily="2" charset="0"/>
                <a:cs typeface="MV Boli" panose="02000500030200090000" pitchFamily="2" charset="0"/>
                <a:sym typeface="Wingdings" panose="05000000000000000000" pitchFamily="2" charset="2"/>
              </a:rPr>
              <a:t>Thursday, November 1, 2018</a:t>
            </a:r>
            <a:endParaRPr lang="en-US" sz="2600" dirty="0" smtClean="0">
              <a:solidFill>
                <a:srgbClr val="002060"/>
              </a:solidFill>
              <a:latin typeface="MV Boli" panose="02000500030200090000" pitchFamily="2" charset="0"/>
              <a:cs typeface="MV Boli" panose="02000500030200090000" pitchFamily="2" charset="0"/>
              <a:sym typeface="Wingdings" panose="05000000000000000000" pitchFamily="2" charset="2"/>
            </a:endParaRPr>
          </a:p>
          <a:p>
            <a:pPr>
              <a:spcBef>
                <a:spcPts val="600"/>
              </a:spcBef>
            </a:pPr>
            <a:r>
              <a:rPr lang="en-US" sz="3500" dirty="0" smtClean="0">
                <a:solidFill>
                  <a:srgbClr val="002060"/>
                </a:solidFill>
                <a:latin typeface="MV Boli" panose="02000500030200090000" pitchFamily="2" charset="0"/>
                <a:cs typeface="MV Boli" panose="02000500030200090000" pitchFamily="2" charset="0"/>
                <a:sym typeface="Wingdings" panose="05000000000000000000" pitchFamily="2" charset="2"/>
              </a:rPr>
              <a:t>Mike </a:t>
            </a:r>
            <a:r>
              <a:rPr lang="en-US" sz="3500" dirty="0" smtClean="0">
                <a:solidFill>
                  <a:srgbClr val="002060"/>
                </a:solidFill>
                <a:latin typeface="MV Boli" panose="02000500030200090000" pitchFamily="2" charset="0"/>
                <a:cs typeface="MV Boli" panose="02000500030200090000" pitchFamily="2" charset="0"/>
                <a:sym typeface="Wingdings" panose="05000000000000000000" pitchFamily="2" charset="2"/>
              </a:rPr>
              <a:t>Harrington, FCAS, MAAA</a:t>
            </a:r>
          </a:p>
          <a:p>
            <a:pPr>
              <a:spcBef>
                <a:spcPts val="600"/>
              </a:spcBef>
            </a:pPr>
            <a:r>
              <a:rPr lang="en-US" sz="2600" dirty="0" smtClean="0">
                <a:solidFill>
                  <a:srgbClr val="002060"/>
                </a:solidFill>
                <a:latin typeface="MV Boli" panose="02000500030200090000" pitchFamily="2" charset="0"/>
                <a:cs typeface="MV Boli" panose="02000500030200090000" pitchFamily="2" charset="0"/>
                <a:sym typeface="Wingdings" panose="05000000000000000000" pitchFamily="2" charset="2"/>
              </a:rPr>
              <a:t>President, Actuarial </a:t>
            </a:r>
            <a:r>
              <a:rPr lang="en-US" sz="2600" dirty="0" smtClean="0">
                <a:solidFill>
                  <a:srgbClr val="002060"/>
                </a:solidFill>
                <a:latin typeface="MV Boli" panose="02000500030200090000" pitchFamily="2" charset="0"/>
                <a:cs typeface="MV Boli" panose="02000500030200090000" pitchFamily="2" charset="0"/>
                <a:sym typeface="Wingdings" panose="05000000000000000000" pitchFamily="2" charset="2"/>
              </a:rPr>
              <a:t>Consulting</a:t>
            </a:r>
            <a:r>
              <a:rPr lang="en-US" sz="2600" dirty="0" smtClean="0">
                <a:solidFill>
                  <a:srgbClr val="002060"/>
                </a:solidFill>
                <a:latin typeface="MV Boli" panose="02000500030200090000" pitchFamily="2" charset="0"/>
                <a:cs typeface="MV Boli" panose="02000500030200090000" pitchFamily="2" charset="0"/>
                <a:sym typeface="Wingdings" panose="05000000000000000000" pitchFamily="2" charset="2"/>
              </a:rPr>
              <a:t>, </a:t>
            </a:r>
            <a:r>
              <a:rPr lang="en-US" sz="2600" dirty="0" err="1" smtClean="0">
                <a:solidFill>
                  <a:srgbClr val="002060"/>
                </a:solidFill>
                <a:latin typeface="MV Boli" panose="02000500030200090000" pitchFamily="2" charset="0"/>
                <a:cs typeface="MV Boli" panose="02000500030200090000" pitchFamily="2" charset="0"/>
                <a:sym typeface="Wingdings" panose="05000000000000000000" pitchFamily="2" charset="2"/>
              </a:rPr>
              <a:t>Bickmore</a:t>
            </a:r>
            <a:endParaRPr lang="en-US" sz="2600" dirty="0" smtClean="0">
              <a:solidFill>
                <a:srgbClr val="002060"/>
              </a:solidFill>
              <a:latin typeface="MV Boli" panose="02000500030200090000" pitchFamily="2" charset="0"/>
              <a:cs typeface="MV Boli" panose="02000500030200090000" pitchFamily="2" charset="0"/>
              <a:sym typeface="Wingdings" panose="05000000000000000000" pitchFamily="2" charset="2"/>
            </a:endParaRPr>
          </a:p>
        </p:txBody>
      </p:sp>
      <p:pic>
        <p:nvPicPr>
          <p:cNvPr id="4" name="Picture 2" descr="Funny Pictures"/>
          <p:cNvPicPr>
            <a:picLocks noChangeAspect="1" noChangeArrowheads="1"/>
          </p:cNvPicPr>
          <p:nvPr/>
        </p:nvPicPr>
        <p:blipFill>
          <a:blip r:embed="rId3" cstate="print"/>
          <a:srcRect/>
          <a:stretch>
            <a:fillRect/>
          </a:stretch>
        </p:blipFill>
        <p:spPr bwMode="auto">
          <a:xfrm>
            <a:off x="2836701" y="4823750"/>
            <a:ext cx="3160931" cy="2034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14400" y="1524000"/>
            <a:ext cx="6934200" cy="4525963"/>
          </a:xfrm>
          <a:prstGeom prst="rect">
            <a:avLst/>
          </a:prstGeom>
        </p:spPr>
        <p:txBody>
          <a:bodyPr>
            <a:noAutofit/>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pPr>
            <a:r>
              <a:rPr lang="en-US" sz="3200" dirty="0" smtClean="0"/>
              <a:t>GIGO….garbage in, garbage out…</a:t>
            </a:r>
          </a:p>
          <a:p>
            <a:pPr>
              <a:spcBef>
                <a:spcPts val="600"/>
              </a:spcBef>
            </a:pPr>
            <a:r>
              <a:rPr lang="en-US" sz="3200" dirty="0" smtClean="0"/>
              <a:t>Check the loss runs periodically:</a:t>
            </a:r>
          </a:p>
          <a:p>
            <a:pPr lvl="1">
              <a:spcBef>
                <a:spcPts val="600"/>
              </a:spcBef>
            </a:pPr>
            <a:r>
              <a:rPr lang="en-US" sz="2400" dirty="0" smtClean="0"/>
              <a:t>Look for anomalies, large claims</a:t>
            </a:r>
          </a:p>
          <a:p>
            <a:pPr lvl="1">
              <a:spcBef>
                <a:spcPts val="600"/>
              </a:spcBef>
            </a:pPr>
            <a:r>
              <a:rPr lang="en-US" sz="2400" dirty="0" smtClean="0"/>
              <a:t>Keep an eye out for trends </a:t>
            </a:r>
          </a:p>
          <a:p>
            <a:pPr>
              <a:spcBef>
                <a:spcPts val="600"/>
              </a:spcBef>
            </a:pPr>
            <a:r>
              <a:rPr lang="en-US" sz="3200" dirty="0" smtClean="0"/>
              <a:t>Reasonability Tests:</a:t>
            </a:r>
          </a:p>
          <a:p>
            <a:pPr lvl="1">
              <a:spcBef>
                <a:spcPts val="600"/>
              </a:spcBef>
            </a:pPr>
            <a:r>
              <a:rPr lang="en-US" sz="2400" dirty="0" smtClean="0"/>
              <a:t>Change from prior</a:t>
            </a:r>
            <a:endParaRPr lang="en-US" sz="2400" dirty="0" smtClean="0">
              <a:solidFill>
                <a:srgbClr val="FF0000"/>
              </a:solidFill>
            </a:endParaRPr>
          </a:p>
          <a:p>
            <a:pPr lvl="1">
              <a:spcBef>
                <a:spcPts val="600"/>
              </a:spcBef>
            </a:pPr>
            <a:r>
              <a:rPr lang="en-US" sz="2400" dirty="0" smtClean="0"/>
              <a:t>Tie loss runs to financial statements</a:t>
            </a:r>
          </a:p>
          <a:p>
            <a:pPr lvl="1">
              <a:spcBef>
                <a:spcPts val="600"/>
              </a:spcBef>
            </a:pPr>
            <a:r>
              <a:rPr lang="en-US" sz="2400" dirty="0" smtClean="0"/>
              <a:t>Adjustments – deductibles, SIR limits, enrollment shifts between plans or tier coverage, etc.</a:t>
            </a:r>
          </a:p>
        </p:txBody>
      </p:sp>
      <p:sp>
        <p:nvSpPr>
          <p:cNvPr id="4" name="Rectangle 2"/>
          <p:cNvSpPr txBox="1">
            <a:spLocks noChangeArrowheads="1"/>
          </p:cNvSpPr>
          <p:nvPr/>
        </p:nvSpPr>
        <p:spPr bwMode="auto">
          <a:xfrm>
            <a:off x="1219200" y="487362"/>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Data is King!</a:t>
            </a:r>
            <a:endParaRPr lang="en-US" altLang="en-US" sz="4000" dirty="0">
              <a:latin typeface="+mn-lt"/>
              <a:cs typeface="MV Boli" panose="02000500030200090000" pitchFamily="2"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952" y="5606986"/>
            <a:ext cx="1147838" cy="125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10</a:t>
            </a:fld>
            <a:endParaRPr lang="en-US" altLang="en-US" sz="1800" b="1" dirty="0"/>
          </a:p>
        </p:txBody>
      </p:sp>
    </p:spTree>
    <p:extLst>
      <p:ext uri="{BB962C8B-B14F-4D97-AF65-F5344CB8AC3E}">
        <p14:creationId xmlns:p14="http://schemas.microsoft.com/office/powerpoint/2010/main" val="186584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1524000"/>
            <a:ext cx="7620000" cy="419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l">
              <a:spcBef>
                <a:spcPts val="0"/>
              </a:spcBef>
              <a:buFont typeface="Wingdings" panose="05000000000000000000" pitchFamily="2" charset="2"/>
              <a:buChar char="Ø"/>
            </a:pPr>
            <a:r>
              <a:rPr lang="en-US" sz="2800" dirty="0" smtClean="0">
                <a:solidFill>
                  <a:schemeClr val="tx1"/>
                </a:solidFill>
              </a:rPr>
              <a:t>Loss – Medical/Indemnity, BI/PD</a:t>
            </a:r>
            <a:endParaRPr lang="en-US" sz="2800" dirty="0" smtClean="0">
              <a:solidFill>
                <a:srgbClr val="FF0000"/>
              </a:solidFill>
            </a:endParaRPr>
          </a:p>
          <a:p>
            <a:pPr marL="914400" lvl="1" indent="-457200" algn="l">
              <a:spcBef>
                <a:spcPts val="1200"/>
              </a:spcBef>
              <a:buFont typeface="Wingdings" panose="05000000000000000000" pitchFamily="2" charset="2"/>
              <a:buChar char="Ø"/>
            </a:pPr>
            <a:r>
              <a:rPr lang="en-US" sz="2800" dirty="0" smtClean="0">
                <a:solidFill>
                  <a:schemeClr val="tx1"/>
                </a:solidFill>
              </a:rPr>
              <a:t>ALAE – Allocated Loss Adjustment Expenses, which consist primarily of </a:t>
            </a:r>
            <a:r>
              <a:rPr lang="en-US" sz="2800" u="sng" dirty="0" smtClean="0">
                <a:solidFill>
                  <a:schemeClr val="tx1"/>
                </a:solidFill>
              </a:rPr>
              <a:t>legal fees</a:t>
            </a:r>
            <a:endParaRPr lang="en-US" sz="2800" dirty="0">
              <a:solidFill>
                <a:schemeClr val="tx1"/>
              </a:solidFill>
            </a:endParaRPr>
          </a:p>
          <a:p>
            <a:pPr marL="914400" lvl="1" indent="-457200" algn="l">
              <a:spcBef>
                <a:spcPts val="1200"/>
              </a:spcBef>
              <a:buFont typeface="Wingdings" panose="05000000000000000000" pitchFamily="2" charset="2"/>
              <a:buChar char="Ø"/>
            </a:pPr>
            <a:r>
              <a:rPr lang="en-US" sz="2800" dirty="0" smtClean="0">
                <a:solidFill>
                  <a:schemeClr val="tx1"/>
                </a:solidFill>
              </a:rPr>
              <a:t>ULAE – Unallocated Loss Adjustment Expenses, which consist primarily of </a:t>
            </a:r>
            <a:r>
              <a:rPr lang="en-US" sz="2800" u="sng" dirty="0" smtClean="0">
                <a:solidFill>
                  <a:schemeClr val="tx1"/>
                </a:solidFill>
              </a:rPr>
              <a:t>claims administration </a:t>
            </a:r>
            <a:r>
              <a:rPr lang="en-US" sz="2800" dirty="0" smtClean="0">
                <a:solidFill>
                  <a:schemeClr val="tx1"/>
                </a:solidFill>
              </a:rPr>
              <a:t>expenses (in-house or TPA),</a:t>
            </a:r>
          </a:p>
          <a:p>
            <a:pPr marL="914400" lvl="1" indent="-457200" algn="l">
              <a:spcBef>
                <a:spcPts val="1200"/>
              </a:spcBef>
              <a:buFont typeface="Wingdings" panose="05000000000000000000" pitchFamily="2" charset="2"/>
              <a:buChar char="Ø"/>
            </a:pPr>
            <a:r>
              <a:rPr lang="en-US" sz="2800" dirty="0" smtClean="0">
                <a:solidFill>
                  <a:schemeClr val="tx1"/>
                </a:solidFill>
              </a:rPr>
              <a:t>Insurance Costs</a:t>
            </a:r>
          </a:p>
          <a:p>
            <a:pPr marL="914400" lvl="1" indent="-457200" algn="l">
              <a:spcBef>
                <a:spcPts val="1200"/>
              </a:spcBef>
              <a:buFont typeface="Wingdings" panose="05000000000000000000" pitchFamily="2" charset="2"/>
              <a:buChar char="Ø"/>
            </a:pPr>
            <a:r>
              <a:rPr lang="en-US" sz="2800" dirty="0" smtClean="0">
                <a:solidFill>
                  <a:schemeClr val="tx1"/>
                </a:solidFill>
              </a:rPr>
              <a:t>Other Administrative Costs</a:t>
            </a:r>
          </a:p>
        </p:txBody>
      </p:sp>
      <p:sp>
        <p:nvSpPr>
          <p:cNvPr id="3" name="Rectangle 2"/>
          <p:cNvSpPr txBox="1">
            <a:spLocks noChangeArrowheads="1"/>
          </p:cNvSpPr>
          <p:nvPr/>
        </p:nvSpPr>
        <p:spPr bwMode="auto">
          <a:xfrm>
            <a:off x="1219200" y="487362"/>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P&amp;C Cost Components</a:t>
            </a:r>
            <a:endParaRPr lang="en-US" altLang="en-US" sz="4000" dirty="0">
              <a:latin typeface="+mn-lt"/>
              <a:cs typeface="MV Boli" panose="02000500030200090000" pitchFamily="2"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9983" y="5752607"/>
            <a:ext cx="1095417"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11</a:t>
            </a:fld>
            <a:endParaRPr lang="en-US" altLang="en-US" sz="1800" b="1" dirty="0"/>
          </a:p>
        </p:txBody>
      </p:sp>
    </p:spTree>
    <p:extLst>
      <p:ext uri="{BB962C8B-B14F-4D97-AF65-F5344CB8AC3E}">
        <p14:creationId xmlns:p14="http://schemas.microsoft.com/office/powerpoint/2010/main" val="34295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90600" y="1143000"/>
            <a:ext cx="6705600" cy="4953000"/>
          </a:xfrm>
          <a:prstGeom prst="rect">
            <a:avLst/>
          </a:prstGeom>
          <a:noFill/>
          <a:ln w="12700">
            <a:noFill/>
            <a:miter lim="800000"/>
            <a:headEnd/>
            <a:tailEnd/>
          </a:ln>
        </p:spPr>
        <p:txBody>
          <a:bodyPr vert="horz" wrap="square" lIns="0" tIns="0" rIns="0" bIns="0" numCol="1" anchor="t" anchorCtr="0" compatLnSpc="1">
            <a:prstTxWarp prst="textNoShape">
              <a:avLst/>
            </a:prstTxWarp>
            <a:normAutofit/>
          </a:bodyPr>
          <a:lstStyle>
            <a:lvl1pPr marL="342900" indent="-342900" algn="l" defTabSz="758825" rtl="0" eaLnBrk="0" fontAlgn="base" hangingPunct="0">
              <a:spcBef>
                <a:spcPct val="50000"/>
              </a:spcBef>
              <a:spcAft>
                <a:spcPct val="0"/>
              </a:spcAft>
              <a:buClr>
                <a:srgbClr val="339933"/>
              </a:buClr>
              <a:buSzPct val="95000"/>
              <a:buFont typeface="WP TypographicSymbols"/>
              <a:buChar char="O"/>
              <a:defRPr sz="1600">
                <a:solidFill>
                  <a:schemeClr val="tx1"/>
                </a:solidFill>
                <a:latin typeface="+mn-lt"/>
                <a:ea typeface="+mn-ea"/>
                <a:cs typeface="+mn-cs"/>
              </a:defRPr>
            </a:lvl1pPr>
            <a:lvl2pPr marL="684213" indent="-339725" algn="l" defTabSz="758825" rtl="0" eaLnBrk="0" fontAlgn="base" hangingPunct="0">
              <a:spcBef>
                <a:spcPct val="20000"/>
              </a:spcBef>
              <a:spcAft>
                <a:spcPct val="0"/>
              </a:spcAft>
              <a:buClr>
                <a:srgbClr val="00FF00"/>
              </a:buClr>
              <a:buSzPct val="95000"/>
              <a:buFont typeface="WP TypographicSymbols"/>
              <a:buChar char="O"/>
              <a:defRPr sz="1600">
                <a:solidFill>
                  <a:schemeClr val="tx1"/>
                </a:solidFill>
                <a:latin typeface="+mn-lt"/>
              </a:defRPr>
            </a:lvl2pPr>
            <a:lvl3pPr marL="1027113" indent="-341313" algn="l" defTabSz="758825" rtl="0" eaLnBrk="0" fontAlgn="base" hangingPunct="0">
              <a:spcBef>
                <a:spcPct val="20000"/>
              </a:spcBef>
              <a:spcAft>
                <a:spcPct val="0"/>
              </a:spcAft>
              <a:buSzPct val="100000"/>
              <a:buFont typeface="WP TypographicSymbols"/>
              <a:buChar char="C"/>
              <a:defRPr sz="1600">
                <a:solidFill>
                  <a:schemeClr val="tx1"/>
                </a:solidFill>
                <a:latin typeface="+mn-lt"/>
              </a:defRPr>
            </a:lvl3pPr>
            <a:lvl4pPr marL="1724025" indent="-285750" algn="l" defTabSz="758825" rtl="0" eaLnBrk="0" fontAlgn="base" hangingPunct="0">
              <a:spcBef>
                <a:spcPct val="20000"/>
              </a:spcBef>
              <a:spcAft>
                <a:spcPct val="0"/>
              </a:spcAft>
              <a:buChar char="–"/>
              <a:defRPr sz="1900">
                <a:solidFill>
                  <a:schemeClr val="tx1"/>
                </a:solidFill>
                <a:latin typeface="Times New Roman" pitchFamily="18" charset="0"/>
              </a:defRPr>
            </a:lvl4pPr>
            <a:lvl5pPr marL="2122488" indent="-227013" algn="l" defTabSz="758825" rtl="0" eaLnBrk="0" fontAlgn="base" hangingPunct="0">
              <a:spcBef>
                <a:spcPct val="20000"/>
              </a:spcBef>
              <a:spcAft>
                <a:spcPct val="0"/>
              </a:spcAft>
              <a:buChar char="»"/>
              <a:defRPr sz="1900">
                <a:solidFill>
                  <a:schemeClr val="tx1"/>
                </a:solidFill>
                <a:latin typeface="Times New Roman" pitchFamily="18" charset="0"/>
              </a:defRPr>
            </a:lvl5pPr>
            <a:lvl6pPr marL="2579688" indent="-227013" algn="l" defTabSz="758825" rtl="0" eaLnBrk="0" fontAlgn="base" hangingPunct="0">
              <a:spcBef>
                <a:spcPct val="20000"/>
              </a:spcBef>
              <a:spcAft>
                <a:spcPct val="0"/>
              </a:spcAft>
              <a:buChar char="»"/>
              <a:defRPr sz="1900">
                <a:solidFill>
                  <a:schemeClr val="tx1"/>
                </a:solidFill>
                <a:latin typeface="Times New Roman" pitchFamily="18" charset="0"/>
              </a:defRPr>
            </a:lvl6pPr>
            <a:lvl7pPr marL="3036888" indent="-227013" algn="l" defTabSz="758825" rtl="0" eaLnBrk="0" fontAlgn="base" hangingPunct="0">
              <a:spcBef>
                <a:spcPct val="20000"/>
              </a:spcBef>
              <a:spcAft>
                <a:spcPct val="0"/>
              </a:spcAft>
              <a:buChar char="»"/>
              <a:defRPr sz="1900">
                <a:solidFill>
                  <a:schemeClr val="tx1"/>
                </a:solidFill>
                <a:latin typeface="Times New Roman" pitchFamily="18" charset="0"/>
              </a:defRPr>
            </a:lvl7pPr>
            <a:lvl8pPr marL="3494088" indent="-227013" algn="l" defTabSz="758825" rtl="0" eaLnBrk="0" fontAlgn="base" hangingPunct="0">
              <a:spcBef>
                <a:spcPct val="20000"/>
              </a:spcBef>
              <a:spcAft>
                <a:spcPct val="0"/>
              </a:spcAft>
              <a:buChar char="»"/>
              <a:defRPr sz="1900">
                <a:solidFill>
                  <a:schemeClr val="tx1"/>
                </a:solidFill>
                <a:latin typeface="Times New Roman" pitchFamily="18" charset="0"/>
              </a:defRPr>
            </a:lvl8pPr>
            <a:lvl9pPr marL="3951288" indent="-227013" algn="l" defTabSz="758825" rtl="0" eaLnBrk="0" fontAlgn="base" hangingPunct="0">
              <a:spcBef>
                <a:spcPct val="20000"/>
              </a:spcBef>
              <a:spcAft>
                <a:spcPct val="0"/>
              </a:spcAft>
              <a:buChar char="»"/>
              <a:defRPr sz="1900">
                <a:solidFill>
                  <a:schemeClr val="tx1"/>
                </a:solidFill>
                <a:latin typeface="Times New Roman" pitchFamily="18" charset="0"/>
              </a:defRPr>
            </a:lvl9pPr>
          </a:lstStyle>
          <a:p>
            <a:pPr>
              <a:buFont typeface="Wingdings" panose="05000000000000000000" pitchFamily="2" charset="2"/>
              <a:buChar char="Ø"/>
            </a:pPr>
            <a:endParaRPr lang="en-US" kern="0" dirty="0" smtClean="0"/>
          </a:p>
          <a:p>
            <a:pPr>
              <a:buClrTx/>
              <a:buFont typeface="Wingdings" panose="05000000000000000000" pitchFamily="2" charset="2"/>
              <a:buChar char="Ø"/>
            </a:pPr>
            <a:r>
              <a:rPr lang="en-US" sz="2500" kern="0" dirty="0" smtClean="0">
                <a:ea typeface="Tahoma" panose="020B0604030504040204" pitchFamily="34" charset="0"/>
                <a:cs typeface="Tahoma" panose="020B0604030504040204" pitchFamily="34" charset="0"/>
              </a:rPr>
              <a:t>Ultimate Loss is the total cost of claims occurring in a given year</a:t>
            </a:r>
            <a:endParaRPr lang="en-US" sz="2500" kern="0" dirty="0" smtClean="0">
              <a:solidFill>
                <a:srgbClr val="FF0000"/>
              </a:solidFill>
              <a:ea typeface="Tahoma" panose="020B0604030504040204" pitchFamily="34" charset="0"/>
              <a:cs typeface="Tahoma" panose="020B0604030504040204" pitchFamily="34" charset="0"/>
            </a:endParaRPr>
          </a:p>
          <a:p>
            <a:pPr>
              <a:buClrTx/>
              <a:buFont typeface="Wingdings" panose="05000000000000000000" pitchFamily="2" charset="2"/>
              <a:buChar char="Ø"/>
            </a:pPr>
            <a:r>
              <a:rPr lang="en-US" sz="2500" kern="0" dirty="0" smtClean="0">
                <a:ea typeface="Tahoma" panose="020B0604030504040204" pitchFamily="34" charset="0"/>
                <a:cs typeface="Tahoma" panose="020B0604030504040204" pitchFamily="34" charset="0"/>
              </a:rPr>
              <a:t>Components of Ultimate Loss</a:t>
            </a:r>
          </a:p>
          <a:p>
            <a:pPr marL="685800" lvl="2" indent="0">
              <a:spcBef>
                <a:spcPts val="600"/>
              </a:spcBef>
              <a:buNone/>
            </a:pPr>
            <a:r>
              <a:rPr lang="en-US" sz="2500" kern="0" dirty="0" smtClean="0">
                <a:ea typeface="Tahoma" panose="020B0604030504040204" pitchFamily="34" charset="0"/>
                <a:cs typeface="Tahoma" panose="020B0604030504040204" pitchFamily="34" charset="0"/>
              </a:rPr>
              <a:t>= Paid Loss</a:t>
            </a:r>
            <a:endParaRPr lang="en-US" sz="2500" kern="0" dirty="0" smtClean="0">
              <a:solidFill>
                <a:srgbClr val="FF0000"/>
              </a:solidFill>
              <a:ea typeface="Tahoma" panose="020B0604030504040204" pitchFamily="34" charset="0"/>
              <a:cs typeface="Tahoma" panose="020B0604030504040204" pitchFamily="34" charset="0"/>
            </a:endParaRPr>
          </a:p>
          <a:p>
            <a:pPr lvl="3">
              <a:spcBef>
                <a:spcPts val="600"/>
              </a:spcBef>
              <a:buFont typeface="Wingdings" panose="05000000000000000000" pitchFamily="2" charset="2"/>
              <a:buChar char="Ø"/>
            </a:pPr>
            <a:r>
              <a:rPr lang="en-US" sz="2500" kern="0" dirty="0" smtClean="0">
                <a:latin typeface="+mn-lt"/>
                <a:ea typeface="Tahoma" panose="020B0604030504040204" pitchFamily="34" charset="0"/>
                <a:cs typeface="Tahoma" panose="020B0604030504040204" pitchFamily="34" charset="0"/>
              </a:rPr>
              <a:t>The Accountant’s Number</a:t>
            </a:r>
          </a:p>
          <a:p>
            <a:pPr marL="685800" lvl="2" indent="0">
              <a:spcBef>
                <a:spcPts val="600"/>
              </a:spcBef>
              <a:buNone/>
            </a:pPr>
            <a:r>
              <a:rPr lang="en-US" sz="2500" kern="0" dirty="0" smtClean="0">
                <a:ea typeface="Tahoma" panose="020B0604030504040204" pitchFamily="34" charset="0"/>
                <a:cs typeface="Tahoma" panose="020B0604030504040204" pitchFamily="34" charset="0"/>
              </a:rPr>
              <a:t>+ Case Reserves</a:t>
            </a:r>
            <a:endParaRPr lang="en-US" sz="2500" kern="0" dirty="0" smtClean="0">
              <a:solidFill>
                <a:srgbClr val="FF0000"/>
              </a:solidFill>
              <a:ea typeface="Tahoma" panose="020B0604030504040204" pitchFamily="34" charset="0"/>
              <a:cs typeface="Tahoma" panose="020B0604030504040204" pitchFamily="34" charset="0"/>
            </a:endParaRPr>
          </a:p>
          <a:p>
            <a:pPr lvl="3">
              <a:spcBef>
                <a:spcPts val="600"/>
              </a:spcBef>
              <a:buFont typeface="Wingdings" panose="05000000000000000000" pitchFamily="2" charset="2"/>
              <a:buChar char="Ø"/>
            </a:pPr>
            <a:r>
              <a:rPr lang="en-US" sz="2500" kern="0" dirty="0" smtClean="0">
                <a:latin typeface="+mn-lt"/>
                <a:ea typeface="Tahoma" panose="020B0604030504040204" pitchFamily="34" charset="0"/>
                <a:cs typeface="Tahoma" panose="020B0604030504040204" pitchFamily="34" charset="0"/>
              </a:rPr>
              <a:t>The Adjuster’s Number</a:t>
            </a:r>
          </a:p>
          <a:p>
            <a:pPr marL="685800" lvl="2" indent="0">
              <a:spcBef>
                <a:spcPts val="600"/>
              </a:spcBef>
              <a:buNone/>
            </a:pPr>
            <a:r>
              <a:rPr lang="en-US" sz="2500" kern="0" dirty="0" smtClean="0">
                <a:ea typeface="Tahoma" panose="020B0604030504040204" pitchFamily="34" charset="0"/>
                <a:cs typeface="Tahoma" panose="020B0604030504040204" pitchFamily="34" charset="0"/>
              </a:rPr>
              <a:t>+ IBNR Reserves</a:t>
            </a:r>
            <a:endParaRPr lang="en-US" sz="2500" kern="0" dirty="0" smtClean="0">
              <a:solidFill>
                <a:srgbClr val="FF0000"/>
              </a:solidFill>
              <a:ea typeface="Tahoma" panose="020B0604030504040204" pitchFamily="34" charset="0"/>
              <a:cs typeface="Tahoma" panose="020B0604030504040204" pitchFamily="34" charset="0"/>
            </a:endParaRPr>
          </a:p>
          <a:p>
            <a:pPr lvl="3">
              <a:spcBef>
                <a:spcPts val="600"/>
              </a:spcBef>
              <a:buFont typeface="Wingdings" panose="05000000000000000000" pitchFamily="2" charset="2"/>
              <a:buChar char="Ø"/>
            </a:pPr>
            <a:r>
              <a:rPr lang="en-US" sz="2500" kern="0" dirty="0" smtClean="0">
                <a:latin typeface="+mn-lt"/>
                <a:ea typeface="Tahoma" panose="020B0604030504040204" pitchFamily="34" charset="0"/>
                <a:cs typeface="Tahoma" panose="020B0604030504040204" pitchFamily="34" charset="0"/>
              </a:rPr>
              <a:t>The Actuary’s Number</a:t>
            </a:r>
          </a:p>
        </p:txBody>
      </p:sp>
      <p:sp>
        <p:nvSpPr>
          <p:cNvPr id="6" name="Rectangle 2"/>
          <p:cNvSpPr txBox="1">
            <a:spLocks noChangeArrowheads="1"/>
          </p:cNvSpPr>
          <p:nvPr/>
        </p:nvSpPr>
        <p:spPr bwMode="auto">
          <a:xfrm>
            <a:off x="1219200" y="487362"/>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P&amp;C Ultimate Loss</a:t>
            </a:r>
            <a:endParaRPr lang="en-US" altLang="en-US" sz="4000" dirty="0">
              <a:latin typeface="+mn-lt"/>
              <a:cs typeface="MV Boli" panose="02000500030200090000" pitchFamily="2" charset="0"/>
            </a:endParaRPr>
          </a:p>
        </p:txBody>
      </p:sp>
      <p:pic>
        <p:nvPicPr>
          <p:cNvPr id="1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4565" y="5867400"/>
            <a:ext cx="131384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12</a:t>
            </a:fld>
            <a:endParaRPr lang="en-US" altLang="en-US" sz="1800" b="1" dirty="0"/>
          </a:p>
        </p:txBody>
      </p:sp>
    </p:spTree>
    <p:extLst>
      <p:ext uri="{BB962C8B-B14F-4D97-AF65-F5344CB8AC3E}">
        <p14:creationId xmlns:p14="http://schemas.microsoft.com/office/powerpoint/2010/main" val="361422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par>
                          <p:cTn id="26" fill="hold">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linds(horizontal)">
                                      <p:cBhvr>
                                        <p:cTn id="32" dur="500"/>
                                        <p:tgtEl>
                                          <p:spTgt spid="3">
                                            <p:txEl>
                                              <p:pRg st="8" end="8"/>
                                            </p:txEl>
                                          </p:spTgt>
                                        </p:tgtEl>
                                      </p:cBhvr>
                                    </p:animEffect>
                                  </p:childTnLst>
                                </p:cTn>
                              </p:par>
                            </p:childTnLst>
                          </p:cTn>
                        </p:par>
                        <p:par>
                          <p:cTn id="33" fill="hold">
                            <p:stCondLst>
                              <p:cond delay="2500"/>
                            </p:stCondLst>
                            <p:childTnLst>
                              <p:par>
                                <p:cTn id="34" presetID="53" presetClass="entr" presetSubtype="16" fill="hold" nodeType="afterEffect">
                                  <p:stCondLst>
                                    <p:cond delay="2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990600" y="1412875"/>
            <a:ext cx="8229600" cy="453072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altLang="en-US" dirty="0" smtClean="0"/>
              <a:t>There are three kinds of actuaries. </a:t>
            </a:r>
          </a:p>
          <a:p>
            <a:pPr lvl="1">
              <a:lnSpc>
                <a:spcPct val="90000"/>
              </a:lnSpc>
            </a:pPr>
            <a:r>
              <a:rPr lang="en-US" altLang="en-US" dirty="0" smtClean="0"/>
              <a:t>Those that can count.</a:t>
            </a:r>
          </a:p>
          <a:p>
            <a:pPr lvl="1">
              <a:lnSpc>
                <a:spcPct val="90000"/>
              </a:lnSpc>
            </a:pPr>
            <a:r>
              <a:rPr lang="en-US" altLang="en-US" dirty="0"/>
              <a:t>T</a:t>
            </a:r>
            <a:r>
              <a:rPr lang="en-US" altLang="en-US" dirty="0" smtClean="0"/>
              <a:t>hose that can’t count.</a:t>
            </a:r>
          </a:p>
          <a:p>
            <a:pPr>
              <a:lnSpc>
                <a:spcPct val="90000"/>
              </a:lnSpc>
              <a:spcBef>
                <a:spcPts val="1800"/>
              </a:spcBef>
            </a:pPr>
            <a:r>
              <a:rPr lang="en-US" altLang="en-US" dirty="0" smtClean="0"/>
              <a:t>How many actuaries does it take to </a:t>
            </a:r>
            <a:br>
              <a:rPr lang="en-US" altLang="en-US" dirty="0" smtClean="0"/>
            </a:br>
            <a:r>
              <a:rPr lang="en-US" altLang="en-US" dirty="0" smtClean="0"/>
              <a:t>change a light bulb?</a:t>
            </a:r>
          </a:p>
          <a:p>
            <a:pPr lvl="1">
              <a:lnSpc>
                <a:spcPct val="90000"/>
              </a:lnSpc>
            </a:pPr>
            <a:r>
              <a:rPr lang="en-US" altLang="en-US" dirty="0" smtClean="0"/>
              <a:t>How many did it take last year?</a:t>
            </a:r>
          </a:p>
          <a:p>
            <a:pPr lvl="1">
              <a:lnSpc>
                <a:spcPct val="90000"/>
              </a:lnSpc>
            </a:pPr>
            <a:r>
              <a:rPr lang="en-US" altLang="en-US" dirty="0"/>
              <a:t>T</a:t>
            </a:r>
            <a:r>
              <a:rPr lang="en-US" altLang="en-US" dirty="0" smtClean="0"/>
              <a:t>he actuarial report says the light still works.</a:t>
            </a:r>
          </a:p>
          <a:p>
            <a:pPr>
              <a:lnSpc>
                <a:spcPct val="90000"/>
              </a:lnSpc>
              <a:spcBef>
                <a:spcPts val="1800"/>
              </a:spcBef>
            </a:pPr>
            <a:r>
              <a:rPr lang="en-US" altLang="en-US" dirty="0" smtClean="0"/>
              <a:t>How does an actuary liven up a party?</a:t>
            </a:r>
          </a:p>
          <a:p>
            <a:pPr lvl="1">
              <a:lnSpc>
                <a:spcPct val="90000"/>
              </a:lnSpc>
            </a:pPr>
            <a:r>
              <a:rPr lang="en-US" altLang="en-US" dirty="0" smtClean="0"/>
              <a:t>By not showing up!</a:t>
            </a:r>
            <a:endParaRPr lang="en-US" altLang="en-US" dirty="0"/>
          </a:p>
        </p:txBody>
      </p:sp>
      <p:sp>
        <p:nvSpPr>
          <p:cNvPr id="4" name="Rectangle 2"/>
          <p:cNvSpPr txBox="1">
            <a:spLocks noChangeArrowheads="1"/>
          </p:cNvSpPr>
          <p:nvPr/>
        </p:nvSpPr>
        <p:spPr bwMode="auto">
          <a:xfrm>
            <a:off x="1219200" y="487362"/>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Actuarial Stereotypes</a:t>
            </a:r>
            <a:endParaRPr lang="en-US" altLang="en-US" sz="4000" dirty="0">
              <a:latin typeface="+mn-lt"/>
              <a:cs typeface="MV Boli" panose="02000500030200090000"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867401"/>
            <a:ext cx="109968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13</a:t>
            </a:fld>
            <a:endParaRPr lang="en-US" altLang="en-US" sz="1800" b="1" dirty="0"/>
          </a:p>
        </p:txBody>
      </p:sp>
    </p:spTree>
    <p:extLst>
      <p:ext uri="{BB962C8B-B14F-4D97-AF65-F5344CB8AC3E}">
        <p14:creationId xmlns:p14="http://schemas.microsoft.com/office/powerpoint/2010/main" val="254752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anim calcmode="lin" valueType="num">
                                      <p:cBhvr>
                                        <p:cTn id="40"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anim calcmode="lin" valueType="num">
                                      <p:cBhvr>
                                        <p:cTn id="48" dur="5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500"/>
                                        <p:tgtEl>
                                          <p:spTgt spid="3">
                                            <p:txEl>
                                              <p:pRg st="6" end="6"/>
                                            </p:txEl>
                                          </p:spTgt>
                                        </p:tgtEl>
                                      </p:cBhvr>
                                    </p:animEffect>
                                    <p:anim calcmode="lin" valueType="num">
                                      <p:cBhvr>
                                        <p:cTn id="56" dur="5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5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500"/>
                                        <p:tgtEl>
                                          <p:spTgt spid="3">
                                            <p:txEl>
                                              <p:pRg st="7" end="7"/>
                                            </p:txEl>
                                          </p:spTgt>
                                        </p:tgtEl>
                                      </p:cBhvr>
                                    </p:animEffect>
                                    <p:anim calcmode="lin" valueType="num">
                                      <p:cBhvr>
                                        <p:cTn id="64" dur="5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6" dur="500" fill="hold"/>
                                        <p:tgtEl>
                                          <p:spTgt spid="3">
                                            <p:txEl>
                                              <p:pRg st="7" end="7"/>
                                            </p:txEl>
                                          </p:spTgt>
                                        </p:tgtEl>
                                        <p:attrNameLst>
                                          <p:attrName>ppt_w</p:attrName>
                                        </p:attrNameLst>
                                      </p:cBhvr>
                                      <p:tavLst>
                                        <p:tav tm="0">
                                          <p:val>
                                            <p:fltVal val="0"/>
                                          </p:val>
                                        </p:tav>
                                        <p:tav tm="100000">
                                          <p:val>
                                            <p:strVal val="#ppt_w"/>
                                          </p:val>
                                        </p:tav>
                                      </p:tavLst>
                                    </p:anim>
                                  </p:childTnLst>
                                </p:cTn>
                              </p:par>
                            </p:childTnLst>
                          </p:cTn>
                        </p:par>
                        <p:par>
                          <p:cTn id="67" fill="hold">
                            <p:stCondLst>
                              <p:cond delay="500"/>
                            </p:stCondLst>
                            <p:childTnLst>
                              <p:par>
                                <p:cTn id="68" presetID="53" presetClass="entr" presetSubtype="16" fill="hold" nodeType="afterEffect">
                                  <p:stCondLst>
                                    <p:cond delay="25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676525"/>
            <a:ext cx="55626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6151673" y="3586162"/>
            <a:ext cx="2001727" cy="1295400"/>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lvl1pPr algn="l" defTabSz="758825" rtl="0" eaLnBrk="0" fontAlgn="base" hangingPunct="0">
              <a:spcBef>
                <a:spcPct val="0"/>
              </a:spcBef>
              <a:spcAft>
                <a:spcPct val="0"/>
              </a:spcAft>
              <a:defRPr sz="2800">
                <a:solidFill>
                  <a:srgbClr val="339933"/>
                </a:solidFill>
                <a:latin typeface="+mj-lt"/>
                <a:ea typeface="+mj-ea"/>
                <a:cs typeface="+mj-cs"/>
              </a:defRPr>
            </a:lvl1pPr>
            <a:lvl2pPr algn="l" defTabSz="758825" rtl="0" eaLnBrk="0" fontAlgn="base" hangingPunct="0">
              <a:spcBef>
                <a:spcPct val="0"/>
              </a:spcBef>
              <a:spcAft>
                <a:spcPct val="0"/>
              </a:spcAft>
              <a:defRPr sz="1600">
                <a:solidFill>
                  <a:srgbClr val="339933"/>
                </a:solidFill>
                <a:latin typeface="Zurich Blk BT" pitchFamily="34" charset="0"/>
              </a:defRPr>
            </a:lvl2pPr>
            <a:lvl3pPr algn="l" defTabSz="758825" rtl="0" eaLnBrk="0" fontAlgn="base" hangingPunct="0">
              <a:spcBef>
                <a:spcPct val="0"/>
              </a:spcBef>
              <a:spcAft>
                <a:spcPct val="0"/>
              </a:spcAft>
              <a:defRPr sz="1600">
                <a:solidFill>
                  <a:srgbClr val="339933"/>
                </a:solidFill>
                <a:latin typeface="Zurich Blk BT" pitchFamily="34" charset="0"/>
              </a:defRPr>
            </a:lvl3pPr>
            <a:lvl4pPr algn="l" defTabSz="758825" rtl="0" eaLnBrk="0" fontAlgn="base" hangingPunct="0">
              <a:spcBef>
                <a:spcPct val="0"/>
              </a:spcBef>
              <a:spcAft>
                <a:spcPct val="0"/>
              </a:spcAft>
              <a:defRPr sz="1600">
                <a:solidFill>
                  <a:srgbClr val="339933"/>
                </a:solidFill>
                <a:latin typeface="Zurich Blk BT" pitchFamily="34" charset="0"/>
              </a:defRPr>
            </a:lvl4pPr>
            <a:lvl5pPr algn="l" defTabSz="758825" rtl="0" eaLnBrk="0" fontAlgn="base" hangingPunct="0">
              <a:spcBef>
                <a:spcPct val="0"/>
              </a:spcBef>
              <a:spcAft>
                <a:spcPct val="0"/>
              </a:spcAft>
              <a:defRPr sz="1600">
                <a:solidFill>
                  <a:srgbClr val="339933"/>
                </a:solidFill>
                <a:latin typeface="Zurich Blk BT" pitchFamily="34" charset="0"/>
              </a:defRPr>
            </a:lvl5pPr>
            <a:lvl6pPr marL="457200" algn="l" defTabSz="758825" rtl="0" eaLnBrk="0" fontAlgn="base" hangingPunct="0">
              <a:spcBef>
                <a:spcPct val="0"/>
              </a:spcBef>
              <a:spcAft>
                <a:spcPct val="0"/>
              </a:spcAft>
              <a:defRPr sz="1600">
                <a:solidFill>
                  <a:srgbClr val="339933"/>
                </a:solidFill>
                <a:latin typeface="Zurich Blk BT" pitchFamily="34" charset="0"/>
              </a:defRPr>
            </a:lvl6pPr>
            <a:lvl7pPr marL="914400" algn="l" defTabSz="758825" rtl="0" eaLnBrk="0" fontAlgn="base" hangingPunct="0">
              <a:spcBef>
                <a:spcPct val="0"/>
              </a:spcBef>
              <a:spcAft>
                <a:spcPct val="0"/>
              </a:spcAft>
              <a:defRPr sz="1600">
                <a:solidFill>
                  <a:srgbClr val="339933"/>
                </a:solidFill>
                <a:latin typeface="Zurich Blk BT" pitchFamily="34" charset="0"/>
              </a:defRPr>
            </a:lvl7pPr>
            <a:lvl8pPr marL="1371600" algn="l" defTabSz="758825" rtl="0" eaLnBrk="0" fontAlgn="base" hangingPunct="0">
              <a:spcBef>
                <a:spcPct val="0"/>
              </a:spcBef>
              <a:spcAft>
                <a:spcPct val="0"/>
              </a:spcAft>
              <a:defRPr sz="1600">
                <a:solidFill>
                  <a:srgbClr val="339933"/>
                </a:solidFill>
                <a:latin typeface="Zurich Blk BT" pitchFamily="34" charset="0"/>
              </a:defRPr>
            </a:lvl8pPr>
            <a:lvl9pPr marL="1828800" algn="l" defTabSz="758825" rtl="0" eaLnBrk="0" fontAlgn="base" hangingPunct="0">
              <a:spcBef>
                <a:spcPct val="0"/>
              </a:spcBef>
              <a:spcAft>
                <a:spcPct val="0"/>
              </a:spcAft>
              <a:defRPr sz="1600">
                <a:solidFill>
                  <a:srgbClr val="339933"/>
                </a:solidFill>
                <a:latin typeface="Zurich Blk BT" pitchFamily="34" charset="0"/>
              </a:defRPr>
            </a:lvl9pPr>
          </a:lstStyle>
          <a:p>
            <a:pPr algn="ctr"/>
            <a:r>
              <a:rPr lang="en-US" sz="4000" kern="0" dirty="0" smtClean="0">
                <a:solidFill>
                  <a:schemeClr val="tx1"/>
                </a:solidFill>
                <a:latin typeface="+mn-lt"/>
                <a:cs typeface="Times New Roman" panose="02020603050405020304" pitchFamily="18" charset="0"/>
              </a:rPr>
              <a:t>Looking Back!</a:t>
            </a:r>
          </a:p>
        </p:txBody>
      </p:sp>
      <p:sp>
        <p:nvSpPr>
          <p:cNvPr id="4" name="Rectangle 2"/>
          <p:cNvSpPr txBox="1">
            <a:spLocks noChangeArrowheads="1"/>
          </p:cNvSpPr>
          <p:nvPr/>
        </p:nvSpPr>
        <p:spPr>
          <a:xfrm>
            <a:off x="457200" y="1120775"/>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smtClean="0">
                <a:latin typeface="+mn-lt"/>
                <a:cs typeface="MV Boli" panose="02000500030200090000" pitchFamily="2" charset="0"/>
              </a:rPr>
              <a:t>Reserve Analysis</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867400"/>
            <a:ext cx="129166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14</a:t>
            </a:fld>
            <a:endParaRPr lang="en-US" altLang="en-US" sz="1800" b="1" dirty="0"/>
          </a:p>
        </p:txBody>
      </p:sp>
    </p:spTree>
    <p:extLst>
      <p:ext uri="{BB962C8B-B14F-4D97-AF65-F5344CB8AC3E}">
        <p14:creationId xmlns:p14="http://schemas.microsoft.com/office/powerpoint/2010/main" val="106778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914400" y="1143000"/>
            <a:ext cx="7315200" cy="4953000"/>
          </a:xfrm>
          <a:prstGeom prst="rect">
            <a:avLst/>
          </a:prstGeom>
          <a:noFill/>
          <a:ln w="12700">
            <a:noFill/>
            <a:miter lim="800000"/>
            <a:headEnd/>
            <a:tailEnd/>
          </a:ln>
        </p:spPr>
        <p:txBody>
          <a:bodyPr vert="horz" wrap="square" lIns="0" tIns="0" rIns="0" bIns="0" numCol="1" anchor="t" anchorCtr="0" compatLnSpc="1">
            <a:prstTxWarp prst="textNoShape">
              <a:avLst/>
            </a:prstTxWarp>
            <a:normAutofit fontScale="92500" lnSpcReduction="20000"/>
          </a:bodyPr>
          <a:lstStyle>
            <a:lvl1pPr marL="342900" indent="-342900" algn="l" defTabSz="758825" rtl="0" eaLnBrk="0" fontAlgn="base" hangingPunct="0">
              <a:spcBef>
                <a:spcPct val="50000"/>
              </a:spcBef>
              <a:spcAft>
                <a:spcPct val="0"/>
              </a:spcAft>
              <a:buClr>
                <a:srgbClr val="339933"/>
              </a:buClr>
              <a:buSzPct val="95000"/>
              <a:buFont typeface="WP TypographicSymbols"/>
              <a:buChar char="O"/>
              <a:defRPr sz="1600">
                <a:solidFill>
                  <a:schemeClr val="tx1"/>
                </a:solidFill>
                <a:latin typeface="+mn-lt"/>
                <a:ea typeface="+mn-ea"/>
                <a:cs typeface="+mn-cs"/>
              </a:defRPr>
            </a:lvl1pPr>
            <a:lvl2pPr marL="684213" indent="-339725" algn="l" defTabSz="758825" rtl="0" eaLnBrk="0" fontAlgn="base" hangingPunct="0">
              <a:spcBef>
                <a:spcPct val="20000"/>
              </a:spcBef>
              <a:spcAft>
                <a:spcPct val="0"/>
              </a:spcAft>
              <a:buClr>
                <a:srgbClr val="00FF00"/>
              </a:buClr>
              <a:buSzPct val="95000"/>
              <a:buFont typeface="WP TypographicSymbols"/>
              <a:buChar char="O"/>
              <a:defRPr sz="1600">
                <a:solidFill>
                  <a:schemeClr val="tx1"/>
                </a:solidFill>
                <a:latin typeface="+mn-lt"/>
              </a:defRPr>
            </a:lvl2pPr>
            <a:lvl3pPr marL="1027113" indent="-341313" algn="l" defTabSz="758825" rtl="0" eaLnBrk="0" fontAlgn="base" hangingPunct="0">
              <a:spcBef>
                <a:spcPct val="20000"/>
              </a:spcBef>
              <a:spcAft>
                <a:spcPct val="0"/>
              </a:spcAft>
              <a:buSzPct val="100000"/>
              <a:buFont typeface="WP TypographicSymbols"/>
              <a:buChar char="C"/>
              <a:defRPr sz="1600">
                <a:solidFill>
                  <a:schemeClr val="tx1"/>
                </a:solidFill>
                <a:latin typeface="+mn-lt"/>
              </a:defRPr>
            </a:lvl3pPr>
            <a:lvl4pPr marL="1724025" indent="-285750" algn="l" defTabSz="758825" rtl="0" eaLnBrk="0" fontAlgn="base" hangingPunct="0">
              <a:spcBef>
                <a:spcPct val="20000"/>
              </a:spcBef>
              <a:spcAft>
                <a:spcPct val="0"/>
              </a:spcAft>
              <a:buChar char="–"/>
              <a:defRPr sz="1900">
                <a:solidFill>
                  <a:schemeClr val="tx1"/>
                </a:solidFill>
                <a:latin typeface="Times New Roman" pitchFamily="18" charset="0"/>
              </a:defRPr>
            </a:lvl4pPr>
            <a:lvl5pPr marL="2122488" indent="-227013" algn="l" defTabSz="758825" rtl="0" eaLnBrk="0" fontAlgn="base" hangingPunct="0">
              <a:spcBef>
                <a:spcPct val="20000"/>
              </a:spcBef>
              <a:spcAft>
                <a:spcPct val="0"/>
              </a:spcAft>
              <a:buChar char="»"/>
              <a:defRPr sz="1900">
                <a:solidFill>
                  <a:schemeClr val="tx1"/>
                </a:solidFill>
                <a:latin typeface="Times New Roman" pitchFamily="18" charset="0"/>
              </a:defRPr>
            </a:lvl5pPr>
            <a:lvl6pPr marL="2579688" indent="-227013" algn="l" defTabSz="758825" rtl="0" eaLnBrk="0" fontAlgn="base" hangingPunct="0">
              <a:spcBef>
                <a:spcPct val="20000"/>
              </a:spcBef>
              <a:spcAft>
                <a:spcPct val="0"/>
              </a:spcAft>
              <a:buChar char="»"/>
              <a:defRPr sz="1900">
                <a:solidFill>
                  <a:schemeClr val="tx1"/>
                </a:solidFill>
                <a:latin typeface="Times New Roman" pitchFamily="18" charset="0"/>
              </a:defRPr>
            </a:lvl6pPr>
            <a:lvl7pPr marL="3036888" indent="-227013" algn="l" defTabSz="758825" rtl="0" eaLnBrk="0" fontAlgn="base" hangingPunct="0">
              <a:spcBef>
                <a:spcPct val="20000"/>
              </a:spcBef>
              <a:spcAft>
                <a:spcPct val="0"/>
              </a:spcAft>
              <a:buChar char="»"/>
              <a:defRPr sz="1900">
                <a:solidFill>
                  <a:schemeClr val="tx1"/>
                </a:solidFill>
                <a:latin typeface="Times New Roman" pitchFamily="18" charset="0"/>
              </a:defRPr>
            </a:lvl7pPr>
            <a:lvl8pPr marL="3494088" indent="-227013" algn="l" defTabSz="758825" rtl="0" eaLnBrk="0" fontAlgn="base" hangingPunct="0">
              <a:spcBef>
                <a:spcPct val="20000"/>
              </a:spcBef>
              <a:spcAft>
                <a:spcPct val="0"/>
              </a:spcAft>
              <a:buChar char="»"/>
              <a:defRPr sz="1900">
                <a:solidFill>
                  <a:schemeClr val="tx1"/>
                </a:solidFill>
                <a:latin typeface="Times New Roman" pitchFamily="18" charset="0"/>
              </a:defRPr>
            </a:lvl8pPr>
            <a:lvl9pPr marL="3951288" indent="-227013" algn="l" defTabSz="758825" rtl="0" eaLnBrk="0" fontAlgn="base" hangingPunct="0">
              <a:spcBef>
                <a:spcPct val="20000"/>
              </a:spcBef>
              <a:spcAft>
                <a:spcPct val="0"/>
              </a:spcAft>
              <a:buChar char="»"/>
              <a:defRPr sz="1900">
                <a:solidFill>
                  <a:schemeClr val="tx1"/>
                </a:solidFill>
                <a:latin typeface="Times New Roman" pitchFamily="18" charset="0"/>
              </a:defRPr>
            </a:lvl9pPr>
          </a:lstStyle>
          <a:p>
            <a:pPr>
              <a:buFont typeface="Wingdings" panose="05000000000000000000" pitchFamily="2" charset="2"/>
              <a:buChar char="Ø"/>
            </a:pPr>
            <a:endParaRPr lang="en-US" kern="0" dirty="0" smtClean="0"/>
          </a:p>
          <a:p>
            <a:pPr>
              <a:spcBef>
                <a:spcPts val="1200"/>
              </a:spcBef>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How much money do you owe for claims that have already happened?</a:t>
            </a:r>
          </a:p>
          <a:p>
            <a:pPr>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Credit Card Bill</a:t>
            </a:r>
          </a:p>
          <a:p>
            <a:pPr>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Case Reserves vs IBNR Reserves</a:t>
            </a:r>
          </a:p>
          <a:p>
            <a:pPr lvl="1">
              <a:buClrTx/>
              <a:buFont typeface="Wingdings" panose="05000000000000000000" pitchFamily="2" charset="2"/>
              <a:buChar char="Ø"/>
            </a:pPr>
            <a:r>
              <a:rPr lang="en-US" sz="3800" kern="0" dirty="0" smtClean="0">
                <a:latin typeface="+mn-lt"/>
                <a:ea typeface="Tahoma" panose="020B0604030504040204" pitchFamily="34" charset="0"/>
                <a:cs typeface="Tahoma" panose="020B0604030504040204" pitchFamily="34" charset="0"/>
              </a:rPr>
              <a:t>Good news vs Bad News</a:t>
            </a:r>
          </a:p>
          <a:p>
            <a:pPr>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Need Reserve for Claims Administration since the claims don’t settle themselves</a:t>
            </a:r>
            <a:endParaRPr lang="en-US" sz="3800" kern="0" dirty="0" smtClean="0">
              <a:latin typeface="+mn-lt"/>
              <a:ea typeface="Tahoma" panose="020B0604030504040204" pitchFamily="34" charset="0"/>
              <a:cs typeface="Tahoma" panose="020B0604030504040204" pitchFamily="34" charset="0"/>
            </a:endParaRPr>
          </a:p>
        </p:txBody>
      </p:sp>
      <p:sp>
        <p:nvSpPr>
          <p:cNvPr id="4" name="Rectangle 2"/>
          <p:cNvSpPr txBox="1">
            <a:spLocks noChangeArrowheads="1"/>
          </p:cNvSpPr>
          <p:nvPr/>
        </p:nvSpPr>
        <p:spPr bwMode="auto">
          <a:xfrm>
            <a:off x="1219200" y="487362"/>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Outstanding Liabilities</a:t>
            </a:r>
            <a:endParaRPr lang="en-US" altLang="en-US" sz="4000" dirty="0">
              <a:latin typeface="+mn-lt"/>
              <a:cs typeface="MV Boli" panose="02000500030200090000" pitchFamily="2"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599" y="5859516"/>
            <a:ext cx="1222685" cy="99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15</a:t>
            </a:fld>
            <a:endParaRPr lang="en-US" altLang="en-US" sz="1800" b="1" dirty="0"/>
          </a:p>
        </p:txBody>
      </p:sp>
    </p:spTree>
    <p:extLst>
      <p:ext uri="{BB962C8B-B14F-4D97-AF65-F5344CB8AC3E}">
        <p14:creationId xmlns:p14="http://schemas.microsoft.com/office/powerpoint/2010/main" val="135759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linds(horizontal)">
                                      <p:cBhvr>
                                        <p:cTn id="11" dur="500"/>
                                        <p:tgtEl>
                                          <p:spTgt spid="3">
                                            <p:txEl>
                                              <p:pRg st="2" end="2"/>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linds(horizontal)">
                                      <p:cBhvr>
                                        <p:cTn id="14" dur="500"/>
                                        <p:tgtEl>
                                          <p:spTgt spid="3">
                                            <p:txEl>
                                              <p:pRg st="3" end="3"/>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par>
                          <p:cTn id="22" fill="hold">
                            <p:stCondLst>
                              <p:cond delay="1500"/>
                            </p:stCondLst>
                            <p:childTnLst>
                              <p:par>
                                <p:cTn id="23" presetID="53" presetClass="entr" presetSubtype="16" fill="hold" nodeType="after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855" y="5867400"/>
            <a:ext cx="111324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
          <p:cNvSpPr txBox="1">
            <a:spLocks noChangeArrowheads="1"/>
          </p:cNvSpPr>
          <p:nvPr/>
        </p:nvSpPr>
        <p:spPr bwMode="auto">
          <a:xfrm>
            <a:off x="990600" y="1284894"/>
            <a:ext cx="8153400" cy="4953000"/>
          </a:xfrm>
          <a:prstGeom prst="rect">
            <a:avLst/>
          </a:prstGeom>
          <a:noFill/>
          <a:ln w="12700">
            <a:noFill/>
            <a:miter lim="800000"/>
            <a:headEnd/>
            <a:tailEnd/>
          </a:ln>
        </p:spPr>
        <p:txBody>
          <a:bodyPr vert="horz" wrap="square" lIns="0" tIns="0" rIns="0" bIns="0" numCol="1" anchor="t" anchorCtr="0" compatLnSpc="1">
            <a:prstTxWarp prst="textNoShape">
              <a:avLst/>
            </a:prstTxWarp>
            <a:normAutofit/>
          </a:bodyPr>
          <a:lstStyle>
            <a:lvl1pPr marL="342900" indent="-342900" algn="l" defTabSz="758825" rtl="0" eaLnBrk="0" fontAlgn="base" hangingPunct="0">
              <a:spcBef>
                <a:spcPct val="50000"/>
              </a:spcBef>
              <a:spcAft>
                <a:spcPct val="0"/>
              </a:spcAft>
              <a:buClr>
                <a:srgbClr val="339933"/>
              </a:buClr>
              <a:buSzPct val="95000"/>
              <a:buFont typeface="WP TypographicSymbols"/>
              <a:buChar char="O"/>
              <a:defRPr sz="1600">
                <a:solidFill>
                  <a:schemeClr val="tx1"/>
                </a:solidFill>
                <a:latin typeface="+mn-lt"/>
                <a:ea typeface="+mn-ea"/>
                <a:cs typeface="+mn-cs"/>
              </a:defRPr>
            </a:lvl1pPr>
            <a:lvl2pPr marL="684213" indent="-339725" algn="l" defTabSz="758825" rtl="0" eaLnBrk="0" fontAlgn="base" hangingPunct="0">
              <a:spcBef>
                <a:spcPct val="20000"/>
              </a:spcBef>
              <a:spcAft>
                <a:spcPct val="0"/>
              </a:spcAft>
              <a:buClr>
                <a:srgbClr val="00FF00"/>
              </a:buClr>
              <a:buSzPct val="95000"/>
              <a:buFont typeface="WP TypographicSymbols"/>
              <a:buChar char="O"/>
              <a:defRPr sz="1600">
                <a:solidFill>
                  <a:schemeClr val="tx1"/>
                </a:solidFill>
                <a:latin typeface="+mn-lt"/>
              </a:defRPr>
            </a:lvl2pPr>
            <a:lvl3pPr marL="1027113" indent="-341313" algn="l" defTabSz="758825" rtl="0" eaLnBrk="0" fontAlgn="base" hangingPunct="0">
              <a:spcBef>
                <a:spcPct val="20000"/>
              </a:spcBef>
              <a:spcAft>
                <a:spcPct val="0"/>
              </a:spcAft>
              <a:buSzPct val="100000"/>
              <a:buFont typeface="WP TypographicSymbols"/>
              <a:buChar char="C"/>
              <a:defRPr sz="1600">
                <a:solidFill>
                  <a:schemeClr val="tx1"/>
                </a:solidFill>
                <a:latin typeface="+mn-lt"/>
              </a:defRPr>
            </a:lvl3pPr>
            <a:lvl4pPr marL="1724025" indent="-285750" algn="l" defTabSz="758825" rtl="0" eaLnBrk="0" fontAlgn="base" hangingPunct="0">
              <a:spcBef>
                <a:spcPct val="20000"/>
              </a:spcBef>
              <a:spcAft>
                <a:spcPct val="0"/>
              </a:spcAft>
              <a:buChar char="–"/>
              <a:defRPr sz="1900">
                <a:solidFill>
                  <a:schemeClr val="tx1"/>
                </a:solidFill>
                <a:latin typeface="Times New Roman" pitchFamily="18" charset="0"/>
              </a:defRPr>
            </a:lvl4pPr>
            <a:lvl5pPr marL="2122488" indent="-227013" algn="l" defTabSz="758825" rtl="0" eaLnBrk="0" fontAlgn="base" hangingPunct="0">
              <a:spcBef>
                <a:spcPct val="20000"/>
              </a:spcBef>
              <a:spcAft>
                <a:spcPct val="0"/>
              </a:spcAft>
              <a:buChar char="»"/>
              <a:defRPr sz="1900">
                <a:solidFill>
                  <a:schemeClr val="tx1"/>
                </a:solidFill>
                <a:latin typeface="Times New Roman" pitchFamily="18" charset="0"/>
              </a:defRPr>
            </a:lvl5pPr>
            <a:lvl6pPr marL="2579688" indent="-227013" algn="l" defTabSz="758825" rtl="0" eaLnBrk="0" fontAlgn="base" hangingPunct="0">
              <a:spcBef>
                <a:spcPct val="20000"/>
              </a:spcBef>
              <a:spcAft>
                <a:spcPct val="0"/>
              </a:spcAft>
              <a:buChar char="»"/>
              <a:defRPr sz="1900">
                <a:solidFill>
                  <a:schemeClr val="tx1"/>
                </a:solidFill>
                <a:latin typeface="Times New Roman" pitchFamily="18" charset="0"/>
              </a:defRPr>
            </a:lvl6pPr>
            <a:lvl7pPr marL="3036888" indent="-227013" algn="l" defTabSz="758825" rtl="0" eaLnBrk="0" fontAlgn="base" hangingPunct="0">
              <a:spcBef>
                <a:spcPct val="20000"/>
              </a:spcBef>
              <a:spcAft>
                <a:spcPct val="0"/>
              </a:spcAft>
              <a:buChar char="»"/>
              <a:defRPr sz="1900">
                <a:solidFill>
                  <a:schemeClr val="tx1"/>
                </a:solidFill>
                <a:latin typeface="Times New Roman" pitchFamily="18" charset="0"/>
              </a:defRPr>
            </a:lvl7pPr>
            <a:lvl8pPr marL="3494088" indent="-227013" algn="l" defTabSz="758825" rtl="0" eaLnBrk="0" fontAlgn="base" hangingPunct="0">
              <a:spcBef>
                <a:spcPct val="20000"/>
              </a:spcBef>
              <a:spcAft>
                <a:spcPct val="0"/>
              </a:spcAft>
              <a:buChar char="»"/>
              <a:defRPr sz="1900">
                <a:solidFill>
                  <a:schemeClr val="tx1"/>
                </a:solidFill>
                <a:latin typeface="Times New Roman" pitchFamily="18" charset="0"/>
              </a:defRPr>
            </a:lvl8pPr>
            <a:lvl9pPr marL="3951288" indent="-227013" algn="l" defTabSz="758825" rtl="0" eaLnBrk="0" fontAlgn="base" hangingPunct="0">
              <a:spcBef>
                <a:spcPct val="20000"/>
              </a:spcBef>
              <a:spcAft>
                <a:spcPct val="0"/>
              </a:spcAft>
              <a:buChar char="»"/>
              <a:defRPr sz="1900">
                <a:solidFill>
                  <a:schemeClr val="tx1"/>
                </a:solidFill>
                <a:latin typeface="Times New Roman" pitchFamily="18" charset="0"/>
              </a:defRPr>
            </a:lvl9pPr>
          </a:lstStyle>
          <a:p>
            <a:pPr marL="0" indent="0">
              <a:buClrTx/>
              <a:buNone/>
            </a:pPr>
            <a:r>
              <a:rPr lang="en-US" sz="3800" kern="0" dirty="0" smtClean="0">
                <a:ea typeface="Tahoma" panose="020B0604030504040204" pitchFamily="34" charset="0"/>
                <a:cs typeface="Tahoma" panose="020B0604030504040204" pitchFamily="34" charset="0"/>
              </a:rPr>
              <a:t>IBNR (the amount made up by the actuary)</a:t>
            </a:r>
          </a:p>
          <a:p>
            <a:pPr>
              <a:buClrTx/>
              <a:buFont typeface="Wingdings" panose="05000000000000000000" pitchFamily="2" charset="2"/>
              <a:buChar char="Ø"/>
            </a:pPr>
            <a:r>
              <a:rPr lang="en-US" sz="3800" kern="0" dirty="0">
                <a:ea typeface="Tahoma" panose="020B0604030504040204" pitchFamily="34" charset="0"/>
                <a:cs typeface="Tahoma" panose="020B0604030504040204" pitchFamily="34" charset="0"/>
              </a:rPr>
              <a:t>Incurred But Not Really</a:t>
            </a:r>
          </a:p>
          <a:p>
            <a:pPr>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Imaginary Because Not Real</a:t>
            </a:r>
          </a:p>
          <a:p>
            <a:pPr>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It’s Big, Not Right</a:t>
            </a:r>
          </a:p>
          <a:p>
            <a:pPr>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Incurred, But Not Reported!!</a:t>
            </a:r>
          </a:p>
          <a:p>
            <a:pPr>
              <a:buClrTx/>
              <a:buFont typeface="Wingdings" panose="05000000000000000000" pitchFamily="2" charset="2"/>
              <a:buChar char="Ø"/>
            </a:pPr>
            <a:endParaRPr lang="en-US" sz="3800" kern="0" dirty="0" smtClean="0">
              <a:ea typeface="Tahoma" panose="020B0604030504040204" pitchFamily="34" charset="0"/>
              <a:cs typeface="Tahoma" panose="020B0604030504040204" pitchFamily="34" charset="0"/>
            </a:endParaRPr>
          </a:p>
        </p:txBody>
      </p:sp>
      <p:sp>
        <p:nvSpPr>
          <p:cNvPr id="4" name="Rectangle 2"/>
          <p:cNvSpPr txBox="1">
            <a:spLocks noChangeArrowheads="1"/>
          </p:cNvSpPr>
          <p:nvPr/>
        </p:nvSpPr>
        <p:spPr bwMode="auto">
          <a:xfrm>
            <a:off x="1219200" y="487362"/>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IBNR Reserves?</a:t>
            </a:r>
            <a:endParaRPr lang="en-US" altLang="en-US" sz="4000" dirty="0">
              <a:latin typeface="+mn-lt"/>
              <a:cs typeface="MV Boli" panose="02000500030200090000" pitchFamily="2" charset="0"/>
            </a:endParaRPr>
          </a:p>
        </p:txBody>
      </p:sp>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16</a:t>
            </a:fld>
            <a:endParaRPr lang="en-US" altLang="en-US" sz="1800" b="1" dirty="0"/>
          </a:p>
        </p:txBody>
      </p:sp>
    </p:spTree>
    <p:extLst>
      <p:ext uri="{BB962C8B-B14F-4D97-AF65-F5344CB8AC3E}">
        <p14:creationId xmlns:p14="http://schemas.microsoft.com/office/powerpoint/2010/main" val="10646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par>
                          <p:cTn id="28" fill="hold">
                            <p:stCondLst>
                              <p:cond delay="500"/>
                            </p:stCondLst>
                            <p:childTnLst>
                              <p:par>
                                <p:cTn id="29" presetID="53" presetClass="entr" presetSubtype="16" fill="hold" nodeType="after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120775"/>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smtClean="0">
                <a:latin typeface="+mn-lt"/>
                <a:cs typeface="MV Boli" panose="02000500030200090000" pitchFamily="2" charset="0"/>
              </a:rPr>
              <a:t>Loss Development</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67000"/>
            <a:ext cx="3328988" cy="3471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4648200" y="3810000"/>
            <a:ext cx="3668713" cy="1295400"/>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lvl1pPr algn="l" defTabSz="758825" rtl="0" eaLnBrk="0" fontAlgn="base" hangingPunct="0">
              <a:spcBef>
                <a:spcPct val="0"/>
              </a:spcBef>
              <a:spcAft>
                <a:spcPct val="0"/>
              </a:spcAft>
              <a:defRPr sz="2800">
                <a:solidFill>
                  <a:srgbClr val="339933"/>
                </a:solidFill>
                <a:latin typeface="+mj-lt"/>
                <a:ea typeface="+mj-ea"/>
                <a:cs typeface="+mj-cs"/>
              </a:defRPr>
            </a:lvl1pPr>
            <a:lvl2pPr algn="l" defTabSz="758825" rtl="0" eaLnBrk="0" fontAlgn="base" hangingPunct="0">
              <a:spcBef>
                <a:spcPct val="0"/>
              </a:spcBef>
              <a:spcAft>
                <a:spcPct val="0"/>
              </a:spcAft>
              <a:defRPr sz="1600">
                <a:solidFill>
                  <a:srgbClr val="339933"/>
                </a:solidFill>
                <a:latin typeface="Zurich Blk BT" pitchFamily="34" charset="0"/>
              </a:defRPr>
            </a:lvl2pPr>
            <a:lvl3pPr algn="l" defTabSz="758825" rtl="0" eaLnBrk="0" fontAlgn="base" hangingPunct="0">
              <a:spcBef>
                <a:spcPct val="0"/>
              </a:spcBef>
              <a:spcAft>
                <a:spcPct val="0"/>
              </a:spcAft>
              <a:defRPr sz="1600">
                <a:solidFill>
                  <a:srgbClr val="339933"/>
                </a:solidFill>
                <a:latin typeface="Zurich Blk BT" pitchFamily="34" charset="0"/>
              </a:defRPr>
            </a:lvl3pPr>
            <a:lvl4pPr algn="l" defTabSz="758825" rtl="0" eaLnBrk="0" fontAlgn="base" hangingPunct="0">
              <a:spcBef>
                <a:spcPct val="0"/>
              </a:spcBef>
              <a:spcAft>
                <a:spcPct val="0"/>
              </a:spcAft>
              <a:defRPr sz="1600">
                <a:solidFill>
                  <a:srgbClr val="339933"/>
                </a:solidFill>
                <a:latin typeface="Zurich Blk BT" pitchFamily="34" charset="0"/>
              </a:defRPr>
            </a:lvl4pPr>
            <a:lvl5pPr algn="l" defTabSz="758825" rtl="0" eaLnBrk="0" fontAlgn="base" hangingPunct="0">
              <a:spcBef>
                <a:spcPct val="0"/>
              </a:spcBef>
              <a:spcAft>
                <a:spcPct val="0"/>
              </a:spcAft>
              <a:defRPr sz="1600">
                <a:solidFill>
                  <a:srgbClr val="339933"/>
                </a:solidFill>
                <a:latin typeface="Zurich Blk BT" pitchFamily="34" charset="0"/>
              </a:defRPr>
            </a:lvl5pPr>
            <a:lvl6pPr marL="457200" algn="l" defTabSz="758825" rtl="0" eaLnBrk="0" fontAlgn="base" hangingPunct="0">
              <a:spcBef>
                <a:spcPct val="0"/>
              </a:spcBef>
              <a:spcAft>
                <a:spcPct val="0"/>
              </a:spcAft>
              <a:defRPr sz="1600">
                <a:solidFill>
                  <a:srgbClr val="339933"/>
                </a:solidFill>
                <a:latin typeface="Zurich Blk BT" pitchFamily="34" charset="0"/>
              </a:defRPr>
            </a:lvl6pPr>
            <a:lvl7pPr marL="914400" algn="l" defTabSz="758825" rtl="0" eaLnBrk="0" fontAlgn="base" hangingPunct="0">
              <a:spcBef>
                <a:spcPct val="0"/>
              </a:spcBef>
              <a:spcAft>
                <a:spcPct val="0"/>
              </a:spcAft>
              <a:defRPr sz="1600">
                <a:solidFill>
                  <a:srgbClr val="339933"/>
                </a:solidFill>
                <a:latin typeface="Zurich Blk BT" pitchFamily="34" charset="0"/>
              </a:defRPr>
            </a:lvl7pPr>
            <a:lvl8pPr marL="1371600" algn="l" defTabSz="758825" rtl="0" eaLnBrk="0" fontAlgn="base" hangingPunct="0">
              <a:spcBef>
                <a:spcPct val="0"/>
              </a:spcBef>
              <a:spcAft>
                <a:spcPct val="0"/>
              </a:spcAft>
              <a:defRPr sz="1600">
                <a:solidFill>
                  <a:srgbClr val="339933"/>
                </a:solidFill>
                <a:latin typeface="Zurich Blk BT" pitchFamily="34" charset="0"/>
              </a:defRPr>
            </a:lvl8pPr>
            <a:lvl9pPr marL="1828800" algn="l" defTabSz="758825" rtl="0" eaLnBrk="0" fontAlgn="base" hangingPunct="0">
              <a:spcBef>
                <a:spcPct val="0"/>
              </a:spcBef>
              <a:spcAft>
                <a:spcPct val="0"/>
              </a:spcAft>
              <a:defRPr sz="1600">
                <a:solidFill>
                  <a:srgbClr val="339933"/>
                </a:solidFill>
                <a:latin typeface="Zurich Blk BT" pitchFamily="34" charset="0"/>
              </a:defRPr>
            </a:lvl9pPr>
          </a:lstStyle>
          <a:p>
            <a:pPr algn="ctr"/>
            <a:r>
              <a:rPr lang="en-US" sz="4000" kern="0" dirty="0" smtClean="0">
                <a:solidFill>
                  <a:schemeClr val="tx1"/>
                </a:solidFill>
                <a:latin typeface="+mn-lt"/>
                <a:cs typeface="Times New Roman" panose="02020603050405020304" pitchFamily="18" charset="0"/>
              </a:rPr>
              <a:t>But Wait…</a:t>
            </a:r>
            <a:br>
              <a:rPr lang="en-US" sz="4000" kern="0" dirty="0" smtClean="0">
                <a:solidFill>
                  <a:schemeClr val="tx1"/>
                </a:solidFill>
                <a:latin typeface="+mn-lt"/>
                <a:cs typeface="Times New Roman" panose="02020603050405020304" pitchFamily="18" charset="0"/>
              </a:rPr>
            </a:br>
            <a:r>
              <a:rPr lang="en-US" sz="4000" kern="0" dirty="0" smtClean="0">
                <a:solidFill>
                  <a:schemeClr val="tx1"/>
                </a:solidFill>
                <a:latin typeface="+mn-lt"/>
                <a:cs typeface="Times New Roman" panose="02020603050405020304" pitchFamily="18" charset="0"/>
              </a:rPr>
              <a:t>There’s More!</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67400"/>
            <a:ext cx="114783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17</a:t>
            </a:fld>
            <a:endParaRPr lang="en-US" altLang="en-US" sz="1800" b="1" dirty="0"/>
          </a:p>
        </p:txBody>
      </p:sp>
    </p:spTree>
    <p:extLst>
      <p:ext uri="{BB962C8B-B14F-4D97-AF65-F5344CB8AC3E}">
        <p14:creationId xmlns:p14="http://schemas.microsoft.com/office/powerpoint/2010/main" val="174803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952" y="5606986"/>
            <a:ext cx="1147838" cy="125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Chart 3"/>
          <p:cNvGraphicFramePr>
            <a:graphicFrameLocks/>
          </p:cNvGraphicFramePr>
          <p:nvPr>
            <p:extLst>
              <p:ext uri="{D42A27DB-BD31-4B8C-83A1-F6EECF244321}">
                <p14:modId xmlns:p14="http://schemas.microsoft.com/office/powerpoint/2010/main" val="2823047026"/>
              </p:ext>
            </p:extLst>
          </p:nvPr>
        </p:nvGraphicFramePr>
        <p:xfrm>
          <a:off x="857452" y="1100959"/>
          <a:ext cx="746283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p:cNvSpPr/>
          <p:nvPr/>
        </p:nvSpPr>
        <p:spPr bwMode="auto">
          <a:xfrm>
            <a:off x="1981200" y="3352800"/>
            <a:ext cx="304800" cy="762000"/>
          </a:xfrm>
          <a:prstGeom prst="down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Zurich BT" pitchFamily="34" charset="0"/>
            </a:endParaRPr>
          </a:p>
        </p:txBody>
      </p:sp>
      <p:sp>
        <p:nvSpPr>
          <p:cNvPr id="6" name="TextBox 5"/>
          <p:cNvSpPr txBox="1"/>
          <p:nvPr/>
        </p:nvSpPr>
        <p:spPr>
          <a:xfrm>
            <a:off x="1752600" y="4038600"/>
            <a:ext cx="827471" cy="707886"/>
          </a:xfrm>
          <a:prstGeom prst="rect">
            <a:avLst/>
          </a:prstGeom>
          <a:noFill/>
        </p:spPr>
        <p:txBody>
          <a:bodyPr wrap="none" rtlCol="0">
            <a:spAutoFit/>
          </a:bodyPr>
          <a:lstStyle/>
          <a:p>
            <a:pPr algn="ctr"/>
            <a:r>
              <a:rPr lang="en-US" dirty="0" smtClean="0">
                <a:solidFill>
                  <a:srgbClr val="00B050"/>
                </a:solidFill>
              </a:rPr>
              <a:t>Good</a:t>
            </a:r>
            <a:br>
              <a:rPr lang="en-US" dirty="0" smtClean="0">
                <a:solidFill>
                  <a:srgbClr val="00B050"/>
                </a:solidFill>
              </a:rPr>
            </a:br>
            <a:r>
              <a:rPr lang="en-US" dirty="0" smtClean="0">
                <a:solidFill>
                  <a:srgbClr val="00B050"/>
                </a:solidFill>
              </a:rPr>
              <a:t>News</a:t>
            </a:r>
            <a:endParaRPr lang="en-US" dirty="0">
              <a:solidFill>
                <a:srgbClr val="00B050"/>
              </a:solidFill>
            </a:endParaRPr>
          </a:p>
        </p:txBody>
      </p:sp>
      <p:sp>
        <p:nvSpPr>
          <p:cNvPr id="7" name="Up Arrow 6"/>
          <p:cNvSpPr/>
          <p:nvPr/>
        </p:nvSpPr>
        <p:spPr bwMode="auto">
          <a:xfrm>
            <a:off x="1981200" y="2438400"/>
            <a:ext cx="304800" cy="758952"/>
          </a:xfrm>
          <a:prstGeom prst="up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Zurich BT" pitchFamily="34" charset="0"/>
            </a:endParaRPr>
          </a:p>
        </p:txBody>
      </p:sp>
      <p:sp>
        <p:nvSpPr>
          <p:cNvPr id="8" name="TextBox 7"/>
          <p:cNvSpPr txBox="1"/>
          <p:nvPr/>
        </p:nvSpPr>
        <p:spPr>
          <a:xfrm>
            <a:off x="1763329" y="1806714"/>
            <a:ext cx="827471" cy="707886"/>
          </a:xfrm>
          <a:prstGeom prst="rect">
            <a:avLst/>
          </a:prstGeom>
          <a:noFill/>
        </p:spPr>
        <p:txBody>
          <a:bodyPr wrap="none" rtlCol="0">
            <a:spAutoFit/>
          </a:bodyPr>
          <a:lstStyle/>
          <a:p>
            <a:pPr algn="ctr"/>
            <a:r>
              <a:rPr lang="en-US" dirty="0" smtClean="0">
                <a:solidFill>
                  <a:srgbClr val="FF0000"/>
                </a:solidFill>
              </a:rPr>
              <a:t>Bad</a:t>
            </a:r>
            <a:br>
              <a:rPr lang="en-US" dirty="0" smtClean="0">
                <a:solidFill>
                  <a:srgbClr val="FF0000"/>
                </a:solidFill>
              </a:rPr>
            </a:br>
            <a:r>
              <a:rPr lang="en-US" dirty="0" smtClean="0">
                <a:solidFill>
                  <a:srgbClr val="FF0000"/>
                </a:solidFill>
              </a:rPr>
              <a:t>News</a:t>
            </a:r>
            <a:endParaRPr lang="en-US" dirty="0">
              <a:solidFill>
                <a:srgbClr val="FF0000"/>
              </a:solidFill>
            </a:endParaRPr>
          </a:p>
        </p:txBody>
      </p:sp>
      <p:sp>
        <p:nvSpPr>
          <p:cNvPr id="9" name="TextBox 8"/>
          <p:cNvSpPr txBox="1"/>
          <p:nvPr/>
        </p:nvSpPr>
        <p:spPr>
          <a:xfrm>
            <a:off x="5072434" y="1760547"/>
            <a:ext cx="2895600" cy="400110"/>
          </a:xfrm>
          <a:prstGeom prst="rect">
            <a:avLst/>
          </a:prstGeom>
          <a:noFill/>
        </p:spPr>
        <p:txBody>
          <a:bodyPr wrap="square" rtlCol="0">
            <a:spAutoFit/>
          </a:bodyPr>
          <a:lstStyle/>
          <a:p>
            <a:pPr algn="ctr"/>
            <a:r>
              <a:rPr lang="en-US" dirty="0" smtClean="0">
                <a:solidFill>
                  <a:srgbClr val="FF0000"/>
                </a:solidFill>
              </a:rPr>
              <a:t>Bad News Wins!</a:t>
            </a:r>
            <a:endParaRPr lang="en-US" dirty="0">
              <a:solidFill>
                <a:srgbClr val="FF0000"/>
              </a:solidFill>
            </a:endParaRPr>
          </a:p>
        </p:txBody>
      </p:sp>
      <p:sp>
        <p:nvSpPr>
          <p:cNvPr id="10"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What is P&amp;C Development?</a:t>
            </a:r>
            <a:endParaRPr lang="en-US" altLang="en-US" sz="4000" dirty="0">
              <a:latin typeface="+mn-lt"/>
              <a:cs typeface="MV Boli" panose="02000500030200090000" pitchFamily="2" charset="0"/>
            </a:endParaRPr>
          </a:p>
        </p:txBody>
      </p:sp>
      <p:sp>
        <p:nvSpPr>
          <p:cNvPr id="14"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18</a:t>
            </a:fld>
            <a:endParaRPr lang="en-US" altLang="en-US" sz="1800" b="1" dirty="0"/>
          </a:p>
        </p:txBody>
      </p:sp>
    </p:spTree>
    <p:extLst>
      <p:ext uri="{BB962C8B-B14F-4D97-AF65-F5344CB8AC3E}">
        <p14:creationId xmlns:p14="http://schemas.microsoft.com/office/powerpoint/2010/main" val="383709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0" y="1554864"/>
            <a:ext cx="7315200" cy="417195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en-US" sz="2800" dirty="0" smtClean="0"/>
              <a:t>Claims that have occurred but have not been reported. (</a:t>
            </a:r>
            <a:r>
              <a:rPr lang="en-US" sz="2800" dirty="0" smtClean="0">
                <a:solidFill>
                  <a:srgbClr val="FF0000"/>
                </a:solidFill>
              </a:rPr>
              <a:t>aka…pure IBNR</a:t>
            </a:r>
            <a:r>
              <a:rPr lang="en-US" sz="2800" dirty="0" smtClean="0"/>
              <a:t>)</a:t>
            </a:r>
          </a:p>
          <a:p>
            <a:pPr>
              <a:buFont typeface="Wingdings" pitchFamily="2" charset="2"/>
              <a:buChar char="q"/>
            </a:pPr>
            <a:endParaRPr lang="en-US" sz="2800" dirty="0" smtClean="0"/>
          </a:p>
          <a:p>
            <a:pPr>
              <a:buFont typeface="Wingdings" panose="05000000000000000000" pitchFamily="2" charset="2"/>
              <a:buChar char="Ø"/>
            </a:pPr>
            <a:r>
              <a:rPr lang="en-US" sz="2800" dirty="0" smtClean="0"/>
              <a:t>Claims that have been reported but increase (or decrease) in cost. (</a:t>
            </a:r>
            <a:r>
              <a:rPr lang="en-US" sz="2800" dirty="0" smtClean="0">
                <a:solidFill>
                  <a:srgbClr val="FF0000"/>
                </a:solidFill>
              </a:rPr>
              <a:t>aka…case reserve development</a:t>
            </a:r>
            <a:r>
              <a:rPr lang="en-US" sz="2800" dirty="0" smtClean="0"/>
              <a:t>)</a:t>
            </a:r>
          </a:p>
          <a:p>
            <a:pPr>
              <a:buFont typeface="Wingdings" pitchFamily="2" charset="2"/>
              <a:buChar char="q"/>
            </a:pPr>
            <a:endParaRPr lang="en-US" sz="2800" dirty="0" smtClean="0"/>
          </a:p>
          <a:p>
            <a:pPr>
              <a:buFont typeface="Wingdings" panose="05000000000000000000" pitchFamily="2" charset="2"/>
              <a:buChar char="Ø"/>
            </a:pPr>
            <a:r>
              <a:rPr lang="en-US" sz="2800" dirty="0" smtClean="0"/>
              <a:t>These two comprise IBNR – Incurred But Not Reported.</a:t>
            </a:r>
            <a:endParaRPr lang="en-US" sz="2800" dirty="0" smtClean="0">
              <a:solidFill>
                <a:srgbClr val="FF0000"/>
              </a:solidFill>
            </a:endParaRPr>
          </a:p>
        </p:txBody>
      </p:sp>
      <p:sp>
        <p:nvSpPr>
          <p:cNvPr id="4" name="Rectangle 2"/>
          <p:cNvSpPr txBox="1">
            <a:spLocks noChangeArrowheads="1"/>
          </p:cNvSpPr>
          <p:nvPr/>
        </p:nvSpPr>
        <p:spPr bwMode="auto">
          <a:xfrm>
            <a:off x="1219200" y="487362"/>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Why Do P&amp;C Losses Develop?</a:t>
            </a:r>
            <a:endParaRPr lang="en-US" altLang="en-US" sz="4000" dirty="0">
              <a:latin typeface="+mn-lt"/>
              <a:cs typeface="MV Boli" panose="02000500030200090000" pitchFamily="2"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9983" y="5752607"/>
            <a:ext cx="1095417"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19</a:t>
            </a:fld>
            <a:endParaRPr lang="en-US" altLang="en-US" sz="1800" b="1" dirty="0"/>
          </a:p>
        </p:txBody>
      </p:sp>
    </p:spTree>
    <p:extLst>
      <p:ext uri="{BB962C8B-B14F-4D97-AF65-F5344CB8AC3E}">
        <p14:creationId xmlns:p14="http://schemas.microsoft.com/office/powerpoint/2010/main" val="163208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52600" y="487362"/>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Actuarial Disclaimer</a:t>
            </a:r>
            <a:endParaRPr lang="en-US" altLang="en-US" sz="4000" dirty="0">
              <a:latin typeface="+mn-lt"/>
              <a:cs typeface="MV Boli" panose="02000500030200090000" pitchFamily="2" charset="0"/>
            </a:endParaRPr>
          </a:p>
        </p:txBody>
      </p:sp>
      <p:sp>
        <p:nvSpPr>
          <p:cNvPr id="5" name="Rectangle 5"/>
          <p:cNvSpPr txBox="1">
            <a:spLocks noChangeArrowheads="1"/>
          </p:cNvSpPr>
          <p:nvPr/>
        </p:nvSpPr>
        <p:spPr>
          <a:xfrm>
            <a:off x="609600" y="1524000"/>
            <a:ext cx="7162800" cy="434340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buFontTx/>
              <a:buNone/>
            </a:pPr>
            <a:r>
              <a:rPr lang="en-US" altLang="en-US" sz="900" b="1" dirty="0" smtClean="0"/>
              <a:t>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hail Mathematics. I know you think you understand what you thought I said, but I'm not sure you realize that what you heard is not what I meant. Math is fun. Math should be enjoyed. All </a:t>
            </a:r>
            <a:r>
              <a:rPr lang="en-US" altLang="en-US" sz="900" b="1" dirty="0" err="1" smtClean="0"/>
              <a:t>hailnn</a:t>
            </a:r>
            <a:endParaRPr lang="en-US" altLang="en-US" sz="9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867400"/>
            <a:ext cx="114783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a:t>
            </a:fld>
            <a:endParaRPr lang="en-US" altLang="en-US" sz="1800" b="1" dirty="0"/>
          </a:p>
        </p:txBody>
      </p:sp>
    </p:spTree>
    <p:extLst>
      <p:ext uri="{BB962C8B-B14F-4D97-AF65-F5344CB8AC3E}">
        <p14:creationId xmlns:p14="http://schemas.microsoft.com/office/powerpoint/2010/main" val="129852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120775"/>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smtClean="0">
                <a:latin typeface="+mn-lt"/>
                <a:cs typeface="MV Boli" panose="02000500030200090000" pitchFamily="2" charset="0"/>
              </a:rPr>
              <a:t>Loss Development</a:t>
            </a:r>
          </a:p>
          <a:p>
            <a:pPr algn="ctr"/>
            <a:r>
              <a:rPr lang="en-US" sz="4800" dirty="0" smtClean="0">
                <a:latin typeface="+mn-lt"/>
                <a:cs typeface="MV Boli" panose="02000500030200090000" pitchFamily="2" charset="0"/>
              </a:rPr>
              <a:t>Favorable or Adverse?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20373"/>
            <a:ext cx="2220951" cy="22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971800"/>
            <a:ext cx="227647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4565" y="5867400"/>
            <a:ext cx="131384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20</a:t>
            </a:fld>
            <a:endParaRPr lang="en-US" altLang="en-US" sz="1800" b="1" dirty="0"/>
          </a:p>
        </p:txBody>
      </p:sp>
    </p:spTree>
    <p:extLst>
      <p:ext uri="{BB962C8B-B14F-4D97-AF65-F5344CB8AC3E}">
        <p14:creationId xmlns:p14="http://schemas.microsoft.com/office/powerpoint/2010/main" val="291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Favorable Development</a:t>
            </a:r>
            <a:endParaRPr lang="en-US" altLang="en-US" sz="4000" dirty="0">
              <a:latin typeface="+mn-lt"/>
              <a:cs typeface="MV Boli" panose="02000500030200090000" pitchFamily="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3969068" cy="460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867401"/>
            <a:ext cx="109968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21</a:t>
            </a:fld>
            <a:endParaRPr lang="en-US" altLang="en-US" sz="1800" b="1" dirty="0"/>
          </a:p>
        </p:txBody>
      </p:sp>
    </p:spTree>
    <p:extLst>
      <p:ext uri="{BB962C8B-B14F-4D97-AF65-F5344CB8AC3E}">
        <p14:creationId xmlns:p14="http://schemas.microsoft.com/office/powerpoint/2010/main" val="178537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Adverse Development</a:t>
            </a:r>
            <a:endParaRPr lang="en-US" altLang="en-US" sz="4000" dirty="0">
              <a:latin typeface="+mn-lt"/>
              <a:cs typeface="MV Boli" panose="02000500030200090000" pitchFamily="2"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25" y="1433513"/>
            <a:ext cx="569595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867400"/>
            <a:ext cx="129166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22</a:t>
            </a:fld>
            <a:endParaRPr lang="en-US" altLang="en-US" sz="1800" b="1" dirty="0"/>
          </a:p>
        </p:txBody>
      </p:sp>
    </p:spTree>
    <p:extLst>
      <p:ext uri="{BB962C8B-B14F-4D97-AF65-F5344CB8AC3E}">
        <p14:creationId xmlns:p14="http://schemas.microsoft.com/office/powerpoint/2010/main" val="208242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Favorable Development</a:t>
            </a:r>
            <a:endParaRPr lang="en-US" altLang="en-US" sz="4000" dirty="0">
              <a:latin typeface="+mn-lt"/>
              <a:cs typeface="MV Boli" panose="02000500030200090000" pitchFamily="2" charset="0"/>
            </a:endParaRPr>
          </a:p>
        </p:txBody>
      </p:sp>
      <p:pic>
        <p:nvPicPr>
          <p:cNvPr id="4" name="Picture 3" descr="fluffy kitty">
            <a:hlinkClick r:id="rId2"/>
          </p:cNvPr>
          <p:cNvPicPr>
            <a:picLocks noChangeAspect="1" noChangeArrowheads="1"/>
          </p:cNvPicPr>
          <p:nvPr/>
        </p:nvPicPr>
        <p:blipFill>
          <a:blip r:embed="rId3" cstate="print"/>
          <a:srcRect/>
          <a:stretch>
            <a:fillRect/>
          </a:stretch>
        </p:blipFill>
        <p:spPr bwMode="auto">
          <a:xfrm>
            <a:off x="2590800" y="1143000"/>
            <a:ext cx="4038600" cy="4659923"/>
          </a:xfrm>
          <a:prstGeom prst="rect">
            <a:avLst/>
          </a:prstGeom>
          <a:noFill/>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599" y="5859516"/>
            <a:ext cx="1222685" cy="99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23</a:t>
            </a:fld>
            <a:endParaRPr lang="en-US" altLang="en-US" sz="1800" b="1" dirty="0"/>
          </a:p>
        </p:txBody>
      </p:sp>
    </p:spTree>
    <p:extLst>
      <p:ext uri="{BB962C8B-B14F-4D97-AF65-F5344CB8AC3E}">
        <p14:creationId xmlns:p14="http://schemas.microsoft.com/office/powerpoint/2010/main" val="310848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Adverse Development</a:t>
            </a:r>
            <a:endParaRPr lang="en-US" altLang="en-US" sz="4000" dirty="0">
              <a:latin typeface="+mn-lt"/>
              <a:cs typeface="MV Boli" panose="02000500030200090000" pitchFamily="2"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40180"/>
            <a:ext cx="4668918" cy="462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855" y="5867400"/>
            <a:ext cx="111324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24</a:t>
            </a:fld>
            <a:endParaRPr lang="en-US" altLang="en-US" sz="1800" b="1" dirty="0"/>
          </a:p>
        </p:txBody>
      </p:sp>
    </p:spTree>
    <p:extLst>
      <p:ext uri="{BB962C8B-B14F-4D97-AF65-F5344CB8AC3E}">
        <p14:creationId xmlns:p14="http://schemas.microsoft.com/office/powerpoint/2010/main" val="233122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Favorable Development</a:t>
            </a:r>
            <a:endParaRPr lang="en-US" altLang="en-US" sz="4000" dirty="0">
              <a:latin typeface="+mn-lt"/>
              <a:cs typeface="MV Boli" panose="02000500030200090000" pitchFamily="2"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71625"/>
            <a:ext cx="38100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67400"/>
            <a:ext cx="114783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25</a:t>
            </a:fld>
            <a:endParaRPr lang="en-US" altLang="en-US" sz="1800" b="1" dirty="0"/>
          </a:p>
        </p:txBody>
      </p:sp>
    </p:spTree>
    <p:extLst>
      <p:ext uri="{BB962C8B-B14F-4D97-AF65-F5344CB8AC3E}">
        <p14:creationId xmlns:p14="http://schemas.microsoft.com/office/powerpoint/2010/main" val="102226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Adverse Development</a:t>
            </a:r>
            <a:endParaRPr lang="en-US" altLang="en-US" sz="4000" dirty="0">
              <a:latin typeface="+mn-lt"/>
              <a:cs typeface="MV Boli" panose="02000500030200090000" pitchFamily="2" charset="0"/>
            </a:endParaRPr>
          </a:p>
        </p:txBody>
      </p:sp>
      <p:pic>
        <p:nvPicPr>
          <p:cNvPr id="4" name="Picture 1"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66800"/>
            <a:ext cx="3322638" cy="45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952" y="5606986"/>
            <a:ext cx="1147838" cy="125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26</a:t>
            </a:fld>
            <a:endParaRPr lang="en-US" altLang="en-US" sz="1800" b="1" dirty="0"/>
          </a:p>
        </p:txBody>
      </p:sp>
    </p:spTree>
    <p:extLst>
      <p:ext uri="{BB962C8B-B14F-4D97-AF65-F5344CB8AC3E}">
        <p14:creationId xmlns:p14="http://schemas.microsoft.com/office/powerpoint/2010/main" val="257232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1676400"/>
            <a:ext cx="7772400" cy="136207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dirty="0" smtClean="0">
                <a:latin typeface="MV Boli" panose="02000500030200090000" pitchFamily="2" charset="0"/>
                <a:cs typeface="MV Boli" panose="02000500030200090000" pitchFamily="2" charset="0"/>
              </a:rPr>
              <a:t>OK. LET’S DO AN EXAMPLE.</a:t>
            </a:r>
            <a:br>
              <a:rPr lang="en-US" dirty="0" smtClean="0">
                <a:latin typeface="MV Boli" panose="02000500030200090000" pitchFamily="2" charset="0"/>
                <a:cs typeface="MV Boli" panose="02000500030200090000" pitchFamily="2" charset="0"/>
              </a:rPr>
            </a:br>
            <a:r>
              <a:rPr lang="en-US" dirty="0" smtClean="0">
                <a:latin typeface="MV Boli" panose="02000500030200090000" pitchFamily="2" charset="0"/>
                <a:cs typeface="MV Boli" panose="02000500030200090000" pitchFamily="2" charset="0"/>
              </a:rPr>
              <a:t>P&amp;C STYLE…</a:t>
            </a:r>
            <a:endParaRPr lang="en-US" dirty="0">
              <a:latin typeface="MV Boli" panose="02000500030200090000" pitchFamily="2" charset="0"/>
              <a:cs typeface="MV Boli" panose="02000500030200090000" pitchFamily="2" charset="0"/>
            </a:endParaRPr>
          </a:p>
        </p:txBody>
      </p:sp>
      <p:pic>
        <p:nvPicPr>
          <p:cNvPr id="3" name="Picture 2" descr="http://rds.yahoo.com/_ylt=A0S020tRpXVInH4AEbSjzbkF/SIG=120lk7594/EXP=1215755985/**http%3A/www.yubm.org/images/Starting-line.jpg"/>
          <p:cNvPicPr>
            <a:picLocks noChangeAspect="1" noChangeArrowheads="1"/>
          </p:cNvPicPr>
          <p:nvPr/>
        </p:nvPicPr>
        <p:blipFill>
          <a:blip r:embed="rId2" cstate="print"/>
          <a:srcRect/>
          <a:stretch>
            <a:fillRect/>
          </a:stretch>
        </p:blipFill>
        <p:spPr bwMode="auto">
          <a:xfrm>
            <a:off x="2743200" y="2743200"/>
            <a:ext cx="3810000" cy="2857500"/>
          </a:xfrm>
          <a:prstGeom prst="rect">
            <a:avLst/>
          </a:prstGeom>
          <a:noFill/>
          <a:ln w="9525">
            <a:noFill/>
            <a:miter lim="800000"/>
            <a:headEnd/>
            <a:tailEnd/>
          </a:ln>
        </p:spPr>
      </p:pic>
      <p:sp>
        <p:nvSpPr>
          <p:cNvPr id="4"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Loss Development</a:t>
            </a:r>
            <a:endParaRPr lang="en-US" altLang="en-US" sz="4000" dirty="0">
              <a:latin typeface="+mn-lt"/>
              <a:cs typeface="MV Boli" panose="02000500030200090000" pitchFamily="2"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983" y="5752607"/>
            <a:ext cx="1095417"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27</a:t>
            </a:fld>
            <a:endParaRPr lang="en-US" altLang="en-US" sz="1800" b="1" dirty="0"/>
          </a:p>
        </p:txBody>
      </p:sp>
    </p:spTree>
    <p:extLst>
      <p:ext uri="{BB962C8B-B14F-4D97-AF65-F5344CB8AC3E}">
        <p14:creationId xmlns:p14="http://schemas.microsoft.com/office/powerpoint/2010/main" val="238030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38200" y="1371600"/>
            <a:ext cx="7315200" cy="4525963"/>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en-US" sz="2800" dirty="0" smtClean="0"/>
              <a:t>Consider 2012-13 workers’ compensation claims, which have dates of loss between 7/1/12 and 6/30/13.</a:t>
            </a:r>
          </a:p>
          <a:p>
            <a:r>
              <a:rPr lang="en-US" sz="2800" dirty="0" smtClean="0"/>
              <a:t>At 6/30/13 (@1 year of development), there were 100 </a:t>
            </a:r>
            <a:r>
              <a:rPr lang="en-US" sz="2800" dirty="0" smtClean="0">
                <a:solidFill>
                  <a:srgbClr val="FF0000"/>
                </a:solidFill>
              </a:rPr>
              <a:t>closed</a:t>
            </a:r>
            <a:r>
              <a:rPr lang="en-US" sz="2800" dirty="0" smtClean="0"/>
              <a:t> claims, each of which cost $5,000, total value $500,000</a:t>
            </a:r>
          </a:p>
          <a:p>
            <a:r>
              <a:rPr lang="en-US" sz="2800" dirty="0" smtClean="0"/>
              <a:t>At 6/30/13 (@ 1 year of development), there were 5 </a:t>
            </a:r>
            <a:r>
              <a:rPr lang="en-US" sz="2800" dirty="0" smtClean="0">
                <a:solidFill>
                  <a:srgbClr val="FF0000"/>
                </a:solidFill>
              </a:rPr>
              <a:t>open</a:t>
            </a:r>
            <a:r>
              <a:rPr lang="en-US" sz="2800" dirty="0" smtClean="0"/>
              <a:t> claims, whose total value was $193,421</a:t>
            </a:r>
          </a:p>
          <a:p>
            <a:r>
              <a:rPr lang="en-US" sz="2800" dirty="0" smtClean="0"/>
              <a:t>Total Reported Losses at 6/30/09 = $500,000 + $193,421 = $693,421</a:t>
            </a:r>
          </a:p>
        </p:txBody>
      </p:sp>
      <p:sp>
        <p:nvSpPr>
          <p:cNvPr id="4"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The Details</a:t>
            </a:r>
            <a:endParaRPr lang="en-US" altLang="en-US" sz="4000" dirty="0">
              <a:latin typeface="+mn-lt"/>
              <a:cs typeface="MV Boli" panose="02000500030200090000" pitchFamily="2" charset="0"/>
            </a:endParaRPr>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4565" y="5867400"/>
            <a:ext cx="131384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28</a:t>
            </a:fld>
            <a:endParaRPr lang="en-US" altLang="en-US" sz="1800" b="1" dirty="0"/>
          </a:p>
        </p:txBody>
      </p:sp>
    </p:spTree>
    <p:extLst>
      <p:ext uri="{BB962C8B-B14F-4D97-AF65-F5344CB8AC3E}">
        <p14:creationId xmlns:p14="http://schemas.microsoft.com/office/powerpoint/2010/main" val="9683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a:latin typeface="+mn-lt"/>
                <a:cs typeface="MV Boli" panose="02000500030200090000" pitchFamily="2" charset="0"/>
              </a:rPr>
              <a:t>P&amp;C </a:t>
            </a:r>
            <a:r>
              <a:rPr lang="en-US" altLang="en-US" sz="4000" dirty="0" smtClean="0">
                <a:latin typeface="+mn-lt"/>
                <a:cs typeface="MV Boli" panose="02000500030200090000" pitchFamily="2" charset="0"/>
              </a:rPr>
              <a:t>Open Claim # 1</a:t>
            </a:r>
            <a:endParaRPr lang="en-US" altLang="en-US" sz="4000" dirty="0">
              <a:latin typeface="+mn-lt"/>
              <a:cs typeface="MV Boli" panose="02000500030200090000" pitchFamily="2" charset="0"/>
            </a:endParaRPr>
          </a:p>
        </p:txBody>
      </p:sp>
      <p:sp>
        <p:nvSpPr>
          <p:cNvPr id="3" name="Rectangle 3"/>
          <p:cNvSpPr txBox="1">
            <a:spLocks noChangeArrowheads="1"/>
          </p:cNvSpPr>
          <p:nvPr/>
        </p:nvSpPr>
        <p:spPr>
          <a:xfrm>
            <a:off x="990600" y="1143000"/>
            <a:ext cx="6705600" cy="449580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en-US" sz="2800" dirty="0" smtClean="0"/>
              <a:t>Joe, a city employee was delivering office supplies on a city-owned bicycle, when he ran into a dumpster. Bystanders then threw Joe into the dumpster.</a:t>
            </a:r>
          </a:p>
          <a:p>
            <a:r>
              <a:rPr lang="en-US" sz="2800" dirty="0" smtClean="0"/>
              <a:t>@ 6/30/13, some medical expenses and lost wages, value $8,421</a:t>
            </a:r>
          </a:p>
          <a:p>
            <a:r>
              <a:rPr lang="en-US" sz="2800" dirty="0" smtClean="0"/>
              <a:t>@ 6/30/14, more medical expenses and claim closed, final value $13,309</a:t>
            </a:r>
          </a:p>
          <a:p>
            <a:r>
              <a:rPr lang="en-US" sz="2800" dirty="0" smtClean="0"/>
              <a:t>@ 6/30/15, still closed, value $13,309</a:t>
            </a:r>
          </a:p>
          <a:p>
            <a:r>
              <a:rPr lang="en-US" sz="2800" dirty="0" smtClean="0"/>
              <a:t>@ 6/30/16, still closed, value $13,309</a:t>
            </a:r>
          </a:p>
          <a:p>
            <a:r>
              <a:rPr lang="en-US" sz="2800" dirty="0" smtClean="0"/>
              <a:t>@ 6/30/17, still closed, value $13,309</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867401"/>
            <a:ext cx="109968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29</a:t>
            </a:fld>
            <a:endParaRPr lang="en-US" altLang="en-US" sz="1800" b="1" dirty="0"/>
          </a:p>
        </p:txBody>
      </p:sp>
    </p:spTree>
    <p:extLst>
      <p:ext uri="{BB962C8B-B14F-4D97-AF65-F5344CB8AC3E}">
        <p14:creationId xmlns:p14="http://schemas.microsoft.com/office/powerpoint/2010/main" val="36284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952" y="5606986"/>
            <a:ext cx="1147838" cy="125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a:xfrm>
            <a:off x="457200" y="1120775"/>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smtClean="0">
                <a:latin typeface="+mn-lt"/>
                <a:cs typeface="MV Boli" panose="02000500030200090000" pitchFamily="2" charset="0"/>
              </a:rPr>
              <a:t>Why Are We Here?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981200"/>
            <a:ext cx="3733800" cy="3363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a:t>
            </a:fld>
            <a:endParaRPr lang="en-US" altLang="en-US" sz="1800" b="1" dirty="0"/>
          </a:p>
        </p:txBody>
      </p:sp>
    </p:spTree>
    <p:extLst>
      <p:ext uri="{BB962C8B-B14F-4D97-AF65-F5344CB8AC3E}">
        <p14:creationId xmlns:p14="http://schemas.microsoft.com/office/powerpoint/2010/main" val="28865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750"/>
                            </p:stCondLst>
                            <p:childTnLst>
                              <p:par>
                                <p:cTn id="11" presetID="53" presetClass="entr" presetSubtype="16" fill="hold" nodeType="after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a:latin typeface="+mn-lt"/>
                <a:cs typeface="MV Boli" panose="02000500030200090000" pitchFamily="2" charset="0"/>
              </a:rPr>
              <a:t>P&amp;C </a:t>
            </a:r>
            <a:r>
              <a:rPr lang="en-US" altLang="en-US" sz="4000" dirty="0" smtClean="0">
                <a:latin typeface="+mn-lt"/>
                <a:cs typeface="MV Boli" panose="02000500030200090000" pitchFamily="2" charset="0"/>
              </a:rPr>
              <a:t>Open Claim # 2</a:t>
            </a:r>
            <a:endParaRPr lang="en-US" altLang="en-US" sz="4000" dirty="0">
              <a:latin typeface="+mn-lt"/>
              <a:cs typeface="MV Boli" panose="02000500030200090000" pitchFamily="2" charset="0"/>
            </a:endParaRPr>
          </a:p>
        </p:txBody>
      </p:sp>
      <p:sp>
        <p:nvSpPr>
          <p:cNvPr id="4" name="Rectangle 3"/>
          <p:cNvSpPr txBox="1">
            <a:spLocks noChangeArrowheads="1"/>
          </p:cNvSpPr>
          <p:nvPr/>
        </p:nvSpPr>
        <p:spPr>
          <a:xfrm>
            <a:off x="914400" y="1371600"/>
            <a:ext cx="7239000" cy="449580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en-US" sz="2800" dirty="0" smtClean="0"/>
              <a:t>Sally was walking on the roof of a city building, trips and falls to the first floor roof, then gets up and trips again, falling to the ground, landing on Joe, the office supply delivery guy.</a:t>
            </a:r>
          </a:p>
          <a:p>
            <a:r>
              <a:rPr lang="en-US" sz="2800" dirty="0" smtClean="0"/>
              <a:t>@ 6/30/13, medical expenses, value $55,000</a:t>
            </a:r>
          </a:p>
          <a:p>
            <a:r>
              <a:rPr lang="en-US" sz="2800" dirty="0" smtClean="0"/>
              <a:t>@ 6/30/14, surgery needed, value $205,000 </a:t>
            </a:r>
          </a:p>
          <a:p>
            <a:r>
              <a:rPr lang="en-US" sz="2800" dirty="0" smtClean="0"/>
              <a:t>@ 6/30/15, more medical, value $330,000</a:t>
            </a:r>
          </a:p>
          <a:p>
            <a:r>
              <a:rPr lang="en-US" sz="2800" dirty="0" smtClean="0"/>
              <a:t>@ 6/30/16, expenses added, value $380,000</a:t>
            </a:r>
          </a:p>
          <a:p>
            <a:r>
              <a:rPr lang="en-US" sz="2800" dirty="0" smtClean="0"/>
              <a:t>@ 6/30/17, Sally not an employee, claim closed for expenses incurred only, final value $49,664</a:t>
            </a: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867400"/>
            <a:ext cx="129166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30</a:t>
            </a:fld>
            <a:endParaRPr lang="en-US" altLang="en-US" sz="1800" b="1" dirty="0"/>
          </a:p>
        </p:txBody>
      </p:sp>
    </p:spTree>
    <p:extLst>
      <p:ext uri="{BB962C8B-B14F-4D97-AF65-F5344CB8AC3E}">
        <p14:creationId xmlns:p14="http://schemas.microsoft.com/office/powerpoint/2010/main" val="170827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a:latin typeface="+mn-lt"/>
                <a:cs typeface="MV Boli" panose="02000500030200090000" pitchFamily="2" charset="0"/>
              </a:rPr>
              <a:t>P&amp;C </a:t>
            </a:r>
            <a:r>
              <a:rPr lang="en-US" altLang="en-US" sz="4000" dirty="0" smtClean="0">
                <a:latin typeface="+mn-lt"/>
                <a:cs typeface="MV Boli" panose="02000500030200090000" pitchFamily="2" charset="0"/>
              </a:rPr>
              <a:t>Open Claim # 3</a:t>
            </a:r>
            <a:endParaRPr lang="en-US" altLang="en-US" sz="4000" dirty="0">
              <a:latin typeface="+mn-lt"/>
              <a:cs typeface="MV Boli" panose="02000500030200090000" pitchFamily="2" charset="0"/>
            </a:endParaRPr>
          </a:p>
        </p:txBody>
      </p:sp>
      <p:sp>
        <p:nvSpPr>
          <p:cNvPr id="4" name="Rectangle 3"/>
          <p:cNvSpPr txBox="1">
            <a:spLocks noChangeArrowheads="1"/>
          </p:cNvSpPr>
          <p:nvPr/>
        </p:nvSpPr>
        <p:spPr>
          <a:xfrm>
            <a:off x="914400" y="1371600"/>
            <a:ext cx="7010400" cy="449580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en-US" sz="2800" dirty="0" smtClean="0"/>
              <a:t>Joe, the office supply delivery guy, was biking in front of a city building, when Sally fell off the building, landing on Joe.</a:t>
            </a:r>
          </a:p>
          <a:p>
            <a:r>
              <a:rPr lang="en-US" sz="2800" dirty="0" smtClean="0"/>
              <a:t>@ 6/30/13, medical expenses, value $40,000</a:t>
            </a:r>
          </a:p>
          <a:p>
            <a:r>
              <a:rPr lang="en-US" sz="2800" dirty="0" smtClean="0"/>
              <a:t>@ 6/30/14, lower medical, value $5,000 </a:t>
            </a:r>
          </a:p>
          <a:p>
            <a:r>
              <a:rPr lang="en-US" sz="2800" dirty="0" smtClean="0"/>
              <a:t>@ 6/30/15, bike was Joe’s and being used on personal time, claim closed for expenses incurred only, final value $216</a:t>
            </a:r>
          </a:p>
          <a:p>
            <a:r>
              <a:rPr lang="en-US" sz="2800" dirty="0" smtClean="0"/>
              <a:t>@ 6/30/16, still closed, value $216</a:t>
            </a:r>
          </a:p>
          <a:p>
            <a:r>
              <a:rPr lang="en-US" sz="2800" dirty="0" smtClean="0"/>
              <a:t>@ 6/30/17, still closed, value $216</a:t>
            </a: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599" y="5859516"/>
            <a:ext cx="1222685" cy="99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31</a:t>
            </a:fld>
            <a:endParaRPr lang="en-US" altLang="en-US" sz="1800" b="1" dirty="0"/>
          </a:p>
        </p:txBody>
      </p:sp>
    </p:spTree>
    <p:extLst>
      <p:ext uri="{BB962C8B-B14F-4D97-AF65-F5344CB8AC3E}">
        <p14:creationId xmlns:p14="http://schemas.microsoft.com/office/powerpoint/2010/main" val="144171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P&amp;C Open Claim # 4</a:t>
            </a:r>
            <a:endParaRPr lang="en-US" altLang="en-US" sz="4000" dirty="0">
              <a:latin typeface="+mn-lt"/>
              <a:cs typeface="MV Boli" panose="02000500030200090000" pitchFamily="2" charset="0"/>
            </a:endParaRPr>
          </a:p>
        </p:txBody>
      </p:sp>
      <p:sp>
        <p:nvSpPr>
          <p:cNvPr id="3" name="Rectangle 3"/>
          <p:cNvSpPr txBox="1">
            <a:spLocks noChangeArrowheads="1"/>
          </p:cNvSpPr>
          <p:nvPr/>
        </p:nvSpPr>
        <p:spPr>
          <a:xfrm>
            <a:off x="838200" y="1447800"/>
            <a:ext cx="7086600" cy="449580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en-US" sz="2800" smtClean="0"/>
              <a:t>George, a public works employee, has a tree limb fall on him while doing maintenance, hurting his back and destroying Joe’s bicycle which George was standing on at the time.</a:t>
            </a:r>
          </a:p>
          <a:p>
            <a:r>
              <a:rPr lang="en-US" sz="2800" smtClean="0"/>
              <a:t>@ 6/30/13, wages and medical, value $50,000</a:t>
            </a:r>
          </a:p>
          <a:p>
            <a:r>
              <a:rPr lang="en-US" sz="2800" smtClean="0"/>
              <a:t>@ 6/30/14, more medical, value $100,000 </a:t>
            </a:r>
          </a:p>
          <a:p>
            <a:r>
              <a:rPr lang="en-US" sz="2800" smtClean="0"/>
              <a:t>@ 6/30/15, more medical, value $130,000</a:t>
            </a:r>
          </a:p>
          <a:p>
            <a:r>
              <a:rPr lang="en-US" sz="2800" smtClean="0"/>
              <a:t>@ 6/30/16, claim closed, value $165,136</a:t>
            </a:r>
          </a:p>
          <a:p>
            <a:r>
              <a:rPr lang="en-US" sz="2800" smtClean="0"/>
              <a:t>@ 6/30/17, still closed, value $165,136</a:t>
            </a:r>
            <a:endParaRPr lang="en-US" sz="2800" dirty="0" smtClean="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855" y="5867400"/>
            <a:ext cx="111324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32</a:t>
            </a:fld>
            <a:endParaRPr lang="en-US" altLang="en-US" sz="1800" b="1" dirty="0"/>
          </a:p>
        </p:txBody>
      </p:sp>
    </p:spTree>
    <p:extLst>
      <p:ext uri="{BB962C8B-B14F-4D97-AF65-F5344CB8AC3E}">
        <p14:creationId xmlns:p14="http://schemas.microsoft.com/office/powerpoint/2010/main" val="5945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P&amp;C Open Claim # 5</a:t>
            </a:r>
            <a:endParaRPr lang="en-US" altLang="en-US" sz="4000" dirty="0">
              <a:latin typeface="+mn-lt"/>
              <a:cs typeface="MV Boli" panose="02000500030200090000" pitchFamily="2" charset="0"/>
            </a:endParaRPr>
          </a:p>
        </p:txBody>
      </p:sp>
      <p:sp>
        <p:nvSpPr>
          <p:cNvPr id="3" name="Rectangle 3"/>
          <p:cNvSpPr txBox="1">
            <a:spLocks noChangeArrowheads="1"/>
          </p:cNvSpPr>
          <p:nvPr/>
        </p:nvSpPr>
        <p:spPr>
          <a:xfrm>
            <a:off x="838200" y="1447800"/>
            <a:ext cx="7162800" cy="4495800"/>
          </a:xfrm>
          <a:prstGeom prst="rect">
            <a:avLst/>
          </a:prstGeom>
        </p:spPr>
        <p:txBody>
          <a:bodyPr>
            <a:normAutofit lnSpcReduction="10000"/>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en-US" sz="2800" dirty="0" smtClean="0"/>
              <a:t>Frank, a peace officer, becomes addicted to donut holes, rendering him unable to work and function in society. Claim is compensable for peace officers under the “Donut Presumption”. Joe now works at the donut shop.</a:t>
            </a:r>
          </a:p>
          <a:p>
            <a:r>
              <a:rPr lang="en-US" sz="2800" dirty="0" smtClean="0"/>
              <a:t>@ 6/30/13, wages and medical, value $40,000</a:t>
            </a:r>
          </a:p>
          <a:p>
            <a:r>
              <a:rPr lang="en-US" sz="2800" dirty="0" smtClean="0"/>
              <a:t>@ 6/30/14, no change, value $40,000 </a:t>
            </a:r>
          </a:p>
          <a:p>
            <a:r>
              <a:rPr lang="en-US" sz="2800" dirty="0" smtClean="0"/>
              <a:t>@ 6/30/15, no change, value $40,000</a:t>
            </a:r>
          </a:p>
          <a:p>
            <a:r>
              <a:rPr lang="en-US" sz="2800" dirty="0" smtClean="0"/>
              <a:t>@ 6/30/16, no change, value $40,000</a:t>
            </a:r>
          </a:p>
          <a:p>
            <a:r>
              <a:rPr lang="en-US" sz="2800" dirty="0" smtClean="0"/>
              <a:t>@ 6/30/17, adjuster realizes misplaced decimal point, claim still open, value $400,000</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867400"/>
            <a:ext cx="114783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33</a:t>
            </a:fld>
            <a:endParaRPr lang="en-US" altLang="en-US" sz="1800" b="1" dirty="0"/>
          </a:p>
        </p:txBody>
      </p:sp>
    </p:spTree>
    <p:extLst>
      <p:ext uri="{BB962C8B-B14F-4D97-AF65-F5344CB8AC3E}">
        <p14:creationId xmlns:p14="http://schemas.microsoft.com/office/powerpoint/2010/main" val="11667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bwMode="auto">
          <a:xfrm>
            <a:off x="4419600" y="4352925"/>
            <a:ext cx="304800" cy="523875"/>
          </a:xfrm>
          <a:prstGeom prst="down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19" y="1387362"/>
            <a:ext cx="8667893" cy="2926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22" y="4876800"/>
            <a:ext cx="8663299" cy="75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Let’s Add It All Up</a:t>
            </a:r>
            <a:endParaRPr lang="en-US" altLang="en-US" sz="4000" dirty="0">
              <a:latin typeface="+mn-lt"/>
              <a:cs typeface="MV Boli" panose="02000500030200090000" pitchFamily="2"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952" y="5606986"/>
            <a:ext cx="1147838" cy="125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34</a:t>
            </a:fld>
            <a:endParaRPr lang="en-US" altLang="en-US" sz="1800" b="1" dirty="0"/>
          </a:p>
        </p:txBody>
      </p:sp>
    </p:spTree>
    <p:extLst>
      <p:ext uri="{BB962C8B-B14F-4D97-AF65-F5344CB8AC3E}">
        <p14:creationId xmlns:p14="http://schemas.microsoft.com/office/powerpoint/2010/main" val="18139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53" presetClass="entr" presetSubtype="16" fill="hold" nodeType="after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143000"/>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err="1" smtClean="0">
                <a:latin typeface="+mn-lt"/>
                <a:cs typeface="MV Boli" panose="02000500030200090000" pitchFamily="2" charset="0"/>
              </a:rPr>
              <a:t>Bottomline</a:t>
            </a:r>
            <a:r>
              <a:rPr lang="en-US" sz="6000" dirty="0" smtClean="0">
                <a:latin typeface="+mn-lt"/>
                <a:cs typeface="MV Boli" panose="02000500030200090000" pitchFamily="2" charset="0"/>
              </a:rPr>
              <a:t>…</a:t>
            </a:r>
          </a:p>
          <a:p>
            <a:pPr algn="ctr"/>
            <a:r>
              <a:rPr lang="en-US" sz="4800" dirty="0" smtClean="0">
                <a:latin typeface="+mn-lt"/>
                <a:cs typeface="MV Boli" panose="02000500030200090000" pitchFamily="2" charset="0"/>
              </a:rPr>
              <a:t/>
            </a:r>
            <a:br>
              <a:rPr lang="en-US" sz="4800" dirty="0" smtClean="0">
                <a:latin typeface="+mn-lt"/>
                <a:cs typeface="MV Boli" panose="02000500030200090000" pitchFamily="2" charset="0"/>
              </a:rPr>
            </a:br>
            <a:endParaRPr lang="en-US" sz="4800" dirty="0" smtClean="0">
              <a:latin typeface="+mn-lt"/>
              <a:cs typeface="MV Boli" panose="02000500030200090000" pitchFamily="2" charset="0"/>
            </a:endParaRPr>
          </a:p>
          <a:p>
            <a:pPr algn="ctr"/>
            <a:r>
              <a:rPr lang="en-US" sz="4800" dirty="0" smtClean="0">
                <a:solidFill>
                  <a:srgbClr val="FF0000"/>
                </a:solidFill>
                <a:latin typeface="+mn-lt"/>
                <a:cs typeface="MV Boli" panose="02000500030200090000" pitchFamily="2" charset="0"/>
              </a:rPr>
              <a:t>The Longer a Claim is Open, The More it Will Cost on Average!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062" y="1981200"/>
            <a:ext cx="15906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983" y="5752607"/>
            <a:ext cx="1095417"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35</a:t>
            </a:fld>
            <a:endParaRPr lang="en-US" altLang="en-US" sz="1800" b="1" dirty="0"/>
          </a:p>
        </p:txBody>
      </p:sp>
    </p:spTree>
    <p:extLst>
      <p:ext uri="{BB962C8B-B14F-4D97-AF65-F5344CB8AC3E}">
        <p14:creationId xmlns:p14="http://schemas.microsoft.com/office/powerpoint/2010/main" val="423073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62000" y="5032375"/>
            <a:ext cx="8382000" cy="987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buFont typeface="Wingdings" pitchFamily="2" charset="2"/>
              <a:buNone/>
            </a:pPr>
            <a:endParaRPr lang="en-US" sz="1050" b="1" dirty="0" smtClean="0"/>
          </a:p>
          <a:p>
            <a:pPr>
              <a:buFont typeface="Wingdings" pitchFamily="2" charset="2"/>
              <a:buNone/>
            </a:pPr>
            <a:r>
              <a:rPr lang="en-US" sz="2400" b="1" dirty="0" smtClean="0"/>
              <a:t>Other years can be derived similarly…</a:t>
            </a:r>
            <a:endParaRPr lang="en-US" sz="1050" b="1" dirty="0" smtClean="0"/>
          </a:p>
          <a:p>
            <a:pPr>
              <a:buFont typeface="Wingdings" pitchFamily="2" charset="2"/>
              <a:buNone/>
            </a:pPr>
            <a:endParaRPr lang="en-US" sz="1050" b="1" dirty="0" smtClean="0"/>
          </a:p>
        </p:txBody>
      </p:sp>
      <p:sp>
        <p:nvSpPr>
          <p:cNvPr id="3" name="Rectangle 3"/>
          <p:cNvSpPr txBox="1">
            <a:spLocks noChangeArrowheads="1"/>
          </p:cNvSpPr>
          <p:nvPr/>
        </p:nvSpPr>
        <p:spPr bwMode="auto">
          <a:xfrm>
            <a:off x="685800" y="1606550"/>
            <a:ext cx="8382000" cy="987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buFont typeface="Wingdings" pitchFamily="2" charset="2"/>
              <a:buNone/>
            </a:pPr>
            <a:endParaRPr lang="en-US" sz="1050" dirty="0" smtClean="0"/>
          </a:p>
          <a:p>
            <a:pPr>
              <a:buFont typeface="Wingdings" pitchFamily="2" charset="2"/>
              <a:buNone/>
            </a:pPr>
            <a:r>
              <a:rPr lang="en-US" sz="2400" b="1" dirty="0" smtClean="0"/>
              <a:t>So now we can put 2012-13 into the development triangle…</a:t>
            </a:r>
            <a:endParaRPr lang="en-US" sz="1050" b="1" dirty="0" smtClean="0"/>
          </a:p>
          <a:p>
            <a:pPr>
              <a:buFont typeface="Wingdings" pitchFamily="2" charset="2"/>
              <a:buNone/>
            </a:pPr>
            <a:endParaRPr lang="en-US" sz="105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93" y="2592797"/>
            <a:ext cx="7489561" cy="2207803"/>
          </a:xfrm>
          <a:prstGeom prst="rect">
            <a:avLst/>
          </a:prstGeom>
          <a:solidFill>
            <a:schemeClr val="bg1"/>
          </a:solidFill>
          <a:ln>
            <a:noFill/>
          </a:ln>
          <a:effectLst/>
          <a:extLst/>
        </p:spPr>
      </p:pic>
      <p:sp>
        <p:nvSpPr>
          <p:cNvPr id="5"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P&amp;C Loss Development</a:t>
            </a:r>
            <a:endParaRPr lang="en-US" altLang="en-US" sz="4000" dirty="0">
              <a:latin typeface="+mn-lt"/>
              <a:cs typeface="MV Boli" panose="02000500030200090000" pitchFamily="2" charset="0"/>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565" y="5867400"/>
            <a:ext cx="131384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36</a:t>
            </a:fld>
            <a:endParaRPr lang="en-US" altLang="en-US" sz="1800" b="1" dirty="0"/>
          </a:p>
        </p:txBody>
      </p:sp>
    </p:spTree>
    <p:extLst>
      <p:ext uri="{BB962C8B-B14F-4D97-AF65-F5344CB8AC3E}">
        <p14:creationId xmlns:p14="http://schemas.microsoft.com/office/powerpoint/2010/main" val="328773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191000" y="1752600"/>
            <a:ext cx="38068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en-US" sz="3600" dirty="0" smtClean="0"/>
              <a:t>Well…</a:t>
            </a:r>
            <a:br>
              <a:rPr lang="en-US" sz="3600" dirty="0" smtClean="0"/>
            </a:br>
            <a:r>
              <a:rPr lang="en-US" sz="3600" dirty="0" smtClean="0"/>
              <a:t/>
            </a:r>
            <a:br>
              <a:rPr lang="en-US" sz="3600" dirty="0" smtClean="0"/>
            </a:br>
            <a:r>
              <a:rPr lang="en-US" sz="3600" dirty="0" smtClean="0"/>
              <a:t>What About </a:t>
            </a:r>
            <a:br>
              <a:rPr lang="en-US" sz="3600" dirty="0" smtClean="0"/>
            </a:br>
            <a:r>
              <a:rPr lang="en-US" sz="3600" dirty="0" smtClean="0"/>
              <a:t/>
            </a:r>
            <a:br>
              <a:rPr lang="en-US" sz="3600" dirty="0" smtClean="0"/>
            </a:br>
            <a:r>
              <a:rPr lang="en-US" sz="3600" dirty="0" smtClean="0"/>
              <a:t>Ultimate Losses</a:t>
            </a:r>
            <a:br>
              <a:rPr lang="en-US" sz="3600" dirty="0" smtClean="0"/>
            </a:br>
            <a:r>
              <a:rPr lang="en-US" sz="3600" dirty="0" smtClean="0"/>
              <a:t/>
            </a:r>
            <a:br>
              <a:rPr lang="en-US" sz="3600" dirty="0" smtClean="0"/>
            </a:br>
            <a:r>
              <a:rPr lang="en-US" sz="3600" dirty="0" smtClean="0"/>
              <a:t>and Reserves?</a:t>
            </a:r>
            <a:br>
              <a:rPr lang="en-US" sz="3600" dirty="0" smtClean="0"/>
            </a:br>
            <a:endParaRPr lang="en-US" sz="3600"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234" y="838200"/>
            <a:ext cx="3429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867401"/>
            <a:ext cx="109968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37</a:t>
            </a:fld>
            <a:endParaRPr lang="en-US" altLang="en-US" sz="1800" b="1" dirty="0"/>
          </a:p>
        </p:txBody>
      </p:sp>
    </p:spTree>
    <p:extLst>
      <p:ext uri="{BB962C8B-B14F-4D97-AF65-F5344CB8AC3E}">
        <p14:creationId xmlns:p14="http://schemas.microsoft.com/office/powerpoint/2010/main" val="341110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1298575"/>
            <a:ext cx="9144000" cy="987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buFont typeface="Wingdings" pitchFamily="2" charset="2"/>
              <a:buNone/>
            </a:pPr>
            <a:endParaRPr lang="en-US" sz="2400" dirty="0" smtClean="0"/>
          </a:p>
          <a:p>
            <a:pPr marL="0" indent="0" algn="ctr">
              <a:buFont typeface="Wingdings" pitchFamily="2" charset="2"/>
              <a:buNone/>
            </a:pPr>
            <a:r>
              <a:rPr lang="en-US" sz="2400" b="1" dirty="0"/>
              <a:t>U</a:t>
            </a:r>
            <a:r>
              <a:rPr lang="en-US" sz="2400" b="1" dirty="0" smtClean="0"/>
              <a:t>sing the development triangle, </a:t>
            </a:r>
          </a:p>
          <a:p>
            <a:pPr marL="0" indent="0" algn="ctr">
              <a:buFont typeface="Wingdings" pitchFamily="2" charset="2"/>
              <a:buNone/>
            </a:pPr>
            <a:r>
              <a:rPr lang="en-US" sz="2400" b="1" dirty="0" smtClean="0"/>
              <a:t>we can project out ultimate losses</a:t>
            </a:r>
          </a:p>
          <a:p>
            <a:pPr>
              <a:buFont typeface="Wingdings" pitchFamily="2" charset="2"/>
              <a:buNone/>
            </a:pPr>
            <a:endParaRPr lang="en-US" sz="2400" b="1"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17" y="2740025"/>
            <a:ext cx="8733164" cy="2207803"/>
          </a:xfrm>
          <a:prstGeom prst="rect">
            <a:avLst/>
          </a:prstGeom>
          <a:solidFill>
            <a:schemeClr val="bg1"/>
          </a:solidFill>
          <a:ln>
            <a:noFill/>
          </a:ln>
          <a:effectLst/>
          <a:extLst/>
        </p:spPr>
      </p:pic>
      <p:sp>
        <p:nvSpPr>
          <p:cNvPr id="4"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P&amp;C Ultimate Loss Estimates</a:t>
            </a:r>
            <a:endParaRPr lang="en-US" altLang="en-US" sz="4000" dirty="0">
              <a:latin typeface="+mn-lt"/>
              <a:cs typeface="MV Boli" panose="02000500030200090000" pitchFamily="2" charset="0"/>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867400"/>
            <a:ext cx="129166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38</a:t>
            </a:fld>
            <a:endParaRPr lang="en-US" altLang="en-US" sz="1800" b="1" dirty="0"/>
          </a:p>
        </p:txBody>
      </p:sp>
    </p:spTree>
    <p:extLst>
      <p:ext uri="{BB962C8B-B14F-4D97-AF65-F5344CB8AC3E}">
        <p14:creationId xmlns:p14="http://schemas.microsoft.com/office/powerpoint/2010/main" val="375325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794570"/>
            <a:ext cx="3505200" cy="3539430"/>
          </a:xfrm>
          <a:prstGeom prst="rect">
            <a:avLst/>
          </a:prstGeom>
        </p:spPr>
        <p:txBody>
          <a:bodyPr wrap="square">
            <a:spAutoFit/>
          </a:bodyPr>
          <a:lstStyle/>
          <a:p>
            <a:pPr>
              <a:lnSpc>
                <a:spcPct val="80000"/>
              </a:lnSpc>
            </a:pPr>
            <a:r>
              <a:rPr lang="en-US" altLang="en-US" sz="2800" dirty="0" smtClean="0">
                <a:latin typeface="+mn-lt"/>
              </a:rPr>
              <a:t>How </a:t>
            </a:r>
            <a:r>
              <a:rPr lang="en-US" altLang="en-US" sz="2800" dirty="0">
                <a:latin typeface="+mn-lt"/>
              </a:rPr>
              <a:t>d</a:t>
            </a:r>
            <a:r>
              <a:rPr lang="en-US" altLang="en-US" sz="2800" dirty="0" smtClean="0">
                <a:latin typeface="+mn-lt"/>
              </a:rPr>
              <a:t>o </a:t>
            </a:r>
            <a:r>
              <a:rPr lang="en-US" altLang="en-US" sz="2800" dirty="0">
                <a:latin typeface="+mn-lt"/>
              </a:rPr>
              <a:t>w</a:t>
            </a:r>
            <a:r>
              <a:rPr lang="en-US" altLang="en-US" sz="2800" dirty="0" smtClean="0">
                <a:latin typeface="+mn-lt"/>
              </a:rPr>
              <a:t>e make ultimate loss selections?</a:t>
            </a:r>
          </a:p>
          <a:p>
            <a:pPr>
              <a:lnSpc>
                <a:spcPct val="80000"/>
              </a:lnSpc>
            </a:pPr>
            <a:endParaRPr lang="en-US" altLang="en-US" sz="2800" dirty="0">
              <a:latin typeface="+mn-lt"/>
            </a:endParaRPr>
          </a:p>
          <a:p>
            <a:pPr>
              <a:lnSpc>
                <a:spcPct val="80000"/>
              </a:lnSpc>
            </a:pPr>
            <a:r>
              <a:rPr lang="en-US" altLang="en-US" sz="2800" dirty="0" smtClean="0">
                <a:latin typeface="+mn-lt"/>
              </a:rPr>
              <a:t>Complex </a:t>
            </a:r>
            <a:r>
              <a:rPr lang="en-US" altLang="en-US" sz="2800" dirty="0">
                <a:latin typeface="+mn-lt"/>
              </a:rPr>
              <a:t>top-secret calculation involving differential calculus, which we are forbidden to share in full with non-actuaries</a:t>
            </a:r>
            <a:endParaRPr lang="en-US" altLang="en-US" sz="2500" dirty="0">
              <a:latin typeface="+mn-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4896" y="1493322"/>
            <a:ext cx="3814176" cy="414547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Actuarial Selections</a:t>
            </a:r>
            <a:endParaRPr lang="en-US" altLang="en-US" sz="4000" dirty="0">
              <a:latin typeface="+mn-lt"/>
              <a:cs typeface="MV Boli" panose="02000500030200090000" pitchFamily="2" charset="0"/>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599" y="5859516"/>
            <a:ext cx="1222685" cy="99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39</a:t>
            </a:fld>
            <a:endParaRPr lang="en-US" altLang="en-US" sz="1800" b="1" dirty="0"/>
          </a:p>
        </p:txBody>
      </p:sp>
    </p:spTree>
    <p:extLst>
      <p:ext uri="{BB962C8B-B14F-4D97-AF65-F5344CB8AC3E}">
        <p14:creationId xmlns:p14="http://schemas.microsoft.com/office/powerpoint/2010/main" val="12595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990600" y="1600200"/>
            <a:ext cx="7315200" cy="4191000"/>
          </a:xfrm>
          <a:prstGeom prst="rect">
            <a:avLst/>
          </a:prstGeom>
        </p:spPr>
        <p:txBody>
          <a:bodyPr>
            <a:normAutofit/>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spcAft>
                <a:spcPct val="75000"/>
              </a:spcAft>
              <a:buFont typeface="Wingdings" panose="05000000000000000000" pitchFamily="2" charset="2"/>
              <a:buChar char="§"/>
            </a:pPr>
            <a:r>
              <a:rPr lang="en-US" sz="2800" dirty="0" smtClean="0">
                <a:cs typeface="MV Boli" panose="02000500030200090000" pitchFamily="2" charset="0"/>
              </a:rPr>
              <a:t>Actuaries understand actuarial concepts and terminology.</a:t>
            </a:r>
          </a:p>
          <a:p>
            <a:pPr>
              <a:spcBef>
                <a:spcPct val="0"/>
              </a:spcBef>
              <a:spcAft>
                <a:spcPct val="75000"/>
              </a:spcAft>
              <a:buFont typeface="Wingdings" panose="05000000000000000000" pitchFamily="2" charset="2"/>
              <a:buChar char="§"/>
            </a:pPr>
            <a:r>
              <a:rPr lang="en-US" sz="2800" dirty="0" smtClean="0">
                <a:cs typeface="MV Boli" panose="02000500030200090000" pitchFamily="2" charset="0"/>
              </a:rPr>
              <a:t>Many clients do not!</a:t>
            </a:r>
          </a:p>
          <a:p>
            <a:pPr>
              <a:spcBef>
                <a:spcPct val="0"/>
              </a:spcBef>
              <a:spcAft>
                <a:spcPct val="75000"/>
              </a:spcAft>
              <a:buFont typeface="Wingdings" panose="05000000000000000000" pitchFamily="2" charset="2"/>
              <a:buChar char="§"/>
            </a:pPr>
            <a:r>
              <a:rPr lang="en-US" sz="2800" dirty="0" smtClean="0">
                <a:cs typeface="MV Boli" panose="02000500030200090000" pitchFamily="2" charset="0"/>
              </a:rPr>
              <a:t>How do we explain these concepts in</a:t>
            </a:r>
            <a:br>
              <a:rPr lang="en-US" sz="2800" dirty="0" smtClean="0">
                <a:cs typeface="MV Boli" panose="02000500030200090000" pitchFamily="2" charset="0"/>
              </a:rPr>
            </a:br>
            <a:r>
              <a:rPr lang="en-US" sz="2800" dirty="0" smtClean="0">
                <a:cs typeface="MV Boli" panose="02000500030200090000" pitchFamily="2" charset="0"/>
              </a:rPr>
              <a:t>simple terms that can be easily understood by everyone, even those who hate numbers??</a:t>
            </a:r>
          </a:p>
          <a:p>
            <a:pPr>
              <a:spcBef>
                <a:spcPct val="0"/>
              </a:spcBef>
              <a:spcAft>
                <a:spcPct val="75000"/>
              </a:spcAft>
              <a:buFont typeface="Wingdings" panose="05000000000000000000" pitchFamily="2" charset="2"/>
              <a:buChar char="§"/>
            </a:pPr>
            <a:r>
              <a:rPr lang="en-US" sz="2800" dirty="0" smtClean="0">
                <a:cs typeface="MV Boli" panose="02000500030200090000" pitchFamily="2" charset="0"/>
              </a:rPr>
              <a:t>Let’s have some fun with it </a:t>
            </a:r>
            <a:r>
              <a:rPr lang="en-US" sz="2800" dirty="0" smtClean="0">
                <a:cs typeface="MV Boli" panose="02000500030200090000" pitchFamily="2" charset="0"/>
                <a:sym typeface="Wingdings" panose="05000000000000000000" pitchFamily="2" charset="2"/>
              </a:rPr>
              <a:t></a:t>
            </a:r>
            <a:endParaRPr lang="en-US" sz="2800" dirty="0" smtClean="0">
              <a:cs typeface="MV Boli" panose="02000500030200090000" pitchFamily="2" charset="0"/>
            </a:endParaRPr>
          </a:p>
          <a:p>
            <a:pPr>
              <a:spcBef>
                <a:spcPct val="0"/>
              </a:spcBef>
              <a:spcAft>
                <a:spcPct val="75000"/>
              </a:spcAft>
              <a:buFont typeface="Wingdings" panose="05000000000000000000" pitchFamily="2" charset="2"/>
              <a:buChar char="§"/>
            </a:pPr>
            <a:endParaRPr lang="en-US" sz="2800" dirty="0" smtClean="0">
              <a:cs typeface="MV Boli" panose="02000500030200090000" pitchFamily="2" charset="0"/>
            </a:endParaRPr>
          </a:p>
          <a:p>
            <a:pPr>
              <a:spcBef>
                <a:spcPct val="0"/>
              </a:spcBef>
              <a:spcAft>
                <a:spcPct val="75000"/>
              </a:spcAft>
              <a:buFont typeface="WP TypographicSymbols" pitchFamily="2" charset="0"/>
              <a:buNone/>
            </a:pPr>
            <a:endParaRPr lang="en-US" sz="2800" dirty="0" smtClean="0">
              <a:cs typeface="MV Boli" panose="02000500030200090000" pitchFamily="2" charset="0"/>
            </a:endParaRPr>
          </a:p>
        </p:txBody>
      </p:sp>
      <p:sp>
        <p:nvSpPr>
          <p:cNvPr id="8" name="Rectangle 2"/>
          <p:cNvSpPr txBox="1">
            <a:spLocks noChangeArrowheads="1"/>
          </p:cNvSpPr>
          <p:nvPr/>
        </p:nvSpPr>
        <p:spPr bwMode="auto">
          <a:xfrm>
            <a:off x="1752600" y="487362"/>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Actuarial What?</a:t>
            </a:r>
            <a:endParaRPr lang="en-US" altLang="en-US" sz="4000" dirty="0">
              <a:latin typeface="+mn-lt"/>
              <a:cs typeface="MV Boli" panose="02000500030200090000" pitchFamily="2" charset="0"/>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9983" y="5752607"/>
            <a:ext cx="1095417"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a:t>
            </a:fld>
            <a:endParaRPr lang="en-US" altLang="en-US" sz="1800" b="1" dirty="0"/>
          </a:p>
        </p:txBody>
      </p:sp>
    </p:spTree>
    <p:extLst>
      <p:ext uri="{BB962C8B-B14F-4D97-AF65-F5344CB8AC3E}">
        <p14:creationId xmlns:p14="http://schemas.microsoft.com/office/powerpoint/2010/main" val="109885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Actuarial Selections</a:t>
            </a:r>
            <a:endParaRPr lang="en-US" altLang="en-US" sz="4000" dirty="0">
              <a:latin typeface="+mn-lt"/>
              <a:cs typeface="MV Boli" panose="02000500030200090000" pitchFamily="2" charset="0"/>
            </a:endParaRPr>
          </a:p>
        </p:txBody>
      </p:sp>
      <p:pic>
        <p:nvPicPr>
          <p:cNvPr id="3" name="Picture 2" descr="http://farm1.static.flickr.com/68/203740108_e29430485e.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28800"/>
            <a:ext cx="2895600" cy="393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4648200" y="3429000"/>
            <a:ext cx="3276600" cy="1143000"/>
          </a:xfrm>
          <a:prstGeom prst="rect">
            <a:avLst/>
          </a:prstGeom>
          <a:noFill/>
          <a:ln w="12700">
            <a:noFill/>
            <a:miter lim="800000"/>
            <a:headEnd/>
            <a:tailEnd/>
          </a:ln>
        </p:spPr>
        <p:txBody>
          <a:bodyPr lIns="0" tIns="0" rIns="0" bIns="0" anchor="b"/>
          <a:lstStyle/>
          <a:p>
            <a:pPr algn="ctr" defTabSz="758825" eaLnBrk="0" hangingPunct="0"/>
            <a:r>
              <a:rPr lang="en-US" sz="4400" dirty="0" smtClean="0">
                <a:latin typeface="Zurich Blk BT"/>
              </a:rPr>
              <a:t>Huh ????</a:t>
            </a:r>
            <a:endParaRPr lang="en-US" sz="4400" dirty="0">
              <a:latin typeface="Arial" panose="020B0604020202020204" pitchFamily="34" charset="0"/>
              <a:cs typeface="Arial" panose="020B0604020202020204" pitchFamily="34" charset="0"/>
            </a:endParaRPr>
          </a:p>
          <a:p>
            <a:pPr defTabSz="758825" eaLnBrk="0" hangingPunct="0"/>
            <a:endParaRPr lang="en-US" sz="4400" dirty="0">
              <a:solidFill>
                <a:srgbClr val="339933"/>
              </a:solidFill>
              <a:latin typeface="Zurich Blk BT"/>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855" y="5867400"/>
            <a:ext cx="111324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40</a:t>
            </a:fld>
            <a:endParaRPr lang="en-US" altLang="en-US" sz="1800" b="1" dirty="0"/>
          </a:p>
        </p:txBody>
      </p:sp>
    </p:spTree>
    <p:extLst>
      <p:ext uri="{BB962C8B-B14F-4D97-AF65-F5344CB8AC3E}">
        <p14:creationId xmlns:p14="http://schemas.microsoft.com/office/powerpoint/2010/main" val="300420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2"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3"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anim calcmode="lin" valueType="num">
                                      <p:cBhvr>
                                        <p:cTn id="15"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6"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7"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8" dur="2000" decel="50000">
                                          <p:stCondLst>
                                            <p:cond delay="0"/>
                                          </p:stCondLst>
                                        </p:cTn>
                                        <p:tgtEl>
                                          <p:spTgt spid="4"/>
                                        </p:tgtEl>
                                      </p:cBhvr>
                                    </p:animEffect>
                                  </p:childTnLst>
                                </p:cTn>
                              </p:par>
                            </p:childTnLst>
                          </p:cTn>
                        </p:par>
                        <p:par>
                          <p:cTn id="19" fill="hold">
                            <p:stCondLst>
                              <p:cond delay="2500"/>
                            </p:stCondLst>
                            <p:childTnLst>
                              <p:par>
                                <p:cTn id="20" presetID="53" presetClass="entr" presetSubtype="16" fill="hold" nodeType="after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Actuarial Selections</a:t>
            </a:r>
            <a:endParaRPr lang="en-US" altLang="en-US" sz="4000" dirty="0">
              <a:latin typeface="+mn-lt"/>
              <a:cs typeface="MV Boli" panose="02000500030200090000" pitchFamily="2" charset="0"/>
            </a:endParaRPr>
          </a:p>
        </p:txBody>
      </p:sp>
      <p:sp>
        <p:nvSpPr>
          <p:cNvPr id="3" name="Rectangle 2"/>
          <p:cNvSpPr/>
          <p:nvPr/>
        </p:nvSpPr>
        <p:spPr>
          <a:xfrm>
            <a:off x="863600" y="1066800"/>
            <a:ext cx="7366000" cy="5226046"/>
          </a:xfrm>
          <a:prstGeom prst="rect">
            <a:avLst/>
          </a:prstGeom>
        </p:spPr>
        <p:txBody>
          <a:bodyPr wrap="square">
            <a:spAutoFit/>
          </a:bodyPr>
          <a:lstStyle/>
          <a:p>
            <a:pPr marL="342900" indent="-342900">
              <a:lnSpc>
                <a:spcPct val="80000"/>
              </a:lnSpc>
              <a:buFont typeface="Arial" panose="020B0604020202020204" pitchFamily="34" charset="0"/>
              <a:buChar char="•"/>
            </a:pPr>
            <a:r>
              <a:rPr lang="en-US" altLang="en-US" sz="2800" dirty="0" smtClean="0">
                <a:latin typeface="+mn-lt"/>
              </a:rPr>
              <a:t>Sometimes we use complicated formulas involving addition, subtraction, multiplication, and division to make actuarial selections.</a:t>
            </a:r>
          </a:p>
          <a:p>
            <a:pPr marL="342900" indent="-342900">
              <a:lnSpc>
                <a:spcPct val="80000"/>
              </a:lnSpc>
              <a:buFont typeface="Arial" panose="020B0604020202020204" pitchFamily="34" charset="0"/>
              <a:buChar char="•"/>
            </a:pPr>
            <a:endParaRPr lang="en-US" altLang="en-US" sz="2800" dirty="0">
              <a:latin typeface="+mn-lt"/>
            </a:endParaRPr>
          </a:p>
          <a:p>
            <a:pPr marL="342900" indent="-342900">
              <a:lnSpc>
                <a:spcPct val="80000"/>
              </a:lnSpc>
              <a:buFont typeface="Arial" panose="020B0604020202020204" pitchFamily="34" charset="0"/>
              <a:buChar char="•"/>
            </a:pPr>
            <a:r>
              <a:rPr lang="en-US" altLang="en-US" sz="2800" dirty="0" smtClean="0">
                <a:latin typeface="+mn-lt"/>
              </a:rPr>
              <a:t>For example, we may</a:t>
            </a:r>
            <a:br>
              <a:rPr lang="en-US" altLang="en-US" sz="2800" dirty="0" smtClean="0">
                <a:latin typeface="+mn-lt"/>
              </a:rPr>
            </a:br>
            <a:r>
              <a:rPr lang="en-US" altLang="en-US" sz="2800" dirty="0" smtClean="0">
                <a:latin typeface="+mn-lt"/>
              </a:rPr>
              <a:t>add up five different</a:t>
            </a:r>
            <a:br>
              <a:rPr lang="en-US" altLang="en-US" sz="2800" dirty="0" smtClean="0">
                <a:latin typeface="+mn-lt"/>
              </a:rPr>
            </a:br>
            <a:r>
              <a:rPr lang="en-US" altLang="en-US" sz="2800" dirty="0" smtClean="0">
                <a:latin typeface="+mn-lt"/>
              </a:rPr>
              <a:t>estimates and divide</a:t>
            </a:r>
            <a:br>
              <a:rPr lang="en-US" altLang="en-US" sz="2800" dirty="0" smtClean="0">
                <a:latin typeface="+mn-lt"/>
              </a:rPr>
            </a:br>
            <a:r>
              <a:rPr lang="en-US" altLang="en-US" sz="2800" dirty="0" smtClean="0">
                <a:latin typeface="+mn-lt"/>
              </a:rPr>
              <a:t>by five.</a:t>
            </a:r>
          </a:p>
          <a:p>
            <a:pPr marL="342900" indent="-342900">
              <a:lnSpc>
                <a:spcPct val="80000"/>
              </a:lnSpc>
              <a:buFont typeface="Arial" panose="020B0604020202020204" pitchFamily="34" charset="0"/>
              <a:buChar char="•"/>
            </a:pPr>
            <a:endParaRPr lang="en-US" altLang="en-US" sz="2800" dirty="0">
              <a:latin typeface="+mn-lt"/>
            </a:endParaRPr>
          </a:p>
          <a:p>
            <a:pPr marL="342900" indent="-342900">
              <a:lnSpc>
                <a:spcPct val="80000"/>
              </a:lnSpc>
              <a:buFont typeface="Arial" panose="020B0604020202020204" pitchFamily="34" charset="0"/>
              <a:buChar char="•"/>
            </a:pPr>
            <a:r>
              <a:rPr lang="en-US" altLang="en-US" sz="2800" dirty="0" smtClean="0">
                <a:latin typeface="+mn-lt"/>
              </a:rPr>
              <a:t>This is called an</a:t>
            </a:r>
            <a:br>
              <a:rPr lang="en-US" altLang="en-US" sz="2800" dirty="0" smtClean="0">
                <a:latin typeface="+mn-lt"/>
              </a:rPr>
            </a:br>
            <a:r>
              <a:rPr lang="en-US" altLang="en-US" sz="2800" dirty="0" smtClean="0">
                <a:latin typeface="+mn-lt"/>
              </a:rPr>
              <a:t>…“average”!</a:t>
            </a:r>
          </a:p>
          <a:p>
            <a:pPr marL="342900" indent="-342900">
              <a:lnSpc>
                <a:spcPct val="80000"/>
              </a:lnSpc>
              <a:buFont typeface="Arial" panose="020B0604020202020204" pitchFamily="34" charset="0"/>
              <a:buChar char="•"/>
            </a:pPr>
            <a:endParaRPr lang="en-US" altLang="en-US" sz="2800" dirty="0">
              <a:latin typeface="+mn-lt"/>
            </a:endParaRPr>
          </a:p>
          <a:p>
            <a:pPr marL="457200" lvl="2" indent="-457200">
              <a:lnSpc>
                <a:spcPct val="80000"/>
              </a:lnSpc>
              <a:buFont typeface="Wingdings" panose="05000000000000000000" pitchFamily="2" charset="2"/>
              <a:buChar char="Ø"/>
            </a:pPr>
            <a:r>
              <a:rPr lang="en-US" sz="2800" dirty="0">
                <a:latin typeface="+mn-lt"/>
              </a:rPr>
              <a:t>Select ultimate losses based on appropriate methods and </a:t>
            </a:r>
            <a:r>
              <a:rPr lang="en-US" sz="2800" b="1" dirty="0">
                <a:solidFill>
                  <a:srgbClr val="FF0000"/>
                </a:solidFill>
                <a:latin typeface="+mn-lt"/>
              </a:rPr>
              <a:t>actuarial judgment</a:t>
            </a:r>
          </a:p>
          <a:p>
            <a:pPr marL="342900" indent="-342900">
              <a:lnSpc>
                <a:spcPct val="80000"/>
              </a:lnSpc>
              <a:buFont typeface="Arial" panose="020B0604020202020204" pitchFamily="34" charset="0"/>
              <a:buChar char="•"/>
            </a:pPr>
            <a:endParaRPr lang="en-US" altLang="en-US" sz="2500" dirty="0">
              <a:latin typeface="+mn-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836" y="2370062"/>
            <a:ext cx="37719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67400"/>
            <a:ext cx="114783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41</a:t>
            </a:fld>
            <a:endParaRPr lang="en-US" altLang="en-US" sz="1800" b="1" dirty="0"/>
          </a:p>
        </p:txBody>
      </p:sp>
    </p:spTree>
    <p:extLst>
      <p:ext uri="{BB962C8B-B14F-4D97-AF65-F5344CB8AC3E}">
        <p14:creationId xmlns:p14="http://schemas.microsoft.com/office/powerpoint/2010/main" val="291987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P&amp;C Reserve Estimates</a:t>
            </a:r>
            <a:endParaRPr lang="en-US" altLang="en-US" sz="4000" dirty="0">
              <a:latin typeface="+mn-lt"/>
              <a:cs typeface="MV Boli" panose="02000500030200090000" pitchFamily="2" charset="0"/>
            </a:endParaRPr>
          </a:p>
        </p:txBody>
      </p:sp>
      <p:grpSp>
        <p:nvGrpSpPr>
          <p:cNvPr id="3" name="Group 2"/>
          <p:cNvGrpSpPr/>
          <p:nvPr/>
        </p:nvGrpSpPr>
        <p:grpSpPr>
          <a:xfrm>
            <a:off x="257175" y="2390775"/>
            <a:ext cx="8629650" cy="3248025"/>
            <a:chOff x="257175" y="2390775"/>
            <a:chExt cx="8629650" cy="3248025"/>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390775"/>
              <a:ext cx="8629650"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83280"/>
              <a:ext cx="10668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Rectangle 3"/>
          <p:cNvSpPr txBox="1">
            <a:spLocks noChangeArrowheads="1"/>
          </p:cNvSpPr>
          <p:nvPr/>
        </p:nvSpPr>
        <p:spPr bwMode="auto">
          <a:xfrm>
            <a:off x="1066800" y="1219200"/>
            <a:ext cx="7772400" cy="987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a:buFont typeface="Wingdings" pitchFamily="2" charset="2"/>
              <a:buNone/>
            </a:pPr>
            <a:endParaRPr lang="en-US" sz="1000" dirty="0" smtClean="0"/>
          </a:p>
          <a:p>
            <a:pPr marL="0" indent="0">
              <a:buFont typeface="Wingdings" pitchFamily="2" charset="2"/>
              <a:buNone/>
            </a:pPr>
            <a:r>
              <a:rPr lang="en-US" sz="2000" b="1" dirty="0" smtClean="0"/>
              <a:t>Now that we have calculated ultimate losses, we can subtract paid losses to determine the reserves as of June 30, 2017…</a:t>
            </a:r>
            <a:endParaRPr lang="en-US" sz="1000" b="1" dirty="0" smtClean="0"/>
          </a:p>
          <a:p>
            <a:pPr>
              <a:buFont typeface="Wingdings" pitchFamily="2" charset="2"/>
              <a:buNone/>
            </a:pPr>
            <a:endParaRPr lang="en-US" sz="1000" b="1" dirty="0" smtClean="0"/>
          </a:p>
        </p:txBody>
      </p:sp>
      <p:sp>
        <p:nvSpPr>
          <p:cNvPr id="7" name="Minus 6"/>
          <p:cNvSpPr/>
          <p:nvPr/>
        </p:nvSpPr>
        <p:spPr bwMode="auto">
          <a:xfrm>
            <a:off x="2743200" y="2667000"/>
            <a:ext cx="228600" cy="228600"/>
          </a:xfrm>
          <a:prstGeom prst="mathMinus">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Equal 7"/>
          <p:cNvSpPr/>
          <p:nvPr/>
        </p:nvSpPr>
        <p:spPr bwMode="auto">
          <a:xfrm>
            <a:off x="4114800" y="2667000"/>
            <a:ext cx="304800" cy="228600"/>
          </a:xfrm>
          <a:prstGeom prst="mathEqual">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Minus 8"/>
          <p:cNvSpPr/>
          <p:nvPr/>
        </p:nvSpPr>
        <p:spPr bwMode="auto">
          <a:xfrm>
            <a:off x="5715000" y="2667000"/>
            <a:ext cx="228600" cy="228600"/>
          </a:xfrm>
          <a:prstGeom prst="mathMinus">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Equal 9"/>
          <p:cNvSpPr/>
          <p:nvPr/>
        </p:nvSpPr>
        <p:spPr bwMode="auto">
          <a:xfrm>
            <a:off x="7162800" y="2667000"/>
            <a:ext cx="304800" cy="228600"/>
          </a:xfrm>
          <a:prstGeom prst="mathEqual">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1" name="Picture 10"/>
          <p:cNvPicPr>
            <a:picLocks noChangeAspect="1"/>
          </p:cNvPicPr>
          <p:nvPr/>
        </p:nvPicPr>
        <p:blipFill>
          <a:blip r:embed="rId4"/>
          <a:stretch>
            <a:fillRect/>
          </a:stretch>
        </p:blipFill>
        <p:spPr>
          <a:xfrm>
            <a:off x="310055" y="3223857"/>
            <a:ext cx="1105321" cy="2045500"/>
          </a:xfrm>
          <a:prstGeom prst="rect">
            <a:avLst/>
          </a:prstGeom>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26" y="3335881"/>
            <a:ext cx="1011385" cy="167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4952" y="5606986"/>
            <a:ext cx="1147838" cy="125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42</a:t>
            </a:fld>
            <a:endParaRPr lang="en-US" altLang="en-US" sz="1800" b="1" dirty="0"/>
          </a:p>
        </p:txBody>
      </p:sp>
    </p:spTree>
    <p:extLst>
      <p:ext uri="{BB962C8B-B14F-4D97-AF65-F5344CB8AC3E}">
        <p14:creationId xmlns:p14="http://schemas.microsoft.com/office/powerpoint/2010/main" val="181891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80">
                                          <p:stCondLst>
                                            <p:cond delay="0"/>
                                          </p:stCondLst>
                                        </p:cTn>
                                        <p:tgtEl>
                                          <p:spTgt spid="10"/>
                                        </p:tgtEl>
                                      </p:cBhvr>
                                    </p:animEffect>
                                    <p:anim calcmode="lin" valueType="num">
                                      <p:cBhvr>
                                        <p:cTn id="5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4" dur="26">
                                          <p:stCondLst>
                                            <p:cond delay="650"/>
                                          </p:stCondLst>
                                        </p:cTn>
                                        <p:tgtEl>
                                          <p:spTgt spid="10"/>
                                        </p:tgtEl>
                                      </p:cBhvr>
                                      <p:to x="100000" y="60000"/>
                                    </p:animScale>
                                    <p:animScale>
                                      <p:cBhvr>
                                        <p:cTn id="65" dur="166" decel="50000">
                                          <p:stCondLst>
                                            <p:cond delay="676"/>
                                          </p:stCondLst>
                                        </p:cTn>
                                        <p:tgtEl>
                                          <p:spTgt spid="10"/>
                                        </p:tgtEl>
                                      </p:cBhvr>
                                      <p:to x="100000" y="100000"/>
                                    </p:animScale>
                                    <p:animScale>
                                      <p:cBhvr>
                                        <p:cTn id="66" dur="26">
                                          <p:stCondLst>
                                            <p:cond delay="1312"/>
                                          </p:stCondLst>
                                        </p:cTn>
                                        <p:tgtEl>
                                          <p:spTgt spid="10"/>
                                        </p:tgtEl>
                                      </p:cBhvr>
                                      <p:to x="100000" y="80000"/>
                                    </p:animScale>
                                    <p:animScale>
                                      <p:cBhvr>
                                        <p:cTn id="67" dur="166" decel="50000">
                                          <p:stCondLst>
                                            <p:cond delay="1338"/>
                                          </p:stCondLst>
                                        </p:cTn>
                                        <p:tgtEl>
                                          <p:spTgt spid="10"/>
                                        </p:tgtEl>
                                      </p:cBhvr>
                                      <p:to x="100000" y="100000"/>
                                    </p:animScale>
                                    <p:animScale>
                                      <p:cBhvr>
                                        <p:cTn id="68" dur="26">
                                          <p:stCondLst>
                                            <p:cond delay="1642"/>
                                          </p:stCondLst>
                                        </p:cTn>
                                        <p:tgtEl>
                                          <p:spTgt spid="10"/>
                                        </p:tgtEl>
                                      </p:cBhvr>
                                      <p:to x="100000" y="90000"/>
                                    </p:animScale>
                                    <p:animScale>
                                      <p:cBhvr>
                                        <p:cTn id="69" dur="166" decel="50000">
                                          <p:stCondLst>
                                            <p:cond delay="1668"/>
                                          </p:stCondLst>
                                        </p:cTn>
                                        <p:tgtEl>
                                          <p:spTgt spid="10"/>
                                        </p:tgtEl>
                                      </p:cBhvr>
                                      <p:to x="100000" y="100000"/>
                                    </p:animScale>
                                    <p:animScale>
                                      <p:cBhvr>
                                        <p:cTn id="70" dur="26">
                                          <p:stCondLst>
                                            <p:cond delay="1808"/>
                                          </p:stCondLst>
                                        </p:cTn>
                                        <p:tgtEl>
                                          <p:spTgt spid="10"/>
                                        </p:tgtEl>
                                      </p:cBhvr>
                                      <p:to x="100000" y="95000"/>
                                    </p:animScale>
                                    <p:animScale>
                                      <p:cBhvr>
                                        <p:cTn id="71" dur="166" decel="50000">
                                          <p:stCondLst>
                                            <p:cond delay="1834"/>
                                          </p:stCondLst>
                                        </p:cTn>
                                        <p:tgtEl>
                                          <p:spTgt spid="10"/>
                                        </p:tgtEl>
                                      </p:cBhvr>
                                      <p:to x="100000" y="100000"/>
                                    </p:animScale>
                                  </p:childTnLst>
                                </p:cTn>
                              </p:par>
                            </p:childTnLst>
                          </p:cTn>
                        </p:par>
                        <p:par>
                          <p:cTn id="72" fill="hold">
                            <p:stCondLst>
                              <p:cond delay="8000"/>
                            </p:stCondLst>
                            <p:childTnLst>
                              <p:par>
                                <p:cTn id="73" presetID="53" presetClass="entr" presetSubtype="16" fill="hold" nodeType="afterEffect">
                                  <p:stCondLst>
                                    <p:cond delay="25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120775"/>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smtClean="0">
                <a:latin typeface="+mn-lt"/>
                <a:cs typeface="MV Boli" panose="02000500030200090000" pitchFamily="2" charset="0"/>
              </a:rPr>
              <a:t>Rate Analysis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5038725" cy="331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5897946" y="3429000"/>
            <a:ext cx="2001727" cy="1295400"/>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lvl1pPr algn="l" defTabSz="758825" rtl="0" eaLnBrk="0" fontAlgn="base" hangingPunct="0">
              <a:spcBef>
                <a:spcPct val="0"/>
              </a:spcBef>
              <a:spcAft>
                <a:spcPct val="0"/>
              </a:spcAft>
              <a:defRPr sz="2800">
                <a:solidFill>
                  <a:srgbClr val="339933"/>
                </a:solidFill>
                <a:latin typeface="+mj-lt"/>
                <a:ea typeface="+mj-ea"/>
                <a:cs typeface="+mj-cs"/>
              </a:defRPr>
            </a:lvl1pPr>
            <a:lvl2pPr algn="l" defTabSz="758825" rtl="0" eaLnBrk="0" fontAlgn="base" hangingPunct="0">
              <a:spcBef>
                <a:spcPct val="0"/>
              </a:spcBef>
              <a:spcAft>
                <a:spcPct val="0"/>
              </a:spcAft>
              <a:defRPr sz="1600">
                <a:solidFill>
                  <a:srgbClr val="339933"/>
                </a:solidFill>
                <a:latin typeface="Zurich Blk BT" pitchFamily="34" charset="0"/>
              </a:defRPr>
            </a:lvl2pPr>
            <a:lvl3pPr algn="l" defTabSz="758825" rtl="0" eaLnBrk="0" fontAlgn="base" hangingPunct="0">
              <a:spcBef>
                <a:spcPct val="0"/>
              </a:spcBef>
              <a:spcAft>
                <a:spcPct val="0"/>
              </a:spcAft>
              <a:defRPr sz="1600">
                <a:solidFill>
                  <a:srgbClr val="339933"/>
                </a:solidFill>
                <a:latin typeface="Zurich Blk BT" pitchFamily="34" charset="0"/>
              </a:defRPr>
            </a:lvl3pPr>
            <a:lvl4pPr algn="l" defTabSz="758825" rtl="0" eaLnBrk="0" fontAlgn="base" hangingPunct="0">
              <a:spcBef>
                <a:spcPct val="0"/>
              </a:spcBef>
              <a:spcAft>
                <a:spcPct val="0"/>
              </a:spcAft>
              <a:defRPr sz="1600">
                <a:solidFill>
                  <a:srgbClr val="339933"/>
                </a:solidFill>
                <a:latin typeface="Zurich Blk BT" pitchFamily="34" charset="0"/>
              </a:defRPr>
            </a:lvl4pPr>
            <a:lvl5pPr algn="l" defTabSz="758825" rtl="0" eaLnBrk="0" fontAlgn="base" hangingPunct="0">
              <a:spcBef>
                <a:spcPct val="0"/>
              </a:spcBef>
              <a:spcAft>
                <a:spcPct val="0"/>
              </a:spcAft>
              <a:defRPr sz="1600">
                <a:solidFill>
                  <a:srgbClr val="339933"/>
                </a:solidFill>
                <a:latin typeface="Zurich Blk BT" pitchFamily="34" charset="0"/>
              </a:defRPr>
            </a:lvl5pPr>
            <a:lvl6pPr marL="457200" algn="l" defTabSz="758825" rtl="0" eaLnBrk="0" fontAlgn="base" hangingPunct="0">
              <a:spcBef>
                <a:spcPct val="0"/>
              </a:spcBef>
              <a:spcAft>
                <a:spcPct val="0"/>
              </a:spcAft>
              <a:defRPr sz="1600">
                <a:solidFill>
                  <a:srgbClr val="339933"/>
                </a:solidFill>
                <a:latin typeface="Zurich Blk BT" pitchFamily="34" charset="0"/>
              </a:defRPr>
            </a:lvl6pPr>
            <a:lvl7pPr marL="914400" algn="l" defTabSz="758825" rtl="0" eaLnBrk="0" fontAlgn="base" hangingPunct="0">
              <a:spcBef>
                <a:spcPct val="0"/>
              </a:spcBef>
              <a:spcAft>
                <a:spcPct val="0"/>
              </a:spcAft>
              <a:defRPr sz="1600">
                <a:solidFill>
                  <a:srgbClr val="339933"/>
                </a:solidFill>
                <a:latin typeface="Zurich Blk BT" pitchFamily="34" charset="0"/>
              </a:defRPr>
            </a:lvl7pPr>
            <a:lvl8pPr marL="1371600" algn="l" defTabSz="758825" rtl="0" eaLnBrk="0" fontAlgn="base" hangingPunct="0">
              <a:spcBef>
                <a:spcPct val="0"/>
              </a:spcBef>
              <a:spcAft>
                <a:spcPct val="0"/>
              </a:spcAft>
              <a:defRPr sz="1600">
                <a:solidFill>
                  <a:srgbClr val="339933"/>
                </a:solidFill>
                <a:latin typeface="Zurich Blk BT" pitchFamily="34" charset="0"/>
              </a:defRPr>
            </a:lvl8pPr>
            <a:lvl9pPr marL="1828800" algn="l" defTabSz="758825" rtl="0" eaLnBrk="0" fontAlgn="base" hangingPunct="0">
              <a:spcBef>
                <a:spcPct val="0"/>
              </a:spcBef>
              <a:spcAft>
                <a:spcPct val="0"/>
              </a:spcAft>
              <a:defRPr sz="1600">
                <a:solidFill>
                  <a:srgbClr val="339933"/>
                </a:solidFill>
                <a:latin typeface="Zurich Blk BT" pitchFamily="34" charset="0"/>
              </a:defRPr>
            </a:lvl9pPr>
          </a:lstStyle>
          <a:p>
            <a:pPr algn="ctr"/>
            <a:r>
              <a:rPr lang="en-US" sz="4000" kern="0" dirty="0" smtClean="0">
                <a:solidFill>
                  <a:schemeClr val="tx1"/>
                </a:solidFill>
                <a:latin typeface="+mn-lt"/>
                <a:cs typeface="Times New Roman" panose="02020603050405020304" pitchFamily="18" charset="0"/>
              </a:rPr>
              <a:t>Looking Ahead!</a:t>
            </a: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983" y="5752607"/>
            <a:ext cx="1095417"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43</a:t>
            </a:fld>
            <a:endParaRPr lang="en-US" altLang="en-US" sz="1800" b="1" dirty="0"/>
          </a:p>
        </p:txBody>
      </p:sp>
    </p:spTree>
    <p:extLst>
      <p:ext uri="{BB962C8B-B14F-4D97-AF65-F5344CB8AC3E}">
        <p14:creationId xmlns:p14="http://schemas.microsoft.com/office/powerpoint/2010/main" val="119906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1066800" y="1169276"/>
            <a:ext cx="6934200" cy="4953000"/>
          </a:xfrm>
          <a:prstGeom prst="rect">
            <a:avLst/>
          </a:prstGeom>
          <a:noFill/>
          <a:ln w="12700">
            <a:noFill/>
            <a:miter lim="800000"/>
            <a:headEnd/>
            <a:tailEnd/>
          </a:ln>
        </p:spPr>
        <p:txBody>
          <a:bodyPr vert="horz" wrap="square" lIns="0" tIns="0" rIns="0" bIns="0" numCol="1" anchor="t" anchorCtr="0" compatLnSpc="1">
            <a:prstTxWarp prst="textNoShape">
              <a:avLst/>
            </a:prstTxWarp>
            <a:normAutofit fontScale="92500"/>
          </a:bodyPr>
          <a:lstStyle>
            <a:lvl1pPr marL="342900" indent="-342900" algn="l" defTabSz="758825" rtl="0" eaLnBrk="0" fontAlgn="base" hangingPunct="0">
              <a:spcBef>
                <a:spcPct val="50000"/>
              </a:spcBef>
              <a:spcAft>
                <a:spcPct val="0"/>
              </a:spcAft>
              <a:buClr>
                <a:srgbClr val="339933"/>
              </a:buClr>
              <a:buSzPct val="95000"/>
              <a:buFont typeface="WP TypographicSymbols"/>
              <a:buChar char="O"/>
              <a:defRPr sz="1600">
                <a:solidFill>
                  <a:schemeClr val="tx1"/>
                </a:solidFill>
                <a:latin typeface="+mn-lt"/>
                <a:ea typeface="+mn-ea"/>
                <a:cs typeface="+mn-cs"/>
              </a:defRPr>
            </a:lvl1pPr>
            <a:lvl2pPr marL="684213" indent="-339725" algn="l" defTabSz="758825" rtl="0" eaLnBrk="0" fontAlgn="base" hangingPunct="0">
              <a:spcBef>
                <a:spcPct val="20000"/>
              </a:spcBef>
              <a:spcAft>
                <a:spcPct val="0"/>
              </a:spcAft>
              <a:buClr>
                <a:srgbClr val="00FF00"/>
              </a:buClr>
              <a:buSzPct val="95000"/>
              <a:buFont typeface="WP TypographicSymbols"/>
              <a:buChar char="O"/>
              <a:defRPr sz="1600">
                <a:solidFill>
                  <a:schemeClr val="tx1"/>
                </a:solidFill>
                <a:latin typeface="+mn-lt"/>
              </a:defRPr>
            </a:lvl2pPr>
            <a:lvl3pPr marL="1027113" indent="-341313" algn="l" defTabSz="758825" rtl="0" eaLnBrk="0" fontAlgn="base" hangingPunct="0">
              <a:spcBef>
                <a:spcPct val="20000"/>
              </a:spcBef>
              <a:spcAft>
                <a:spcPct val="0"/>
              </a:spcAft>
              <a:buSzPct val="100000"/>
              <a:buFont typeface="WP TypographicSymbols"/>
              <a:buChar char="C"/>
              <a:defRPr sz="1600">
                <a:solidFill>
                  <a:schemeClr val="tx1"/>
                </a:solidFill>
                <a:latin typeface="+mn-lt"/>
              </a:defRPr>
            </a:lvl3pPr>
            <a:lvl4pPr marL="1724025" indent="-285750" algn="l" defTabSz="758825" rtl="0" eaLnBrk="0" fontAlgn="base" hangingPunct="0">
              <a:spcBef>
                <a:spcPct val="20000"/>
              </a:spcBef>
              <a:spcAft>
                <a:spcPct val="0"/>
              </a:spcAft>
              <a:buChar char="–"/>
              <a:defRPr sz="1900">
                <a:solidFill>
                  <a:schemeClr val="tx1"/>
                </a:solidFill>
                <a:latin typeface="Times New Roman" pitchFamily="18" charset="0"/>
              </a:defRPr>
            </a:lvl4pPr>
            <a:lvl5pPr marL="2122488" indent="-227013" algn="l" defTabSz="758825" rtl="0" eaLnBrk="0" fontAlgn="base" hangingPunct="0">
              <a:spcBef>
                <a:spcPct val="20000"/>
              </a:spcBef>
              <a:spcAft>
                <a:spcPct val="0"/>
              </a:spcAft>
              <a:buChar char="»"/>
              <a:defRPr sz="1900">
                <a:solidFill>
                  <a:schemeClr val="tx1"/>
                </a:solidFill>
                <a:latin typeface="Times New Roman" pitchFamily="18" charset="0"/>
              </a:defRPr>
            </a:lvl5pPr>
            <a:lvl6pPr marL="2579688" indent="-227013" algn="l" defTabSz="758825" rtl="0" eaLnBrk="0" fontAlgn="base" hangingPunct="0">
              <a:spcBef>
                <a:spcPct val="20000"/>
              </a:spcBef>
              <a:spcAft>
                <a:spcPct val="0"/>
              </a:spcAft>
              <a:buChar char="»"/>
              <a:defRPr sz="1900">
                <a:solidFill>
                  <a:schemeClr val="tx1"/>
                </a:solidFill>
                <a:latin typeface="Times New Roman" pitchFamily="18" charset="0"/>
              </a:defRPr>
            </a:lvl6pPr>
            <a:lvl7pPr marL="3036888" indent="-227013" algn="l" defTabSz="758825" rtl="0" eaLnBrk="0" fontAlgn="base" hangingPunct="0">
              <a:spcBef>
                <a:spcPct val="20000"/>
              </a:spcBef>
              <a:spcAft>
                <a:spcPct val="0"/>
              </a:spcAft>
              <a:buChar char="»"/>
              <a:defRPr sz="1900">
                <a:solidFill>
                  <a:schemeClr val="tx1"/>
                </a:solidFill>
                <a:latin typeface="Times New Roman" pitchFamily="18" charset="0"/>
              </a:defRPr>
            </a:lvl7pPr>
            <a:lvl8pPr marL="3494088" indent="-227013" algn="l" defTabSz="758825" rtl="0" eaLnBrk="0" fontAlgn="base" hangingPunct="0">
              <a:spcBef>
                <a:spcPct val="20000"/>
              </a:spcBef>
              <a:spcAft>
                <a:spcPct val="0"/>
              </a:spcAft>
              <a:buChar char="»"/>
              <a:defRPr sz="1900">
                <a:solidFill>
                  <a:schemeClr val="tx1"/>
                </a:solidFill>
                <a:latin typeface="Times New Roman" pitchFamily="18" charset="0"/>
              </a:defRPr>
            </a:lvl8pPr>
            <a:lvl9pPr marL="3951288" indent="-227013" algn="l" defTabSz="758825" rtl="0" eaLnBrk="0" fontAlgn="base" hangingPunct="0">
              <a:spcBef>
                <a:spcPct val="20000"/>
              </a:spcBef>
              <a:spcAft>
                <a:spcPct val="0"/>
              </a:spcAft>
              <a:buChar char="»"/>
              <a:defRPr sz="1900">
                <a:solidFill>
                  <a:schemeClr val="tx1"/>
                </a:solidFill>
                <a:latin typeface="Times New Roman" pitchFamily="18" charset="0"/>
              </a:defRPr>
            </a:lvl9pPr>
          </a:lstStyle>
          <a:p>
            <a:pPr>
              <a:buFont typeface="Wingdings" panose="05000000000000000000" pitchFamily="2" charset="2"/>
              <a:buChar char="Ø"/>
            </a:pPr>
            <a:endParaRPr lang="en-US" kern="0" dirty="0" smtClean="0"/>
          </a:p>
          <a:p>
            <a:pPr>
              <a:spcBef>
                <a:spcPts val="0"/>
              </a:spcBef>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How much money do you need for claims that will happen next year?</a:t>
            </a:r>
          </a:p>
          <a:p>
            <a:pPr>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Budgeting</a:t>
            </a:r>
          </a:p>
          <a:p>
            <a:pPr>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Use history to predict future</a:t>
            </a:r>
          </a:p>
          <a:p>
            <a:pPr>
              <a:buClrTx/>
              <a:buFont typeface="Wingdings" panose="05000000000000000000" pitchFamily="2" charset="2"/>
              <a:buChar char="Ø"/>
            </a:pPr>
            <a:r>
              <a:rPr lang="en-US" sz="3800" kern="0" dirty="0" smtClean="0">
                <a:latin typeface="+mn-lt"/>
                <a:ea typeface="Tahoma" panose="020B0604030504040204" pitchFamily="34" charset="0"/>
                <a:cs typeface="Tahoma" panose="020B0604030504040204" pitchFamily="34" charset="0"/>
              </a:rPr>
              <a:t>Adjust for changes between history and future (e.g. inflationary trends)</a:t>
            </a:r>
          </a:p>
        </p:txBody>
      </p:sp>
      <p:sp>
        <p:nvSpPr>
          <p:cNvPr id="3"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Projected Losses</a:t>
            </a:r>
            <a:endParaRPr lang="en-US" altLang="en-US" sz="4000" dirty="0">
              <a:latin typeface="+mn-lt"/>
              <a:cs typeface="MV Boli" panose="02000500030200090000" pitchFamily="2" charset="0"/>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4565" y="5867400"/>
            <a:ext cx="131384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44</a:t>
            </a:fld>
            <a:endParaRPr lang="en-US" altLang="en-US" sz="1800" b="1" dirty="0"/>
          </a:p>
        </p:txBody>
      </p:sp>
    </p:spTree>
    <p:extLst>
      <p:ext uri="{BB962C8B-B14F-4D97-AF65-F5344CB8AC3E}">
        <p14:creationId xmlns:p14="http://schemas.microsoft.com/office/powerpoint/2010/main" val="9034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linds(horizontal)">
                                      <p:cBhvr>
                                        <p:cTn id="11" dur="500"/>
                                        <p:tgtEl>
                                          <p:spTgt spid="2">
                                            <p:txEl>
                                              <p:pRg st="2" end="2"/>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par>
                          <p:cTn id="20" fill="hold">
                            <p:stCondLst>
                              <p:cond delay="2000"/>
                            </p:stCondLst>
                            <p:childTnLst>
                              <p:par>
                                <p:cTn id="21" presetID="53" presetClass="entr" presetSubtype="16" fill="hold" nodeType="after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Forecasting</a:t>
            </a:r>
            <a:endParaRPr lang="en-US" altLang="en-US" sz="4000" dirty="0">
              <a:latin typeface="+mn-lt"/>
              <a:cs typeface="MV Boli" panose="02000500030200090000" pitchFamily="2" charset="0"/>
            </a:endParaRPr>
          </a:p>
        </p:txBody>
      </p:sp>
      <p:sp>
        <p:nvSpPr>
          <p:cNvPr id="3" name="Rectangle 3"/>
          <p:cNvSpPr txBox="1">
            <a:spLocks noChangeArrowheads="1"/>
          </p:cNvSpPr>
          <p:nvPr/>
        </p:nvSpPr>
        <p:spPr>
          <a:xfrm>
            <a:off x="914400" y="1600200"/>
            <a:ext cx="7086600" cy="449580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eaLnBrk="1" hangingPunct="1">
              <a:lnSpc>
                <a:spcPct val="80000"/>
              </a:lnSpc>
              <a:buFont typeface="+mj-lt"/>
              <a:buAutoNum type="arabicPeriod"/>
              <a:defRPr/>
            </a:pPr>
            <a:r>
              <a:rPr lang="en-US" sz="2800" dirty="0" smtClean="0"/>
              <a:t>Estimate ultimate losses/incurred claims for each prior year.</a:t>
            </a:r>
          </a:p>
          <a:p>
            <a:pPr marL="514350" indent="-514350">
              <a:lnSpc>
                <a:spcPct val="80000"/>
              </a:lnSpc>
              <a:spcBef>
                <a:spcPts val="1800"/>
              </a:spcBef>
              <a:buFont typeface="+mj-lt"/>
              <a:buAutoNum type="arabicPeriod"/>
              <a:defRPr/>
            </a:pPr>
            <a:r>
              <a:rPr lang="en-US" sz="2800" dirty="0" smtClean="0"/>
              <a:t>Adjust prior year ultimate losses/incurred claims to the cost level for next year.</a:t>
            </a:r>
          </a:p>
          <a:p>
            <a:pPr marL="514350" indent="-514350">
              <a:lnSpc>
                <a:spcPct val="80000"/>
              </a:lnSpc>
              <a:spcBef>
                <a:spcPts val="1800"/>
              </a:spcBef>
              <a:buFont typeface="+mj-lt"/>
              <a:buAutoNum type="arabicPeriod"/>
              <a:defRPr/>
            </a:pPr>
            <a:r>
              <a:rPr lang="en-US" sz="2800" dirty="0" smtClean="0"/>
              <a:t>Adjust prior year exposure to the cost level for next year.</a:t>
            </a:r>
          </a:p>
          <a:p>
            <a:pPr marL="514350" indent="-514350">
              <a:lnSpc>
                <a:spcPct val="80000"/>
              </a:lnSpc>
              <a:spcBef>
                <a:spcPts val="1800"/>
              </a:spcBef>
              <a:buFont typeface="+mj-lt"/>
              <a:buAutoNum type="arabicPeriod"/>
              <a:defRPr/>
            </a:pPr>
            <a:r>
              <a:rPr lang="en-US" sz="2800" dirty="0" smtClean="0"/>
              <a:t>Calculate the ratio of trended ultimate losses/incurred claims to trended exposure for each prior year.</a:t>
            </a:r>
          </a:p>
          <a:p>
            <a:pPr marL="514350" indent="-514350">
              <a:lnSpc>
                <a:spcPct val="80000"/>
              </a:lnSpc>
              <a:buFont typeface="+mj-lt"/>
              <a:buAutoNum type="arabicPeriod"/>
              <a:defRPr/>
            </a:pPr>
            <a:endParaRPr lang="en-US" sz="2800" dirty="0" smtClean="0"/>
          </a:p>
          <a:p>
            <a:pPr marL="514350" indent="-514350">
              <a:lnSpc>
                <a:spcPct val="80000"/>
              </a:lnSpc>
              <a:buFont typeface="+mj-lt"/>
              <a:buAutoNum type="arabicPeriod"/>
              <a:defRPr/>
            </a:pPr>
            <a:endParaRPr lang="en-US" sz="2800" dirty="0" smtClean="0"/>
          </a:p>
          <a:p>
            <a:pPr marL="514350" indent="-514350" eaLnBrk="1" hangingPunct="1">
              <a:lnSpc>
                <a:spcPct val="80000"/>
              </a:lnSpc>
              <a:buFont typeface="+mj-lt"/>
              <a:buAutoNum type="arabicPeriod"/>
              <a:defRPr/>
            </a:pPr>
            <a:endParaRPr lang="en-US" sz="2800" dirty="0" smtClean="0"/>
          </a:p>
          <a:p>
            <a:pPr marL="0" indent="0" eaLnBrk="1" hangingPunct="1">
              <a:lnSpc>
                <a:spcPct val="80000"/>
              </a:lnSpc>
              <a:buFont typeface="Arial" charset="0"/>
              <a:buNone/>
              <a:defRPr/>
            </a:pPr>
            <a:endParaRPr lang="en-US" sz="2800" dirty="0" smtClean="0"/>
          </a:p>
          <a:p>
            <a:pPr marL="0" indent="0" eaLnBrk="1" hangingPunct="1">
              <a:lnSpc>
                <a:spcPct val="80000"/>
              </a:lnSpc>
              <a:buFont typeface="Arial" charset="0"/>
              <a:buNone/>
              <a:defRPr/>
            </a:pPr>
            <a:endParaRPr lang="en-US" sz="2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867401"/>
            <a:ext cx="109968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45</a:t>
            </a:fld>
            <a:endParaRPr lang="en-US" altLang="en-US" sz="1800" b="1" dirty="0"/>
          </a:p>
        </p:txBody>
      </p:sp>
    </p:spTree>
    <p:extLst>
      <p:ext uri="{BB962C8B-B14F-4D97-AF65-F5344CB8AC3E}">
        <p14:creationId xmlns:p14="http://schemas.microsoft.com/office/powerpoint/2010/main" val="7709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53" presetClass="entr" presetSubtype="16" fill="hold" nodeType="after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P&amp;C Projected Loss Rate</a:t>
            </a:r>
            <a:endParaRPr lang="en-US" altLang="en-US" sz="4000" dirty="0">
              <a:latin typeface="+mn-lt"/>
              <a:cs typeface="MV Boli" panose="02000500030200090000" pitchFamily="2" charset="0"/>
            </a:endParaRPr>
          </a:p>
        </p:txBody>
      </p:sp>
      <p:sp>
        <p:nvSpPr>
          <p:cNvPr id="3" name="Rectangle 3"/>
          <p:cNvSpPr txBox="1">
            <a:spLocks noChangeArrowheads="1"/>
          </p:cNvSpPr>
          <p:nvPr/>
        </p:nvSpPr>
        <p:spPr>
          <a:xfrm>
            <a:off x="457200" y="1143000"/>
            <a:ext cx="8229600" cy="914400"/>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914400" indent="-393700" eaLnBrk="1" hangingPunct="1">
              <a:lnSpc>
                <a:spcPct val="80000"/>
              </a:lnSpc>
              <a:buFont typeface="+mj-lt"/>
              <a:buAutoNum type="arabicPeriod" startAt="5"/>
              <a:defRPr/>
            </a:pPr>
            <a:r>
              <a:rPr lang="en-US" sz="2800" dirty="0" smtClean="0"/>
              <a:t>Based on the trended ratios, we select a projected ratio for next year.</a:t>
            </a:r>
          </a:p>
        </p:txBody>
      </p:sp>
      <p:sp>
        <p:nvSpPr>
          <p:cNvPr id="4" name="Rectangle 3"/>
          <p:cNvSpPr txBox="1">
            <a:spLocks noChangeArrowheads="1"/>
          </p:cNvSpPr>
          <p:nvPr/>
        </p:nvSpPr>
        <p:spPr bwMode="auto">
          <a:xfrm>
            <a:off x="6400800" y="5791200"/>
            <a:ext cx="1295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a:lnSpc>
                <a:spcPct val="80000"/>
              </a:lnSpc>
              <a:buNone/>
              <a:defRPr/>
            </a:pPr>
            <a:r>
              <a:rPr lang="en-US" sz="2800" dirty="0" smtClean="0"/>
              <a:t>1.23</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20" y="1905000"/>
            <a:ext cx="5911876" cy="386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5181600" y="5772821"/>
            <a:ext cx="1481959" cy="417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marL="0" indent="0" algn="ctr">
              <a:lnSpc>
                <a:spcPct val="80000"/>
              </a:lnSpc>
              <a:buNone/>
              <a:defRPr/>
            </a:pPr>
            <a:r>
              <a:rPr lang="en-US" sz="2800" dirty="0" smtClean="0"/>
              <a:t>Selected</a:t>
            </a: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867400"/>
            <a:ext cx="129166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46</a:t>
            </a:fld>
            <a:endParaRPr lang="en-US" altLang="en-US" sz="1800" b="1" dirty="0"/>
          </a:p>
        </p:txBody>
      </p:sp>
    </p:spTree>
    <p:extLst>
      <p:ext uri="{BB962C8B-B14F-4D97-AF65-F5344CB8AC3E}">
        <p14:creationId xmlns:p14="http://schemas.microsoft.com/office/powerpoint/2010/main" val="57775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childTnLst>
                                </p:cTn>
                              </p:par>
                            </p:childTnLst>
                          </p:cTn>
                        </p:par>
                        <p:par>
                          <p:cTn id="19" fill="hold">
                            <p:stCondLst>
                              <p:cond delay="2000"/>
                            </p:stCondLst>
                            <p:childTnLst>
                              <p:par>
                                <p:cTn id="20" presetID="53" presetClass="entr" presetSubtype="16" fill="hold" nodeType="after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P&amp;C Projected Ultimate Losses</a:t>
            </a:r>
            <a:endParaRPr lang="en-US" altLang="en-US" sz="4000" dirty="0">
              <a:latin typeface="+mn-lt"/>
              <a:cs typeface="MV Boli" panose="02000500030200090000" pitchFamily="2" charset="0"/>
            </a:endParaRPr>
          </a:p>
        </p:txBody>
      </p:sp>
      <p:sp>
        <p:nvSpPr>
          <p:cNvPr id="3" name="Rectangle 3"/>
          <p:cNvSpPr txBox="1">
            <a:spLocks noChangeArrowheads="1"/>
          </p:cNvSpPr>
          <p:nvPr/>
        </p:nvSpPr>
        <p:spPr>
          <a:xfrm>
            <a:off x="914400" y="1371600"/>
            <a:ext cx="7467600" cy="4572000"/>
          </a:xfrm>
          <a:prstGeom prst="rect">
            <a:avLst/>
          </a:prstGeom>
        </p:spPr>
        <p:txBody>
          <a:bodyPr>
            <a:normAutofit lnSpcReduction="10000"/>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eaLnBrk="1" hangingPunct="1">
              <a:lnSpc>
                <a:spcPct val="80000"/>
              </a:lnSpc>
              <a:buFont typeface="+mj-lt"/>
              <a:buAutoNum type="arabicPeriod" startAt="6"/>
              <a:defRPr/>
            </a:pPr>
            <a:r>
              <a:rPr lang="en-US" sz="2800" dirty="0" smtClean="0"/>
              <a:t>Multiply this projected ratio times the projected payroll for next year, resulting in projected ultimate losses for next year.</a:t>
            </a:r>
          </a:p>
          <a:p>
            <a:pPr marL="0" indent="0" eaLnBrk="1" hangingPunct="1">
              <a:lnSpc>
                <a:spcPct val="80000"/>
              </a:lnSpc>
              <a:buFont typeface="Arial" charset="0"/>
              <a:buNone/>
              <a:defRPr/>
            </a:pPr>
            <a:endParaRPr lang="en-US" sz="2000" dirty="0" smtClean="0"/>
          </a:p>
          <a:p>
            <a:pPr marL="0" indent="0">
              <a:lnSpc>
                <a:spcPct val="80000"/>
              </a:lnSpc>
              <a:buFont typeface="Arial" charset="0"/>
              <a:buNone/>
              <a:defRPr/>
            </a:pPr>
            <a:r>
              <a:rPr lang="en-US" sz="2400" dirty="0" smtClean="0"/>
              <a:t>        Projected Loss Rate for 2017-18 = $1.23</a:t>
            </a:r>
          </a:p>
          <a:p>
            <a:pPr marL="0" indent="0">
              <a:lnSpc>
                <a:spcPct val="80000"/>
              </a:lnSpc>
              <a:buFont typeface="Arial" charset="0"/>
              <a:buNone/>
              <a:defRPr/>
            </a:pPr>
            <a:r>
              <a:rPr lang="en-US" sz="2400" dirty="0" smtClean="0"/>
              <a:t>        Projected Payroll for 2017-18 = $1,300,000</a:t>
            </a:r>
          </a:p>
          <a:p>
            <a:pPr marL="0" indent="0">
              <a:lnSpc>
                <a:spcPct val="80000"/>
              </a:lnSpc>
              <a:buFont typeface="Arial" charset="0"/>
              <a:buNone/>
              <a:defRPr/>
            </a:pPr>
            <a:r>
              <a:rPr lang="en-US" sz="2400" dirty="0" smtClean="0"/>
              <a:t>        Projected Ultimate Losses for 2017-18 = $1,599,000</a:t>
            </a:r>
          </a:p>
          <a:p>
            <a:pPr marL="0" indent="0">
              <a:lnSpc>
                <a:spcPct val="80000"/>
              </a:lnSpc>
              <a:buFont typeface="Arial" charset="0"/>
              <a:buNone/>
              <a:defRPr/>
            </a:pPr>
            <a:endParaRPr lang="en-US" sz="2400" dirty="0" smtClean="0"/>
          </a:p>
          <a:p>
            <a:pPr marL="0" indent="0">
              <a:lnSpc>
                <a:spcPct val="80000"/>
              </a:lnSpc>
              <a:buFont typeface="Arial" charset="0"/>
              <a:buNone/>
              <a:defRPr/>
            </a:pPr>
            <a:r>
              <a:rPr lang="en-US" sz="2800" dirty="0" smtClean="0"/>
              <a:t>So we need to collect $1,599,000 in premiums to cover next years expected ultimate losses. </a:t>
            </a:r>
          </a:p>
          <a:p>
            <a:pPr marL="0" indent="0">
              <a:lnSpc>
                <a:spcPct val="80000"/>
              </a:lnSpc>
              <a:buFont typeface="Arial" charset="0"/>
              <a:buNone/>
              <a:defRPr/>
            </a:pPr>
            <a:endParaRPr lang="en-US" sz="2800" dirty="0" smtClean="0"/>
          </a:p>
          <a:p>
            <a:pPr marL="0" indent="0">
              <a:lnSpc>
                <a:spcPct val="80000"/>
              </a:lnSpc>
              <a:buFont typeface="Arial" charset="0"/>
              <a:buNone/>
              <a:defRPr/>
            </a:pPr>
            <a:r>
              <a:rPr lang="en-US" sz="2800" dirty="0" smtClean="0"/>
              <a:t>(Note: Ignores discounting, confidence levels, wind speed, NFL strike status, etc.)</a:t>
            </a:r>
            <a:endParaRPr lang="en-US" sz="2800"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599" y="5859516"/>
            <a:ext cx="1222685" cy="99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47</a:t>
            </a:fld>
            <a:endParaRPr lang="en-US" altLang="en-US" sz="1800" b="1" dirty="0"/>
          </a:p>
        </p:txBody>
      </p:sp>
    </p:spTree>
    <p:extLst>
      <p:ext uri="{BB962C8B-B14F-4D97-AF65-F5344CB8AC3E}">
        <p14:creationId xmlns:p14="http://schemas.microsoft.com/office/powerpoint/2010/main" val="88596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par>
                          <p:cTn id="28" fill="hold">
                            <p:stCondLst>
                              <p:cond delay="6000"/>
                            </p:stCondLst>
                            <p:childTnLst>
                              <p:par>
                                <p:cTn id="29" presetID="53" presetClass="entr" presetSubtype="16" fill="hold" nodeType="afterEffect">
                                  <p:stCondLst>
                                    <p:cond delay="25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Projected Program Funding</a:t>
            </a:r>
            <a:endParaRPr lang="en-US" altLang="en-US" sz="4000" dirty="0">
              <a:latin typeface="+mn-lt"/>
              <a:cs typeface="MV Boli" panose="02000500030200090000" pitchFamily="2" charset="0"/>
            </a:endParaRPr>
          </a:p>
        </p:txBody>
      </p:sp>
      <p:sp>
        <p:nvSpPr>
          <p:cNvPr id="3" name="Rectangle 2"/>
          <p:cNvSpPr txBox="1">
            <a:spLocks noChangeArrowheads="1"/>
          </p:cNvSpPr>
          <p:nvPr/>
        </p:nvSpPr>
        <p:spPr>
          <a:xfrm>
            <a:off x="609600" y="1371600"/>
            <a:ext cx="42418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cs typeface="+mn-cs"/>
              </a:rPr>
              <a:t>Costs: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000" u="sng" dirty="0" smtClean="0">
                <a:latin typeface="+mn-lt"/>
              </a:rPr>
              <a:t>Expected</a:t>
            </a:r>
            <a:r>
              <a:rPr lang="en-US" sz="2000" dirty="0" smtClean="0">
                <a:latin typeface="+mn-lt"/>
              </a:rPr>
              <a:t> Ultimate L</a:t>
            </a:r>
            <a:r>
              <a:rPr kumimoji="0" lang="en-US" sz="2000" b="0" i="0" u="none" strike="noStrike" kern="1200" cap="none" spc="0" normalizeH="0" baseline="0" noProof="0" dirty="0" err="1" smtClean="0">
                <a:ln>
                  <a:noFill/>
                </a:ln>
                <a:solidFill>
                  <a:schemeClr val="tx1"/>
                </a:solidFill>
                <a:effectLst/>
                <a:uLnTx/>
                <a:uFillTx/>
                <a:latin typeface="+mn-lt"/>
                <a:cs typeface="+mn-cs"/>
              </a:rPr>
              <a:t>osses</a:t>
            </a:r>
            <a:r>
              <a:rPr kumimoji="0" lang="en-US" sz="2000" b="0" i="0" u="none" strike="noStrike" kern="1200" cap="none" spc="0" normalizeH="0" baseline="0" noProof="0" dirty="0" smtClean="0">
                <a:ln>
                  <a:noFill/>
                </a:ln>
                <a:solidFill>
                  <a:schemeClr val="tx1"/>
                </a:solidFill>
                <a:effectLst/>
                <a:uLnTx/>
                <a:uFillTx/>
                <a:latin typeface="+mn-lt"/>
                <a:cs typeface="+mn-cs"/>
              </a:rPr>
              <a:t>/Incurred Claims</a:t>
            </a:r>
          </a:p>
          <a:p>
            <a:pPr marL="1200150" lvl="2" indent="-285750">
              <a:lnSpc>
                <a:spcPct val="90000"/>
              </a:lnSpc>
              <a:spcBef>
                <a:spcPct val="20000"/>
              </a:spcBef>
              <a:buFont typeface="Arial" pitchFamily="34" charset="0"/>
              <a:buChar char="–"/>
            </a:pPr>
            <a:r>
              <a:rPr lang="en-US" sz="2000" dirty="0" smtClean="0">
                <a:latin typeface="+mn-lt"/>
              </a:rPr>
              <a:t>Discounted or full value</a:t>
            </a:r>
          </a:p>
          <a:p>
            <a:pPr marL="1200150" lvl="2" indent="-285750">
              <a:lnSpc>
                <a:spcPct val="90000"/>
              </a:lnSpc>
              <a:spcBef>
                <a:spcPct val="20000"/>
              </a:spcBef>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mn-lt"/>
                <a:cs typeface="+mn-cs"/>
              </a:rPr>
              <a:t>Investment income anticipated</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cs typeface="+mn-cs"/>
              </a:rPr>
              <a:t>Risk Margin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cs typeface="+mn-cs"/>
              </a:rPr>
              <a:t>Claims Administration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lang="en-US" sz="2000" dirty="0" smtClean="0">
                <a:latin typeface="+mn-lt"/>
              </a:rPr>
              <a:t>I</a:t>
            </a:r>
            <a:r>
              <a:rPr kumimoji="0" lang="en-US" sz="2000" b="0" i="0" u="none" strike="noStrike" kern="1200" cap="none" spc="0" normalizeH="0" baseline="0" noProof="0" dirty="0" err="1" smtClean="0">
                <a:ln>
                  <a:noFill/>
                </a:ln>
                <a:solidFill>
                  <a:schemeClr val="tx1"/>
                </a:solidFill>
                <a:effectLst/>
                <a:uLnTx/>
                <a:uFillTx/>
                <a:latin typeface="+mn-lt"/>
                <a:cs typeface="+mn-cs"/>
              </a:rPr>
              <a:t>nsurance</a:t>
            </a:r>
            <a:endParaRPr kumimoji="0" lang="en-US" sz="2000" b="0" i="0" u="none" strike="noStrike" kern="1200" cap="none" spc="0" normalizeH="0" baseline="0" noProof="0" dirty="0" smtClean="0">
              <a:ln>
                <a:noFill/>
              </a:ln>
              <a:solidFill>
                <a:schemeClr val="tx1"/>
              </a:solidFill>
              <a:effectLst/>
              <a:uLnTx/>
              <a:uFillTx/>
              <a:latin typeface="+mn-lt"/>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cs typeface="+mn-cs"/>
              </a:rPr>
              <a:t>Other Program Costs</a:t>
            </a:r>
            <a:br>
              <a:rPr kumimoji="0" lang="en-US" sz="2000" b="0" i="0" u="none" strike="noStrike" kern="1200" cap="none" spc="0" normalizeH="0" baseline="0" noProof="0" dirty="0" smtClean="0">
                <a:ln>
                  <a:noFill/>
                </a:ln>
                <a:solidFill>
                  <a:schemeClr val="tx1"/>
                </a:solidFill>
                <a:effectLst/>
                <a:uLnTx/>
                <a:uFillTx/>
                <a:latin typeface="+mn-lt"/>
                <a:cs typeface="+mn-cs"/>
              </a:rPr>
            </a:br>
            <a:endParaRPr kumimoji="0" lang="en-US" sz="2000" b="0" i="0" u="none" strike="noStrike" kern="1200" cap="none" spc="0" normalizeH="0" baseline="0" noProof="0" dirty="0" smtClean="0">
              <a:ln>
                <a:noFill/>
              </a:ln>
              <a:solidFill>
                <a:schemeClr val="tx1"/>
              </a:solidFill>
              <a:effectLst/>
              <a:uLnTx/>
              <a:uFillTx/>
              <a:latin typeface="+mn-lt"/>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cs typeface="+mn-cs"/>
              </a:rPr>
              <a:t>Rates: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cs typeface="+mn-cs"/>
              </a:rPr>
              <a:t>Divide Costs by exposure,</a:t>
            </a:r>
            <a:br>
              <a:rPr kumimoji="0" lang="en-US" sz="2000" b="0" i="0" u="none" strike="noStrike" kern="1200" cap="none" spc="0" normalizeH="0" baseline="0" noProof="0" dirty="0" smtClean="0">
                <a:ln>
                  <a:noFill/>
                </a:ln>
                <a:solidFill>
                  <a:schemeClr val="tx1"/>
                </a:solidFill>
                <a:effectLst/>
                <a:uLnTx/>
                <a:uFillTx/>
                <a:latin typeface="+mn-lt"/>
                <a:cs typeface="+mn-cs"/>
              </a:rPr>
            </a:br>
            <a:r>
              <a:rPr kumimoji="0" lang="en-US" sz="2000" b="0" i="0" u="none" strike="noStrike" kern="1200" cap="none" spc="0" normalizeH="0" baseline="0" noProof="0" dirty="0" smtClean="0">
                <a:ln>
                  <a:noFill/>
                </a:ln>
                <a:solidFill>
                  <a:schemeClr val="tx1"/>
                </a:solidFill>
                <a:effectLst/>
                <a:uLnTx/>
                <a:uFillTx/>
                <a:latin typeface="+mn-lt"/>
                <a:cs typeface="+mn-cs"/>
              </a:rPr>
              <a:t>(e.g. per $100 payroll for WC)</a:t>
            </a:r>
            <a:br>
              <a:rPr kumimoji="0" lang="en-US" sz="2000" b="0" i="0" u="none" strike="noStrike" kern="1200" cap="none" spc="0" normalizeH="0" baseline="0" noProof="0" dirty="0" smtClean="0">
                <a:ln>
                  <a:noFill/>
                </a:ln>
                <a:solidFill>
                  <a:schemeClr val="tx1"/>
                </a:solidFill>
                <a:effectLst/>
                <a:uLnTx/>
                <a:uFillTx/>
                <a:latin typeface="+mn-lt"/>
                <a:cs typeface="+mn-cs"/>
              </a:rPr>
            </a:br>
            <a:endParaRPr kumimoji="0" lang="en-US" sz="2000" b="0" i="0" u="none" strike="noStrike" kern="1200" cap="none" spc="0" normalizeH="0" baseline="0" noProof="0" dirty="0" smtClean="0">
              <a:ln>
                <a:noFill/>
              </a:ln>
              <a:solidFill>
                <a:schemeClr val="tx1"/>
              </a:solidFill>
              <a:effectLst/>
              <a:uLnTx/>
              <a:uFillTx/>
              <a:latin typeface="+mn-lt"/>
              <a:cs typeface="+mn-cs"/>
            </a:endParaRPr>
          </a:p>
        </p:txBody>
      </p:sp>
      <p:sp>
        <p:nvSpPr>
          <p:cNvPr id="4" name="Freeform 2"/>
          <p:cNvSpPr>
            <a:spLocks/>
          </p:cNvSpPr>
          <p:nvPr/>
        </p:nvSpPr>
        <p:spPr bwMode="auto">
          <a:xfrm>
            <a:off x="4457700" y="5381625"/>
            <a:ext cx="2962275" cy="257175"/>
          </a:xfrm>
          <a:custGeom>
            <a:avLst/>
            <a:gdLst>
              <a:gd name="T0" fmla="*/ 0 w 1866"/>
              <a:gd name="T1" fmla="*/ 162 h 162"/>
              <a:gd name="T2" fmla="*/ 323 w 1866"/>
              <a:gd name="T3" fmla="*/ 0 h 162"/>
              <a:gd name="T4" fmla="*/ 1866 w 1866"/>
              <a:gd name="T5" fmla="*/ 0 h 162"/>
              <a:gd name="T6" fmla="*/ 1543 w 1866"/>
              <a:gd name="T7" fmla="*/ 162 h 162"/>
              <a:gd name="T8" fmla="*/ 0 w 1866"/>
              <a:gd name="T9" fmla="*/ 162 h 162"/>
              <a:gd name="T10" fmla="*/ 0 60000 65536"/>
              <a:gd name="T11" fmla="*/ 0 60000 65536"/>
              <a:gd name="T12" fmla="*/ 0 60000 65536"/>
              <a:gd name="T13" fmla="*/ 0 60000 65536"/>
              <a:gd name="T14" fmla="*/ 0 60000 65536"/>
              <a:gd name="T15" fmla="*/ 0 w 1866"/>
              <a:gd name="T16" fmla="*/ 0 h 162"/>
              <a:gd name="T17" fmla="*/ 1866 w 1866"/>
              <a:gd name="T18" fmla="*/ 162 h 162"/>
            </a:gdLst>
            <a:ahLst/>
            <a:cxnLst>
              <a:cxn ang="T10">
                <a:pos x="T0" y="T1"/>
              </a:cxn>
              <a:cxn ang="T11">
                <a:pos x="T2" y="T3"/>
              </a:cxn>
              <a:cxn ang="T12">
                <a:pos x="T4" y="T5"/>
              </a:cxn>
              <a:cxn ang="T13">
                <a:pos x="T6" y="T7"/>
              </a:cxn>
              <a:cxn ang="T14">
                <a:pos x="T8" y="T9"/>
              </a:cxn>
            </a:cxnLst>
            <a:rect l="T15" t="T16" r="T17" b="T18"/>
            <a:pathLst>
              <a:path w="1866" h="162">
                <a:moveTo>
                  <a:pt x="0" y="162"/>
                </a:moveTo>
                <a:lnTo>
                  <a:pt x="323" y="0"/>
                </a:lnTo>
                <a:lnTo>
                  <a:pt x="1866" y="0"/>
                </a:lnTo>
                <a:lnTo>
                  <a:pt x="1543" y="162"/>
                </a:lnTo>
                <a:lnTo>
                  <a:pt x="0" y="162"/>
                </a:lnTo>
                <a:close/>
              </a:path>
            </a:pathLst>
          </a:custGeom>
          <a:solidFill>
            <a:srgbClr val="DDDDDD"/>
          </a:solidFill>
          <a:ln w="9525">
            <a:noFill/>
            <a:round/>
            <a:headEnd/>
            <a:tailEnd/>
          </a:ln>
        </p:spPr>
        <p:txBody>
          <a:bodyPr/>
          <a:lstStyle/>
          <a:p>
            <a:endParaRPr lang="en-US"/>
          </a:p>
        </p:txBody>
      </p:sp>
      <p:sp>
        <p:nvSpPr>
          <p:cNvPr id="5" name="Freeform 3"/>
          <p:cNvSpPr>
            <a:spLocks/>
          </p:cNvSpPr>
          <p:nvPr/>
        </p:nvSpPr>
        <p:spPr bwMode="auto">
          <a:xfrm>
            <a:off x="4457700" y="5381625"/>
            <a:ext cx="2962275" cy="257175"/>
          </a:xfrm>
          <a:custGeom>
            <a:avLst/>
            <a:gdLst>
              <a:gd name="T0" fmla="*/ 1866 w 1866"/>
              <a:gd name="T1" fmla="*/ 0 h 162"/>
              <a:gd name="T2" fmla="*/ 1543 w 1866"/>
              <a:gd name="T3" fmla="*/ 162 h 162"/>
              <a:gd name="T4" fmla="*/ 0 w 1866"/>
              <a:gd name="T5" fmla="*/ 162 h 162"/>
              <a:gd name="T6" fmla="*/ 323 w 1866"/>
              <a:gd name="T7" fmla="*/ 0 h 162"/>
              <a:gd name="T8" fmla="*/ 1866 w 1866"/>
              <a:gd name="T9" fmla="*/ 0 h 162"/>
              <a:gd name="T10" fmla="*/ 0 60000 65536"/>
              <a:gd name="T11" fmla="*/ 0 60000 65536"/>
              <a:gd name="T12" fmla="*/ 0 60000 65536"/>
              <a:gd name="T13" fmla="*/ 0 60000 65536"/>
              <a:gd name="T14" fmla="*/ 0 60000 65536"/>
              <a:gd name="T15" fmla="*/ 0 w 1866"/>
              <a:gd name="T16" fmla="*/ 0 h 162"/>
              <a:gd name="T17" fmla="*/ 1866 w 1866"/>
              <a:gd name="T18" fmla="*/ 162 h 162"/>
            </a:gdLst>
            <a:ahLst/>
            <a:cxnLst>
              <a:cxn ang="T10">
                <a:pos x="T0" y="T1"/>
              </a:cxn>
              <a:cxn ang="T11">
                <a:pos x="T2" y="T3"/>
              </a:cxn>
              <a:cxn ang="T12">
                <a:pos x="T4" y="T5"/>
              </a:cxn>
              <a:cxn ang="T13">
                <a:pos x="T6" y="T7"/>
              </a:cxn>
              <a:cxn ang="T14">
                <a:pos x="T8" y="T9"/>
              </a:cxn>
            </a:cxnLst>
            <a:rect l="T15" t="T16" r="T17" b="T18"/>
            <a:pathLst>
              <a:path w="1866" h="162">
                <a:moveTo>
                  <a:pt x="1866" y="0"/>
                </a:moveTo>
                <a:lnTo>
                  <a:pt x="1543" y="162"/>
                </a:lnTo>
                <a:lnTo>
                  <a:pt x="0" y="162"/>
                </a:lnTo>
                <a:lnTo>
                  <a:pt x="323" y="0"/>
                </a:lnTo>
                <a:lnTo>
                  <a:pt x="1866" y="0"/>
                </a:lnTo>
                <a:close/>
              </a:path>
            </a:pathLst>
          </a:custGeom>
          <a:noFill/>
          <a:ln w="9525">
            <a:solidFill>
              <a:srgbClr val="00264C"/>
            </a:solidFill>
            <a:prstDash val="solid"/>
            <a:round/>
            <a:headEnd/>
            <a:tailEnd/>
          </a:ln>
        </p:spPr>
        <p:txBody>
          <a:bodyPr/>
          <a:lstStyle/>
          <a:p>
            <a:endParaRPr lang="en-US"/>
          </a:p>
        </p:txBody>
      </p:sp>
      <p:grpSp>
        <p:nvGrpSpPr>
          <p:cNvPr id="6" name="Group 4"/>
          <p:cNvGrpSpPr>
            <a:grpSpLocks/>
          </p:cNvGrpSpPr>
          <p:nvPr/>
        </p:nvGrpSpPr>
        <p:grpSpPr bwMode="auto">
          <a:xfrm>
            <a:off x="5187950" y="3635375"/>
            <a:ext cx="1500188" cy="2003425"/>
            <a:chOff x="3268" y="2292"/>
            <a:chExt cx="945" cy="1262"/>
          </a:xfrm>
        </p:grpSpPr>
        <p:sp>
          <p:nvSpPr>
            <p:cNvPr id="7" name="Freeform 5"/>
            <p:cNvSpPr>
              <a:spLocks/>
            </p:cNvSpPr>
            <p:nvPr/>
          </p:nvSpPr>
          <p:spPr bwMode="auto">
            <a:xfrm>
              <a:off x="3890" y="2292"/>
              <a:ext cx="323" cy="1262"/>
            </a:xfrm>
            <a:custGeom>
              <a:avLst/>
              <a:gdLst>
                <a:gd name="T0" fmla="*/ 0 w 323"/>
                <a:gd name="T1" fmla="*/ 1262 h 1262"/>
                <a:gd name="T2" fmla="*/ 0 w 323"/>
                <a:gd name="T3" fmla="*/ 161 h 1262"/>
                <a:gd name="T4" fmla="*/ 323 w 323"/>
                <a:gd name="T5" fmla="*/ 0 h 1262"/>
                <a:gd name="T6" fmla="*/ 323 w 323"/>
                <a:gd name="T7" fmla="*/ 1100 h 1262"/>
                <a:gd name="T8" fmla="*/ 0 w 323"/>
                <a:gd name="T9" fmla="*/ 1262 h 1262"/>
                <a:gd name="T10" fmla="*/ 0 60000 65536"/>
                <a:gd name="T11" fmla="*/ 0 60000 65536"/>
                <a:gd name="T12" fmla="*/ 0 60000 65536"/>
                <a:gd name="T13" fmla="*/ 0 60000 65536"/>
                <a:gd name="T14" fmla="*/ 0 60000 65536"/>
                <a:gd name="T15" fmla="*/ 0 w 323"/>
                <a:gd name="T16" fmla="*/ 0 h 1262"/>
                <a:gd name="T17" fmla="*/ 323 w 323"/>
                <a:gd name="T18" fmla="*/ 1262 h 1262"/>
              </a:gdLst>
              <a:ahLst/>
              <a:cxnLst>
                <a:cxn ang="T10">
                  <a:pos x="T0" y="T1"/>
                </a:cxn>
                <a:cxn ang="T11">
                  <a:pos x="T2" y="T3"/>
                </a:cxn>
                <a:cxn ang="T12">
                  <a:pos x="T4" y="T5"/>
                </a:cxn>
                <a:cxn ang="T13">
                  <a:pos x="T6" y="T7"/>
                </a:cxn>
                <a:cxn ang="T14">
                  <a:pos x="T8" y="T9"/>
                </a:cxn>
              </a:cxnLst>
              <a:rect l="T15" t="T16" r="T17" b="T18"/>
              <a:pathLst>
                <a:path w="323" h="1262">
                  <a:moveTo>
                    <a:pt x="0" y="1262"/>
                  </a:moveTo>
                  <a:lnTo>
                    <a:pt x="0" y="161"/>
                  </a:lnTo>
                  <a:lnTo>
                    <a:pt x="323" y="0"/>
                  </a:lnTo>
                  <a:lnTo>
                    <a:pt x="323" y="1100"/>
                  </a:lnTo>
                  <a:lnTo>
                    <a:pt x="0" y="1262"/>
                  </a:lnTo>
                  <a:close/>
                </a:path>
              </a:pathLst>
            </a:custGeom>
            <a:solidFill>
              <a:srgbClr val="1A3380"/>
            </a:solidFill>
            <a:ln w="9525">
              <a:solidFill>
                <a:srgbClr val="00264C"/>
              </a:solidFill>
              <a:prstDash val="solid"/>
              <a:round/>
              <a:headEnd/>
              <a:tailEnd/>
            </a:ln>
          </p:spPr>
          <p:txBody>
            <a:bodyPr/>
            <a:lstStyle/>
            <a:p>
              <a:endParaRPr lang="en-US"/>
            </a:p>
          </p:txBody>
        </p:sp>
        <p:sp>
          <p:nvSpPr>
            <p:cNvPr id="8" name="Rectangle 6"/>
            <p:cNvSpPr>
              <a:spLocks noChangeArrowheads="1"/>
            </p:cNvSpPr>
            <p:nvPr/>
          </p:nvSpPr>
          <p:spPr bwMode="auto">
            <a:xfrm>
              <a:off x="3268" y="2453"/>
              <a:ext cx="622" cy="1101"/>
            </a:xfrm>
            <a:prstGeom prst="rect">
              <a:avLst/>
            </a:prstGeom>
            <a:solidFill>
              <a:srgbClr val="3366FF"/>
            </a:solidFill>
            <a:ln w="9525">
              <a:solidFill>
                <a:srgbClr val="00264C"/>
              </a:solidFill>
              <a:miter lim="800000"/>
              <a:headEnd/>
              <a:tailEnd/>
            </a:ln>
          </p:spPr>
          <p:txBody>
            <a:bodyPr/>
            <a:lstStyle/>
            <a:p>
              <a:endParaRPr lang="en-US"/>
            </a:p>
          </p:txBody>
        </p:sp>
        <p:sp>
          <p:nvSpPr>
            <p:cNvPr id="9" name="Freeform 7"/>
            <p:cNvSpPr>
              <a:spLocks/>
            </p:cNvSpPr>
            <p:nvPr/>
          </p:nvSpPr>
          <p:spPr bwMode="auto">
            <a:xfrm>
              <a:off x="3268" y="2292"/>
              <a:ext cx="945" cy="161"/>
            </a:xfrm>
            <a:custGeom>
              <a:avLst/>
              <a:gdLst>
                <a:gd name="T0" fmla="*/ 622 w 945"/>
                <a:gd name="T1" fmla="*/ 161 h 161"/>
                <a:gd name="T2" fmla="*/ 945 w 945"/>
                <a:gd name="T3" fmla="*/ 0 h 161"/>
                <a:gd name="T4" fmla="*/ 323 w 945"/>
                <a:gd name="T5" fmla="*/ 0 h 161"/>
                <a:gd name="T6" fmla="*/ 0 w 945"/>
                <a:gd name="T7" fmla="*/ 161 h 161"/>
                <a:gd name="T8" fmla="*/ 622 w 945"/>
                <a:gd name="T9" fmla="*/ 161 h 161"/>
                <a:gd name="T10" fmla="*/ 0 60000 65536"/>
                <a:gd name="T11" fmla="*/ 0 60000 65536"/>
                <a:gd name="T12" fmla="*/ 0 60000 65536"/>
                <a:gd name="T13" fmla="*/ 0 60000 65536"/>
                <a:gd name="T14" fmla="*/ 0 60000 65536"/>
                <a:gd name="T15" fmla="*/ 0 w 945"/>
                <a:gd name="T16" fmla="*/ 0 h 161"/>
                <a:gd name="T17" fmla="*/ 945 w 945"/>
                <a:gd name="T18" fmla="*/ 161 h 161"/>
              </a:gdLst>
              <a:ahLst/>
              <a:cxnLst>
                <a:cxn ang="T10">
                  <a:pos x="T0" y="T1"/>
                </a:cxn>
                <a:cxn ang="T11">
                  <a:pos x="T2" y="T3"/>
                </a:cxn>
                <a:cxn ang="T12">
                  <a:pos x="T4" y="T5"/>
                </a:cxn>
                <a:cxn ang="T13">
                  <a:pos x="T6" y="T7"/>
                </a:cxn>
                <a:cxn ang="T14">
                  <a:pos x="T8" y="T9"/>
                </a:cxn>
              </a:cxnLst>
              <a:rect l="T15" t="T16" r="T17" b="T18"/>
              <a:pathLst>
                <a:path w="945" h="161">
                  <a:moveTo>
                    <a:pt x="622" y="161"/>
                  </a:moveTo>
                  <a:lnTo>
                    <a:pt x="945" y="0"/>
                  </a:lnTo>
                  <a:lnTo>
                    <a:pt x="323" y="0"/>
                  </a:lnTo>
                  <a:lnTo>
                    <a:pt x="0" y="161"/>
                  </a:lnTo>
                  <a:lnTo>
                    <a:pt x="622" y="161"/>
                  </a:lnTo>
                  <a:close/>
                </a:path>
              </a:pathLst>
            </a:custGeom>
            <a:solidFill>
              <a:srgbClr val="264DBF"/>
            </a:solidFill>
            <a:ln w="9525">
              <a:solidFill>
                <a:srgbClr val="00264C"/>
              </a:solidFill>
              <a:prstDash val="solid"/>
              <a:round/>
              <a:headEnd/>
              <a:tailEnd/>
            </a:ln>
          </p:spPr>
          <p:txBody>
            <a:bodyPr/>
            <a:lstStyle/>
            <a:p>
              <a:endParaRPr lang="en-US"/>
            </a:p>
          </p:txBody>
        </p:sp>
      </p:grpSp>
      <p:sp>
        <p:nvSpPr>
          <p:cNvPr id="10" name="Freeform 10"/>
          <p:cNvSpPr>
            <a:spLocks/>
          </p:cNvSpPr>
          <p:nvPr/>
        </p:nvSpPr>
        <p:spPr bwMode="auto">
          <a:xfrm>
            <a:off x="4457700" y="2371725"/>
            <a:ext cx="512763" cy="3267075"/>
          </a:xfrm>
          <a:custGeom>
            <a:avLst/>
            <a:gdLst>
              <a:gd name="T0" fmla="*/ 0 w 323"/>
              <a:gd name="T1" fmla="*/ 2058 h 2058"/>
              <a:gd name="T2" fmla="*/ 0 w 323"/>
              <a:gd name="T3" fmla="*/ 162 h 2058"/>
              <a:gd name="T4" fmla="*/ 323 w 323"/>
              <a:gd name="T5" fmla="*/ 0 h 2058"/>
              <a:gd name="T6" fmla="*/ 323 w 323"/>
              <a:gd name="T7" fmla="*/ 1896 h 2058"/>
              <a:gd name="T8" fmla="*/ 0 w 323"/>
              <a:gd name="T9" fmla="*/ 2058 h 2058"/>
              <a:gd name="T10" fmla="*/ 0 60000 65536"/>
              <a:gd name="T11" fmla="*/ 0 60000 65536"/>
              <a:gd name="T12" fmla="*/ 0 60000 65536"/>
              <a:gd name="T13" fmla="*/ 0 60000 65536"/>
              <a:gd name="T14" fmla="*/ 0 60000 65536"/>
              <a:gd name="T15" fmla="*/ 0 w 323"/>
              <a:gd name="T16" fmla="*/ 0 h 2058"/>
              <a:gd name="T17" fmla="*/ 323 w 323"/>
              <a:gd name="T18" fmla="*/ 2058 h 2058"/>
            </a:gdLst>
            <a:ahLst/>
            <a:cxnLst>
              <a:cxn ang="T10">
                <a:pos x="T0" y="T1"/>
              </a:cxn>
              <a:cxn ang="T11">
                <a:pos x="T2" y="T3"/>
              </a:cxn>
              <a:cxn ang="T12">
                <a:pos x="T4" y="T5"/>
              </a:cxn>
              <a:cxn ang="T13">
                <a:pos x="T6" y="T7"/>
              </a:cxn>
              <a:cxn ang="T14">
                <a:pos x="T8" y="T9"/>
              </a:cxn>
            </a:cxnLst>
            <a:rect l="T15" t="T16" r="T17" b="T18"/>
            <a:pathLst>
              <a:path w="323" h="2058">
                <a:moveTo>
                  <a:pt x="0" y="2058"/>
                </a:moveTo>
                <a:lnTo>
                  <a:pt x="0" y="162"/>
                </a:lnTo>
                <a:lnTo>
                  <a:pt x="323" y="0"/>
                </a:lnTo>
                <a:lnTo>
                  <a:pt x="323" y="1896"/>
                </a:lnTo>
                <a:lnTo>
                  <a:pt x="0" y="2058"/>
                </a:lnTo>
                <a:close/>
              </a:path>
            </a:pathLst>
          </a:custGeom>
          <a:noFill/>
          <a:ln w="9525">
            <a:noFill/>
            <a:round/>
            <a:headEnd/>
            <a:tailEnd/>
          </a:ln>
        </p:spPr>
        <p:txBody>
          <a:bodyPr/>
          <a:lstStyle/>
          <a:p>
            <a:endParaRPr lang="en-US"/>
          </a:p>
        </p:txBody>
      </p:sp>
      <p:sp>
        <p:nvSpPr>
          <p:cNvPr id="11" name="Rectangle 11"/>
          <p:cNvSpPr>
            <a:spLocks noChangeArrowheads="1"/>
          </p:cNvSpPr>
          <p:nvPr/>
        </p:nvSpPr>
        <p:spPr bwMode="auto">
          <a:xfrm>
            <a:off x="4970463" y="2371725"/>
            <a:ext cx="2449512" cy="3009900"/>
          </a:xfrm>
          <a:prstGeom prst="rect">
            <a:avLst/>
          </a:prstGeom>
          <a:noFill/>
          <a:ln w="9525">
            <a:noFill/>
            <a:miter lim="800000"/>
            <a:headEnd/>
            <a:tailEnd/>
          </a:ln>
        </p:spPr>
        <p:txBody>
          <a:bodyPr/>
          <a:lstStyle/>
          <a:p>
            <a:endParaRPr lang="en-US"/>
          </a:p>
        </p:txBody>
      </p:sp>
      <p:sp>
        <p:nvSpPr>
          <p:cNvPr id="12" name="Freeform 12"/>
          <p:cNvSpPr>
            <a:spLocks/>
          </p:cNvSpPr>
          <p:nvPr/>
        </p:nvSpPr>
        <p:spPr bwMode="auto">
          <a:xfrm>
            <a:off x="4457700" y="2371725"/>
            <a:ext cx="512763" cy="3267075"/>
          </a:xfrm>
          <a:custGeom>
            <a:avLst/>
            <a:gdLst>
              <a:gd name="T0" fmla="*/ 0 w 323"/>
              <a:gd name="T1" fmla="*/ 2058 h 2058"/>
              <a:gd name="T2" fmla="*/ 0 w 323"/>
              <a:gd name="T3" fmla="*/ 162 h 2058"/>
              <a:gd name="T4" fmla="*/ 323 w 323"/>
              <a:gd name="T5" fmla="*/ 0 h 2058"/>
              <a:gd name="T6" fmla="*/ 323 w 323"/>
              <a:gd name="T7" fmla="*/ 1896 h 2058"/>
              <a:gd name="T8" fmla="*/ 0 w 323"/>
              <a:gd name="T9" fmla="*/ 2058 h 2058"/>
              <a:gd name="T10" fmla="*/ 0 60000 65536"/>
              <a:gd name="T11" fmla="*/ 0 60000 65536"/>
              <a:gd name="T12" fmla="*/ 0 60000 65536"/>
              <a:gd name="T13" fmla="*/ 0 60000 65536"/>
              <a:gd name="T14" fmla="*/ 0 60000 65536"/>
              <a:gd name="T15" fmla="*/ 0 w 323"/>
              <a:gd name="T16" fmla="*/ 0 h 2058"/>
              <a:gd name="T17" fmla="*/ 323 w 323"/>
              <a:gd name="T18" fmla="*/ 2058 h 2058"/>
            </a:gdLst>
            <a:ahLst/>
            <a:cxnLst>
              <a:cxn ang="T10">
                <a:pos x="T0" y="T1"/>
              </a:cxn>
              <a:cxn ang="T11">
                <a:pos x="T2" y="T3"/>
              </a:cxn>
              <a:cxn ang="T12">
                <a:pos x="T4" y="T5"/>
              </a:cxn>
              <a:cxn ang="T13">
                <a:pos x="T6" y="T7"/>
              </a:cxn>
              <a:cxn ang="T14">
                <a:pos x="T8" y="T9"/>
              </a:cxn>
            </a:cxnLst>
            <a:rect l="T15" t="T16" r="T17" b="T18"/>
            <a:pathLst>
              <a:path w="323" h="2058">
                <a:moveTo>
                  <a:pt x="0" y="2058"/>
                </a:moveTo>
                <a:lnTo>
                  <a:pt x="0" y="162"/>
                </a:lnTo>
                <a:lnTo>
                  <a:pt x="323" y="0"/>
                </a:lnTo>
                <a:lnTo>
                  <a:pt x="323" y="1896"/>
                </a:lnTo>
                <a:lnTo>
                  <a:pt x="0" y="2058"/>
                </a:lnTo>
                <a:close/>
              </a:path>
            </a:pathLst>
          </a:custGeom>
          <a:noFill/>
          <a:ln w="9525">
            <a:noFill/>
            <a:round/>
            <a:headEnd/>
            <a:tailEnd/>
          </a:ln>
        </p:spPr>
        <p:txBody>
          <a:bodyPr/>
          <a:lstStyle/>
          <a:p>
            <a:endParaRPr lang="en-US"/>
          </a:p>
        </p:txBody>
      </p:sp>
      <p:sp>
        <p:nvSpPr>
          <p:cNvPr id="13" name="Rectangle 13"/>
          <p:cNvSpPr>
            <a:spLocks noChangeArrowheads="1"/>
          </p:cNvSpPr>
          <p:nvPr/>
        </p:nvSpPr>
        <p:spPr bwMode="auto">
          <a:xfrm>
            <a:off x="4970463" y="2371725"/>
            <a:ext cx="2449512" cy="3009900"/>
          </a:xfrm>
          <a:prstGeom prst="rect">
            <a:avLst/>
          </a:prstGeom>
          <a:noFill/>
          <a:ln w="9525">
            <a:noFill/>
            <a:miter lim="800000"/>
            <a:headEnd/>
            <a:tailEnd/>
          </a:ln>
        </p:spPr>
        <p:txBody>
          <a:bodyPr/>
          <a:lstStyle/>
          <a:p>
            <a:endParaRPr lang="en-US"/>
          </a:p>
        </p:txBody>
      </p:sp>
      <p:sp>
        <p:nvSpPr>
          <p:cNvPr id="14" name="Rectangle 14"/>
          <p:cNvSpPr>
            <a:spLocks noChangeArrowheads="1"/>
          </p:cNvSpPr>
          <p:nvPr/>
        </p:nvSpPr>
        <p:spPr bwMode="auto">
          <a:xfrm>
            <a:off x="6854825" y="2054225"/>
            <a:ext cx="970522" cy="246221"/>
          </a:xfrm>
          <a:prstGeom prst="rect">
            <a:avLst/>
          </a:prstGeom>
          <a:noFill/>
          <a:ln w="9525">
            <a:noFill/>
            <a:miter lim="800000"/>
            <a:headEnd/>
            <a:tailEnd/>
          </a:ln>
        </p:spPr>
        <p:txBody>
          <a:bodyPr wrap="none" lIns="0" tIns="0" rIns="0" bIns="0">
            <a:spAutoFit/>
          </a:bodyPr>
          <a:lstStyle/>
          <a:p>
            <a:pPr algn="l"/>
            <a:r>
              <a:rPr lang="en-US" sz="1600" dirty="0" smtClean="0">
                <a:solidFill>
                  <a:srgbClr val="000000"/>
                </a:solidFill>
                <a:latin typeface="+mj-lt"/>
              </a:rPr>
              <a:t>Other Costs</a:t>
            </a:r>
            <a:endParaRPr lang="en-US" sz="3200" dirty="0">
              <a:solidFill>
                <a:srgbClr val="000000"/>
              </a:solidFill>
              <a:latin typeface="+mj-lt"/>
            </a:endParaRPr>
          </a:p>
        </p:txBody>
      </p:sp>
      <p:sp>
        <p:nvSpPr>
          <p:cNvPr id="15" name="Rectangle 15"/>
          <p:cNvSpPr>
            <a:spLocks noChangeArrowheads="1"/>
          </p:cNvSpPr>
          <p:nvPr/>
        </p:nvSpPr>
        <p:spPr bwMode="auto">
          <a:xfrm>
            <a:off x="6853238" y="2378075"/>
            <a:ext cx="808491" cy="246221"/>
          </a:xfrm>
          <a:prstGeom prst="rect">
            <a:avLst/>
          </a:prstGeom>
          <a:noFill/>
          <a:ln w="9525">
            <a:noFill/>
            <a:miter lim="800000"/>
            <a:headEnd/>
            <a:tailEnd/>
          </a:ln>
        </p:spPr>
        <p:txBody>
          <a:bodyPr wrap="none" lIns="0" tIns="0" rIns="0" bIns="0">
            <a:spAutoFit/>
          </a:bodyPr>
          <a:lstStyle/>
          <a:p>
            <a:pPr algn="l"/>
            <a:r>
              <a:rPr lang="en-US" sz="1600" dirty="0" smtClean="0">
                <a:solidFill>
                  <a:srgbClr val="000000"/>
                </a:solidFill>
                <a:latin typeface="+mj-lt"/>
              </a:rPr>
              <a:t>Insurance</a:t>
            </a:r>
            <a:endParaRPr lang="en-US" sz="3200" dirty="0">
              <a:solidFill>
                <a:srgbClr val="000000"/>
              </a:solidFill>
              <a:latin typeface="+mj-lt"/>
            </a:endParaRPr>
          </a:p>
        </p:txBody>
      </p:sp>
      <p:sp>
        <p:nvSpPr>
          <p:cNvPr id="16" name="Rectangle 16"/>
          <p:cNvSpPr>
            <a:spLocks noChangeArrowheads="1"/>
          </p:cNvSpPr>
          <p:nvPr/>
        </p:nvSpPr>
        <p:spPr bwMode="auto">
          <a:xfrm>
            <a:off x="6853238" y="2743200"/>
            <a:ext cx="585097" cy="492443"/>
          </a:xfrm>
          <a:prstGeom prst="rect">
            <a:avLst/>
          </a:prstGeom>
          <a:noFill/>
          <a:ln w="9525">
            <a:noFill/>
            <a:miter lim="800000"/>
            <a:headEnd/>
            <a:tailEnd/>
          </a:ln>
        </p:spPr>
        <p:txBody>
          <a:bodyPr wrap="none" lIns="0" tIns="0" rIns="0" bIns="0">
            <a:spAutoFit/>
          </a:bodyPr>
          <a:lstStyle/>
          <a:p>
            <a:pPr algn="l"/>
            <a:r>
              <a:rPr lang="en-US" sz="1600" dirty="0" smtClean="0">
                <a:solidFill>
                  <a:srgbClr val="000000"/>
                </a:solidFill>
                <a:latin typeface="+mj-lt"/>
              </a:rPr>
              <a:t>Claims </a:t>
            </a:r>
            <a:br>
              <a:rPr lang="en-US" sz="1600" dirty="0" smtClean="0">
                <a:solidFill>
                  <a:srgbClr val="000000"/>
                </a:solidFill>
                <a:latin typeface="+mj-lt"/>
              </a:rPr>
            </a:br>
            <a:r>
              <a:rPr lang="en-US" sz="1600" dirty="0" smtClean="0">
                <a:solidFill>
                  <a:srgbClr val="000000"/>
                </a:solidFill>
                <a:latin typeface="+mj-lt"/>
              </a:rPr>
              <a:t>Admin</a:t>
            </a:r>
            <a:endParaRPr lang="en-US" sz="3200" dirty="0">
              <a:solidFill>
                <a:srgbClr val="000000"/>
              </a:solidFill>
              <a:latin typeface="+mj-lt"/>
            </a:endParaRPr>
          </a:p>
        </p:txBody>
      </p:sp>
      <p:sp>
        <p:nvSpPr>
          <p:cNvPr id="17" name="Rectangle 17"/>
          <p:cNvSpPr>
            <a:spLocks noChangeArrowheads="1"/>
          </p:cNvSpPr>
          <p:nvPr/>
        </p:nvSpPr>
        <p:spPr bwMode="auto">
          <a:xfrm>
            <a:off x="6853238" y="3324225"/>
            <a:ext cx="1016689" cy="246221"/>
          </a:xfrm>
          <a:prstGeom prst="rect">
            <a:avLst/>
          </a:prstGeom>
          <a:noFill/>
          <a:ln w="9525">
            <a:noFill/>
            <a:miter lim="800000"/>
            <a:headEnd/>
            <a:tailEnd/>
          </a:ln>
        </p:spPr>
        <p:txBody>
          <a:bodyPr wrap="none" lIns="0" tIns="0" rIns="0" bIns="0">
            <a:spAutoFit/>
          </a:bodyPr>
          <a:lstStyle/>
          <a:p>
            <a:pPr algn="l"/>
            <a:r>
              <a:rPr lang="en-US" sz="1600" dirty="0" smtClean="0">
                <a:solidFill>
                  <a:srgbClr val="000000"/>
                </a:solidFill>
                <a:latin typeface="+mj-lt"/>
              </a:rPr>
              <a:t>Risk Margin </a:t>
            </a:r>
            <a:endParaRPr lang="en-US" sz="3200" dirty="0">
              <a:solidFill>
                <a:srgbClr val="000000"/>
              </a:solidFill>
              <a:latin typeface="+mj-lt"/>
            </a:endParaRPr>
          </a:p>
        </p:txBody>
      </p:sp>
      <p:sp>
        <p:nvSpPr>
          <p:cNvPr id="18" name="Rectangle 18"/>
          <p:cNvSpPr>
            <a:spLocks noChangeArrowheads="1"/>
          </p:cNvSpPr>
          <p:nvPr/>
        </p:nvSpPr>
        <p:spPr bwMode="auto">
          <a:xfrm>
            <a:off x="6853238" y="4397375"/>
            <a:ext cx="1160574" cy="246221"/>
          </a:xfrm>
          <a:prstGeom prst="rect">
            <a:avLst/>
          </a:prstGeom>
          <a:noFill/>
          <a:ln w="9525">
            <a:noFill/>
            <a:miter lim="800000"/>
            <a:headEnd/>
            <a:tailEnd/>
          </a:ln>
        </p:spPr>
        <p:txBody>
          <a:bodyPr wrap="none" lIns="0" tIns="0" rIns="0" bIns="0">
            <a:spAutoFit/>
          </a:bodyPr>
          <a:lstStyle/>
          <a:p>
            <a:pPr algn="l"/>
            <a:r>
              <a:rPr lang="en-US" sz="1600" dirty="0" smtClean="0">
                <a:solidFill>
                  <a:srgbClr val="000000"/>
                </a:solidFill>
                <a:latin typeface="+mj-lt"/>
              </a:rPr>
              <a:t>Losses/Claims</a:t>
            </a:r>
            <a:endParaRPr lang="en-US" sz="3200" dirty="0">
              <a:solidFill>
                <a:srgbClr val="000000"/>
              </a:solidFill>
              <a:latin typeface="+mj-lt"/>
            </a:endParaRPr>
          </a:p>
        </p:txBody>
      </p:sp>
      <p:grpSp>
        <p:nvGrpSpPr>
          <p:cNvPr id="19" name="Group 19"/>
          <p:cNvGrpSpPr>
            <a:grpSpLocks/>
          </p:cNvGrpSpPr>
          <p:nvPr/>
        </p:nvGrpSpPr>
        <p:grpSpPr bwMode="auto">
          <a:xfrm>
            <a:off x="5187950" y="3397250"/>
            <a:ext cx="1500188" cy="427038"/>
            <a:chOff x="3268" y="2142"/>
            <a:chExt cx="945" cy="269"/>
          </a:xfrm>
        </p:grpSpPr>
        <p:sp>
          <p:nvSpPr>
            <p:cNvPr id="20" name="Freeform 20"/>
            <p:cNvSpPr>
              <a:spLocks/>
            </p:cNvSpPr>
            <p:nvPr/>
          </p:nvSpPr>
          <p:spPr bwMode="auto">
            <a:xfrm>
              <a:off x="3890" y="2142"/>
              <a:ext cx="323" cy="269"/>
            </a:xfrm>
            <a:custGeom>
              <a:avLst/>
              <a:gdLst>
                <a:gd name="T0" fmla="*/ 0 w 323"/>
                <a:gd name="T1" fmla="*/ 269 h 269"/>
                <a:gd name="T2" fmla="*/ 0 w 323"/>
                <a:gd name="T3" fmla="*/ 162 h 269"/>
                <a:gd name="T4" fmla="*/ 323 w 323"/>
                <a:gd name="T5" fmla="*/ 0 h 269"/>
                <a:gd name="T6" fmla="*/ 323 w 323"/>
                <a:gd name="T7" fmla="*/ 108 h 269"/>
                <a:gd name="T8" fmla="*/ 0 w 323"/>
                <a:gd name="T9" fmla="*/ 269 h 269"/>
                <a:gd name="T10" fmla="*/ 0 60000 65536"/>
                <a:gd name="T11" fmla="*/ 0 60000 65536"/>
                <a:gd name="T12" fmla="*/ 0 60000 65536"/>
                <a:gd name="T13" fmla="*/ 0 60000 65536"/>
                <a:gd name="T14" fmla="*/ 0 60000 65536"/>
                <a:gd name="T15" fmla="*/ 0 w 323"/>
                <a:gd name="T16" fmla="*/ 0 h 269"/>
                <a:gd name="T17" fmla="*/ 323 w 323"/>
                <a:gd name="T18" fmla="*/ 269 h 269"/>
              </a:gdLst>
              <a:ahLst/>
              <a:cxnLst>
                <a:cxn ang="T10">
                  <a:pos x="T0" y="T1"/>
                </a:cxn>
                <a:cxn ang="T11">
                  <a:pos x="T2" y="T3"/>
                </a:cxn>
                <a:cxn ang="T12">
                  <a:pos x="T4" y="T5"/>
                </a:cxn>
                <a:cxn ang="T13">
                  <a:pos x="T6" y="T7"/>
                </a:cxn>
                <a:cxn ang="T14">
                  <a:pos x="T8" y="T9"/>
                </a:cxn>
              </a:cxnLst>
              <a:rect l="T15" t="T16" r="T17" b="T18"/>
              <a:pathLst>
                <a:path w="323" h="269">
                  <a:moveTo>
                    <a:pt x="0" y="269"/>
                  </a:moveTo>
                  <a:lnTo>
                    <a:pt x="0" y="162"/>
                  </a:lnTo>
                  <a:lnTo>
                    <a:pt x="323" y="0"/>
                  </a:lnTo>
                  <a:lnTo>
                    <a:pt x="323" y="108"/>
                  </a:lnTo>
                  <a:lnTo>
                    <a:pt x="0" y="269"/>
                  </a:lnTo>
                  <a:close/>
                </a:path>
              </a:pathLst>
            </a:custGeom>
            <a:solidFill>
              <a:srgbClr val="808000"/>
            </a:solidFill>
            <a:ln w="9525">
              <a:solidFill>
                <a:srgbClr val="00264C"/>
              </a:solidFill>
              <a:prstDash val="solid"/>
              <a:round/>
              <a:headEnd/>
              <a:tailEnd/>
            </a:ln>
          </p:spPr>
          <p:txBody>
            <a:bodyPr/>
            <a:lstStyle/>
            <a:p>
              <a:endParaRPr lang="en-US"/>
            </a:p>
          </p:txBody>
        </p:sp>
        <p:sp>
          <p:nvSpPr>
            <p:cNvPr id="21" name="Rectangle 21"/>
            <p:cNvSpPr>
              <a:spLocks noChangeArrowheads="1"/>
            </p:cNvSpPr>
            <p:nvPr/>
          </p:nvSpPr>
          <p:spPr bwMode="auto">
            <a:xfrm>
              <a:off x="3268" y="2304"/>
              <a:ext cx="622" cy="107"/>
            </a:xfrm>
            <a:prstGeom prst="rect">
              <a:avLst/>
            </a:prstGeom>
            <a:solidFill>
              <a:srgbClr val="FFFF00"/>
            </a:solidFill>
            <a:ln w="9525">
              <a:solidFill>
                <a:srgbClr val="00264C"/>
              </a:solidFill>
              <a:miter lim="800000"/>
              <a:headEnd/>
              <a:tailEnd/>
            </a:ln>
          </p:spPr>
          <p:txBody>
            <a:bodyPr/>
            <a:lstStyle/>
            <a:p>
              <a:endParaRPr lang="en-US"/>
            </a:p>
          </p:txBody>
        </p:sp>
        <p:sp>
          <p:nvSpPr>
            <p:cNvPr id="22" name="Freeform 22"/>
            <p:cNvSpPr>
              <a:spLocks/>
            </p:cNvSpPr>
            <p:nvPr/>
          </p:nvSpPr>
          <p:spPr bwMode="auto">
            <a:xfrm>
              <a:off x="3268" y="2142"/>
              <a:ext cx="945" cy="161"/>
            </a:xfrm>
            <a:custGeom>
              <a:avLst/>
              <a:gdLst>
                <a:gd name="T0" fmla="*/ 622 w 945"/>
                <a:gd name="T1" fmla="*/ 161 h 161"/>
                <a:gd name="T2" fmla="*/ 945 w 945"/>
                <a:gd name="T3" fmla="*/ 0 h 161"/>
                <a:gd name="T4" fmla="*/ 323 w 945"/>
                <a:gd name="T5" fmla="*/ 0 h 161"/>
                <a:gd name="T6" fmla="*/ 0 w 945"/>
                <a:gd name="T7" fmla="*/ 161 h 161"/>
                <a:gd name="T8" fmla="*/ 622 w 945"/>
                <a:gd name="T9" fmla="*/ 161 h 161"/>
                <a:gd name="T10" fmla="*/ 0 60000 65536"/>
                <a:gd name="T11" fmla="*/ 0 60000 65536"/>
                <a:gd name="T12" fmla="*/ 0 60000 65536"/>
                <a:gd name="T13" fmla="*/ 0 60000 65536"/>
                <a:gd name="T14" fmla="*/ 0 60000 65536"/>
                <a:gd name="T15" fmla="*/ 0 w 945"/>
                <a:gd name="T16" fmla="*/ 0 h 161"/>
                <a:gd name="T17" fmla="*/ 945 w 945"/>
                <a:gd name="T18" fmla="*/ 161 h 161"/>
              </a:gdLst>
              <a:ahLst/>
              <a:cxnLst>
                <a:cxn ang="T10">
                  <a:pos x="T0" y="T1"/>
                </a:cxn>
                <a:cxn ang="T11">
                  <a:pos x="T2" y="T3"/>
                </a:cxn>
                <a:cxn ang="T12">
                  <a:pos x="T4" y="T5"/>
                </a:cxn>
                <a:cxn ang="T13">
                  <a:pos x="T6" y="T7"/>
                </a:cxn>
                <a:cxn ang="T14">
                  <a:pos x="T8" y="T9"/>
                </a:cxn>
              </a:cxnLst>
              <a:rect l="T15" t="T16" r="T17" b="T18"/>
              <a:pathLst>
                <a:path w="945" h="161">
                  <a:moveTo>
                    <a:pt x="622" y="161"/>
                  </a:moveTo>
                  <a:lnTo>
                    <a:pt x="945" y="0"/>
                  </a:lnTo>
                  <a:lnTo>
                    <a:pt x="323" y="0"/>
                  </a:lnTo>
                  <a:lnTo>
                    <a:pt x="0" y="161"/>
                  </a:lnTo>
                  <a:lnTo>
                    <a:pt x="622" y="161"/>
                  </a:lnTo>
                  <a:close/>
                </a:path>
              </a:pathLst>
            </a:custGeom>
            <a:solidFill>
              <a:srgbClr val="9A9600"/>
            </a:solidFill>
            <a:ln w="9525">
              <a:solidFill>
                <a:srgbClr val="00264C"/>
              </a:solidFill>
              <a:prstDash val="solid"/>
              <a:round/>
              <a:headEnd/>
              <a:tailEnd/>
            </a:ln>
          </p:spPr>
          <p:txBody>
            <a:bodyPr/>
            <a:lstStyle/>
            <a:p>
              <a:endParaRPr lang="en-US"/>
            </a:p>
          </p:txBody>
        </p:sp>
      </p:grpSp>
      <p:grpSp>
        <p:nvGrpSpPr>
          <p:cNvPr id="23" name="Group 22"/>
          <p:cNvGrpSpPr>
            <a:grpSpLocks/>
          </p:cNvGrpSpPr>
          <p:nvPr/>
        </p:nvGrpSpPr>
        <p:grpSpPr bwMode="auto">
          <a:xfrm>
            <a:off x="5181600" y="2819400"/>
            <a:ext cx="1500188" cy="788988"/>
            <a:chOff x="3268" y="1765"/>
            <a:chExt cx="945" cy="497"/>
          </a:xfrm>
        </p:grpSpPr>
        <p:sp>
          <p:nvSpPr>
            <p:cNvPr id="24" name="Freeform 23"/>
            <p:cNvSpPr>
              <a:spLocks/>
            </p:cNvSpPr>
            <p:nvPr/>
          </p:nvSpPr>
          <p:spPr bwMode="auto">
            <a:xfrm>
              <a:off x="3890" y="1765"/>
              <a:ext cx="323" cy="497"/>
            </a:xfrm>
            <a:custGeom>
              <a:avLst/>
              <a:gdLst>
                <a:gd name="T0" fmla="*/ 0 w 323"/>
                <a:gd name="T1" fmla="*/ 497 h 497"/>
                <a:gd name="T2" fmla="*/ 0 w 323"/>
                <a:gd name="T3" fmla="*/ 162 h 497"/>
                <a:gd name="T4" fmla="*/ 323 w 323"/>
                <a:gd name="T5" fmla="*/ 0 h 497"/>
                <a:gd name="T6" fmla="*/ 323 w 323"/>
                <a:gd name="T7" fmla="*/ 335 h 497"/>
                <a:gd name="T8" fmla="*/ 0 w 323"/>
                <a:gd name="T9" fmla="*/ 497 h 497"/>
                <a:gd name="T10" fmla="*/ 0 60000 65536"/>
                <a:gd name="T11" fmla="*/ 0 60000 65536"/>
                <a:gd name="T12" fmla="*/ 0 60000 65536"/>
                <a:gd name="T13" fmla="*/ 0 60000 65536"/>
                <a:gd name="T14" fmla="*/ 0 60000 65536"/>
                <a:gd name="T15" fmla="*/ 0 w 323"/>
                <a:gd name="T16" fmla="*/ 0 h 497"/>
                <a:gd name="T17" fmla="*/ 323 w 323"/>
                <a:gd name="T18" fmla="*/ 497 h 497"/>
              </a:gdLst>
              <a:ahLst/>
              <a:cxnLst>
                <a:cxn ang="T10">
                  <a:pos x="T0" y="T1"/>
                </a:cxn>
                <a:cxn ang="T11">
                  <a:pos x="T2" y="T3"/>
                </a:cxn>
                <a:cxn ang="T12">
                  <a:pos x="T4" y="T5"/>
                </a:cxn>
                <a:cxn ang="T13">
                  <a:pos x="T6" y="T7"/>
                </a:cxn>
                <a:cxn ang="T14">
                  <a:pos x="T8" y="T9"/>
                </a:cxn>
              </a:cxnLst>
              <a:rect l="T15" t="T16" r="T17" b="T18"/>
              <a:pathLst>
                <a:path w="323" h="497">
                  <a:moveTo>
                    <a:pt x="0" y="497"/>
                  </a:moveTo>
                  <a:lnTo>
                    <a:pt x="0" y="162"/>
                  </a:lnTo>
                  <a:lnTo>
                    <a:pt x="323" y="0"/>
                  </a:lnTo>
                  <a:lnTo>
                    <a:pt x="323" y="335"/>
                  </a:lnTo>
                  <a:lnTo>
                    <a:pt x="0" y="497"/>
                  </a:lnTo>
                  <a:close/>
                </a:path>
              </a:pathLst>
            </a:custGeom>
            <a:solidFill>
              <a:srgbClr val="800080"/>
            </a:solidFill>
            <a:ln w="9525">
              <a:solidFill>
                <a:srgbClr val="00264C"/>
              </a:solidFill>
              <a:prstDash val="solid"/>
              <a:round/>
              <a:headEnd/>
              <a:tailEnd/>
            </a:ln>
          </p:spPr>
          <p:txBody>
            <a:bodyPr/>
            <a:lstStyle/>
            <a:p>
              <a:endParaRPr lang="en-US"/>
            </a:p>
          </p:txBody>
        </p:sp>
        <p:sp>
          <p:nvSpPr>
            <p:cNvPr id="25" name="Rectangle 24"/>
            <p:cNvSpPr>
              <a:spLocks noChangeArrowheads="1"/>
            </p:cNvSpPr>
            <p:nvPr/>
          </p:nvSpPr>
          <p:spPr bwMode="auto">
            <a:xfrm>
              <a:off x="3268" y="1927"/>
              <a:ext cx="622" cy="335"/>
            </a:xfrm>
            <a:prstGeom prst="rect">
              <a:avLst/>
            </a:prstGeom>
            <a:solidFill>
              <a:srgbClr val="FF00FF"/>
            </a:solidFill>
            <a:ln w="9525">
              <a:solidFill>
                <a:srgbClr val="00264C"/>
              </a:solidFill>
              <a:miter lim="800000"/>
              <a:headEnd/>
              <a:tailEnd/>
            </a:ln>
          </p:spPr>
          <p:txBody>
            <a:bodyPr/>
            <a:lstStyle/>
            <a:p>
              <a:endParaRPr lang="en-US"/>
            </a:p>
          </p:txBody>
        </p:sp>
        <p:sp>
          <p:nvSpPr>
            <p:cNvPr id="26" name="Freeform 25"/>
            <p:cNvSpPr>
              <a:spLocks/>
            </p:cNvSpPr>
            <p:nvPr/>
          </p:nvSpPr>
          <p:spPr bwMode="auto">
            <a:xfrm>
              <a:off x="3268" y="1767"/>
              <a:ext cx="945" cy="161"/>
            </a:xfrm>
            <a:custGeom>
              <a:avLst/>
              <a:gdLst>
                <a:gd name="T0" fmla="*/ 622 w 945"/>
                <a:gd name="T1" fmla="*/ 161 h 161"/>
                <a:gd name="T2" fmla="*/ 945 w 945"/>
                <a:gd name="T3" fmla="*/ 0 h 161"/>
                <a:gd name="T4" fmla="*/ 323 w 945"/>
                <a:gd name="T5" fmla="*/ 0 h 161"/>
                <a:gd name="T6" fmla="*/ 0 w 945"/>
                <a:gd name="T7" fmla="*/ 161 h 161"/>
                <a:gd name="T8" fmla="*/ 622 w 945"/>
                <a:gd name="T9" fmla="*/ 161 h 161"/>
                <a:gd name="T10" fmla="*/ 0 60000 65536"/>
                <a:gd name="T11" fmla="*/ 0 60000 65536"/>
                <a:gd name="T12" fmla="*/ 0 60000 65536"/>
                <a:gd name="T13" fmla="*/ 0 60000 65536"/>
                <a:gd name="T14" fmla="*/ 0 60000 65536"/>
                <a:gd name="T15" fmla="*/ 0 w 945"/>
                <a:gd name="T16" fmla="*/ 0 h 161"/>
                <a:gd name="T17" fmla="*/ 945 w 945"/>
                <a:gd name="T18" fmla="*/ 161 h 161"/>
              </a:gdLst>
              <a:ahLst/>
              <a:cxnLst>
                <a:cxn ang="T10">
                  <a:pos x="T0" y="T1"/>
                </a:cxn>
                <a:cxn ang="T11">
                  <a:pos x="T2" y="T3"/>
                </a:cxn>
                <a:cxn ang="T12">
                  <a:pos x="T4" y="T5"/>
                </a:cxn>
                <a:cxn ang="T13">
                  <a:pos x="T6" y="T7"/>
                </a:cxn>
                <a:cxn ang="T14">
                  <a:pos x="T8" y="T9"/>
                </a:cxn>
              </a:cxnLst>
              <a:rect l="T15" t="T16" r="T17" b="T18"/>
              <a:pathLst>
                <a:path w="945" h="161">
                  <a:moveTo>
                    <a:pt x="622" y="161"/>
                  </a:moveTo>
                  <a:lnTo>
                    <a:pt x="945" y="0"/>
                  </a:lnTo>
                  <a:lnTo>
                    <a:pt x="323" y="0"/>
                  </a:lnTo>
                  <a:lnTo>
                    <a:pt x="0" y="161"/>
                  </a:lnTo>
                  <a:lnTo>
                    <a:pt x="622" y="161"/>
                  </a:lnTo>
                  <a:close/>
                </a:path>
              </a:pathLst>
            </a:custGeom>
            <a:solidFill>
              <a:srgbClr val="A200A2"/>
            </a:solidFill>
            <a:ln w="9525">
              <a:solidFill>
                <a:srgbClr val="00264C"/>
              </a:solidFill>
              <a:prstDash val="solid"/>
              <a:round/>
              <a:headEnd/>
              <a:tailEnd/>
            </a:ln>
          </p:spPr>
          <p:txBody>
            <a:bodyPr/>
            <a:lstStyle/>
            <a:p>
              <a:endParaRPr lang="en-US"/>
            </a:p>
          </p:txBody>
        </p:sp>
      </p:grpSp>
      <p:grpSp>
        <p:nvGrpSpPr>
          <p:cNvPr id="27" name="Group 26"/>
          <p:cNvGrpSpPr>
            <a:grpSpLocks/>
          </p:cNvGrpSpPr>
          <p:nvPr/>
        </p:nvGrpSpPr>
        <p:grpSpPr bwMode="auto">
          <a:xfrm>
            <a:off x="5187950" y="2371725"/>
            <a:ext cx="1500188" cy="617538"/>
            <a:chOff x="3268" y="1496"/>
            <a:chExt cx="945" cy="389"/>
          </a:xfrm>
        </p:grpSpPr>
        <p:sp>
          <p:nvSpPr>
            <p:cNvPr id="28" name="Freeform 27"/>
            <p:cNvSpPr>
              <a:spLocks/>
            </p:cNvSpPr>
            <p:nvPr/>
          </p:nvSpPr>
          <p:spPr bwMode="auto">
            <a:xfrm>
              <a:off x="3268" y="1723"/>
              <a:ext cx="945" cy="162"/>
            </a:xfrm>
            <a:custGeom>
              <a:avLst/>
              <a:gdLst>
                <a:gd name="T0" fmla="*/ 622 w 945"/>
                <a:gd name="T1" fmla="*/ 162 h 162"/>
                <a:gd name="T2" fmla="*/ 945 w 945"/>
                <a:gd name="T3" fmla="*/ 0 h 162"/>
                <a:gd name="T4" fmla="*/ 323 w 945"/>
                <a:gd name="T5" fmla="*/ 0 h 162"/>
                <a:gd name="T6" fmla="*/ 0 w 945"/>
                <a:gd name="T7" fmla="*/ 162 h 162"/>
                <a:gd name="T8" fmla="*/ 622 w 945"/>
                <a:gd name="T9" fmla="*/ 162 h 162"/>
                <a:gd name="T10" fmla="*/ 0 60000 65536"/>
                <a:gd name="T11" fmla="*/ 0 60000 65536"/>
                <a:gd name="T12" fmla="*/ 0 60000 65536"/>
                <a:gd name="T13" fmla="*/ 0 60000 65536"/>
                <a:gd name="T14" fmla="*/ 0 60000 65536"/>
                <a:gd name="T15" fmla="*/ 0 w 945"/>
                <a:gd name="T16" fmla="*/ 0 h 162"/>
                <a:gd name="T17" fmla="*/ 945 w 945"/>
                <a:gd name="T18" fmla="*/ 162 h 162"/>
              </a:gdLst>
              <a:ahLst/>
              <a:cxnLst>
                <a:cxn ang="T10">
                  <a:pos x="T0" y="T1"/>
                </a:cxn>
                <a:cxn ang="T11">
                  <a:pos x="T2" y="T3"/>
                </a:cxn>
                <a:cxn ang="T12">
                  <a:pos x="T4" y="T5"/>
                </a:cxn>
                <a:cxn ang="T13">
                  <a:pos x="T6" y="T7"/>
                </a:cxn>
                <a:cxn ang="T14">
                  <a:pos x="T8" y="T9"/>
                </a:cxn>
              </a:cxnLst>
              <a:rect l="T15" t="T16" r="T17" b="T18"/>
              <a:pathLst>
                <a:path w="945" h="162">
                  <a:moveTo>
                    <a:pt x="622" y="162"/>
                  </a:moveTo>
                  <a:lnTo>
                    <a:pt x="945" y="0"/>
                  </a:lnTo>
                  <a:lnTo>
                    <a:pt x="323" y="0"/>
                  </a:lnTo>
                  <a:lnTo>
                    <a:pt x="0" y="162"/>
                  </a:lnTo>
                  <a:lnTo>
                    <a:pt x="622" y="162"/>
                  </a:lnTo>
                  <a:close/>
                </a:path>
              </a:pathLst>
            </a:custGeom>
            <a:solidFill>
              <a:srgbClr val="BF00BF"/>
            </a:solidFill>
            <a:ln w="9525">
              <a:solidFill>
                <a:srgbClr val="00264C"/>
              </a:solidFill>
              <a:prstDash val="solid"/>
              <a:round/>
              <a:headEnd/>
              <a:tailEnd/>
            </a:ln>
          </p:spPr>
          <p:txBody>
            <a:bodyPr/>
            <a:lstStyle/>
            <a:p>
              <a:endParaRPr lang="en-US"/>
            </a:p>
          </p:txBody>
        </p:sp>
        <p:sp>
          <p:nvSpPr>
            <p:cNvPr id="29" name="Freeform 28"/>
            <p:cNvSpPr>
              <a:spLocks/>
            </p:cNvSpPr>
            <p:nvPr/>
          </p:nvSpPr>
          <p:spPr bwMode="auto">
            <a:xfrm>
              <a:off x="3890" y="1496"/>
              <a:ext cx="323" cy="389"/>
            </a:xfrm>
            <a:custGeom>
              <a:avLst/>
              <a:gdLst>
                <a:gd name="T0" fmla="*/ 0 w 323"/>
                <a:gd name="T1" fmla="*/ 389 h 389"/>
                <a:gd name="T2" fmla="*/ 0 w 323"/>
                <a:gd name="T3" fmla="*/ 161 h 389"/>
                <a:gd name="T4" fmla="*/ 323 w 323"/>
                <a:gd name="T5" fmla="*/ 0 h 389"/>
                <a:gd name="T6" fmla="*/ 323 w 323"/>
                <a:gd name="T7" fmla="*/ 227 h 389"/>
                <a:gd name="T8" fmla="*/ 0 w 323"/>
                <a:gd name="T9" fmla="*/ 389 h 389"/>
                <a:gd name="T10" fmla="*/ 0 60000 65536"/>
                <a:gd name="T11" fmla="*/ 0 60000 65536"/>
                <a:gd name="T12" fmla="*/ 0 60000 65536"/>
                <a:gd name="T13" fmla="*/ 0 60000 65536"/>
                <a:gd name="T14" fmla="*/ 0 60000 65536"/>
                <a:gd name="T15" fmla="*/ 0 w 323"/>
                <a:gd name="T16" fmla="*/ 0 h 389"/>
                <a:gd name="T17" fmla="*/ 323 w 323"/>
                <a:gd name="T18" fmla="*/ 389 h 389"/>
              </a:gdLst>
              <a:ahLst/>
              <a:cxnLst>
                <a:cxn ang="T10">
                  <a:pos x="T0" y="T1"/>
                </a:cxn>
                <a:cxn ang="T11">
                  <a:pos x="T2" y="T3"/>
                </a:cxn>
                <a:cxn ang="T12">
                  <a:pos x="T4" y="T5"/>
                </a:cxn>
                <a:cxn ang="T13">
                  <a:pos x="T6" y="T7"/>
                </a:cxn>
                <a:cxn ang="T14">
                  <a:pos x="T8" y="T9"/>
                </a:cxn>
              </a:cxnLst>
              <a:rect l="T15" t="T16" r="T17" b="T18"/>
              <a:pathLst>
                <a:path w="323" h="389">
                  <a:moveTo>
                    <a:pt x="0" y="389"/>
                  </a:moveTo>
                  <a:lnTo>
                    <a:pt x="0" y="161"/>
                  </a:lnTo>
                  <a:lnTo>
                    <a:pt x="323" y="0"/>
                  </a:lnTo>
                  <a:lnTo>
                    <a:pt x="323" y="227"/>
                  </a:lnTo>
                  <a:lnTo>
                    <a:pt x="0" y="389"/>
                  </a:lnTo>
                  <a:close/>
                </a:path>
              </a:pathLst>
            </a:custGeom>
            <a:solidFill>
              <a:srgbClr val="008000"/>
            </a:solidFill>
            <a:ln w="9525">
              <a:solidFill>
                <a:srgbClr val="00264C"/>
              </a:solidFill>
              <a:prstDash val="solid"/>
              <a:round/>
              <a:headEnd/>
              <a:tailEnd/>
            </a:ln>
          </p:spPr>
          <p:txBody>
            <a:bodyPr/>
            <a:lstStyle/>
            <a:p>
              <a:endParaRPr lang="en-US"/>
            </a:p>
          </p:txBody>
        </p:sp>
        <p:sp>
          <p:nvSpPr>
            <p:cNvPr id="30" name="Rectangle 29"/>
            <p:cNvSpPr>
              <a:spLocks noChangeArrowheads="1"/>
            </p:cNvSpPr>
            <p:nvPr/>
          </p:nvSpPr>
          <p:spPr bwMode="auto">
            <a:xfrm>
              <a:off x="3268" y="1657"/>
              <a:ext cx="622" cy="228"/>
            </a:xfrm>
            <a:prstGeom prst="rect">
              <a:avLst/>
            </a:prstGeom>
            <a:solidFill>
              <a:srgbClr val="00FF00"/>
            </a:solidFill>
            <a:ln w="9525">
              <a:solidFill>
                <a:srgbClr val="00264C"/>
              </a:solidFill>
              <a:miter lim="800000"/>
              <a:headEnd/>
              <a:tailEnd/>
            </a:ln>
          </p:spPr>
          <p:txBody>
            <a:bodyPr/>
            <a:lstStyle/>
            <a:p>
              <a:endParaRPr lang="en-US"/>
            </a:p>
          </p:txBody>
        </p:sp>
        <p:sp>
          <p:nvSpPr>
            <p:cNvPr id="31" name="Freeform 30"/>
            <p:cNvSpPr>
              <a:spLocks/>
            </p:cNvSpPr>
            <p:nvPr/>
          </p:nvSpPr>
          <p:spPr bwMode="auto">
            <a:xfrm>
              <a:off x="3268" y="1497"/>
              <a:ext cx="945" cy="161"/>
            </a:xfrm>
            <a:custGeom>
              <a:avLst/>
              <a:gdLst>
                <a:gd name="T0" fmla="*/ 622 w 945"/>
                <a:gd name="T1" fmla="*/ 161 h 161"/>
                <a:gd name="T2" fmla="*/ 945 w 945"/>
                <a:gd name="T3" fmla="*/ 0 h 161"/>
                <a:gd name="T4" fmla="*/ 323 w 945"/>
                <a:gd name="T5" fmla="*/ 0 h 161"/>
                <a:gd name="T6" fmla="*/ 0 w 945"/>
                <a:gd name="T7" fmla="*/ 161 h 161"/>
                <a:gd name="T8" fmla="*/ 622 w 945"/>
                <a:gd name="T9" fmla="*/ 161 h 161"/>
                <a:gd name="T10" fmla="*/ 0 60000 65536"/>
                <a:gd name="T11" fmla="*/ 0 60000 65536"/>
                <a:gd name="T12" fmla="*/ 0 60000 65536"/>
                <a:gd name="T13" fmla="*/ 0 60000 65536"/>
                <a:gd name="T14" fmla="*/ 0 60000 65536"/>
                <a:gd name="T15" fmla="*/ 0 w 945"/>
                <a:gd name="T16" fmla="*/ 0 h 161"/>
                <a:gd name="T17" fmla="*/ 945 w 945"/>
                <a:gd name="T18" fmla="*/ 161 h 161"/>
              </a:gdLst>
              <a:ahLst/>
              <a:cxnLst>
                <a:cxn ang="T10">
                  <a:pos x="T0" y="T1"/>
                </a:cxn>
                <a:cxn ang="T11">
                  <a:pos x="T2" y="T3"/>
                </a:cxn>
                <a:cxn ang="T12">
                  <a:pos x="T4" y="T5"/>
                </a:cxn>
                <a:cxn ang="T13">
                  <a:pos x="T6" y="T7"/>
                </a:cxn>
                <a:cxn ang="T14">
                  <a:pos x="T8" y="T9"/>
                </a:cxn>
              </a:cxnLst>
              <a:rect l="T15" t="T16" r="T17" b="T18"/>
              <a:pathLst>
                <a:path w="945" h="161">
                  <a:moveTo>
                    <a:pt x="622" y="161"/>
                  </a:moveTo>
                  <a:lnTo>
                    <a:pt x="945" y="0"/>
                  </a:lnTo>
                  <a:lnTo>
                    <a:pt x="323" y="0"/>
                  </a:lnTo>
                  <a:lnTo>
                    <a:pt x="0" y="161"/>
                  </a:lnTo>
                  <a:lnTo>
                    <a:pt x="622" y="161"/>
                  </a:lnTo>
                  <a:close/>
                </a:path>
              </a:pathLst>
            </a:custGeom>
            <a:solidFill>
              <a:srgbClr val="00A200"/>
            </a:solidFill>
            <a:ln w="9525">
              <a:solidFill>
                <a:srgbClr val="00264C"/>
              </a:solidFill>
              <a:prstDash val="solid"/>
              <a:round/>
              <a:headEnd/>
              <a:tailEnd/>
            </a:ln>
          </p:spPr>
          <p:txBody>
            <a:bodyPr/>
            <a:lstStyle/>
            <a:p>
              <a:endParaRPr lang="en-US"/>
            </a:p>
          </p:txBody>
        </p:sp>
      </p:grpSp>
      <p:grpSp>
        <p:nvGrpSpPr>
          <p:cNvPr id="32" name="Group 31"/>
          <p:cNvGrpSpPr>
            <a:grpSpLocks/>
          </p:cNvGrpSpPr>
          <p:nvPr/>
        </p:nvGrpSpPr>
        <p:grpSpPr bwMode="auto">
          <a:xfrm>
            <a:off x="5187950" y="2114550"/>
            <a:ext cx="1500188" cy="446088"/>
            <a:chOff x="3268" y="1334"/>
            <a:chExt cx="945" cy="281"/>
          </a:xfrm>
        </p:grpSpPr>
        <p:sp>
          <p:nvSpPr>
            <p:cNvPr id="33" name="Freeform 32"/>
            <p:cNvSpPr>
              <a:spLocks/>
            </p:cNvSpPr>
            <p:nvPr/>
          </p:nvSpPr>
          <p:spPr bwMode="auto">
            <a:xfrm>
              <a:off x="3268" y="1454"/>
              <a:ext cx="945" cy="161"/>
            </a:xfrm>
            <a:custGeom>
              <a:avLst/>
              <a:gdLst>
                <a:gd name="T0" fmla="*/ 622 w 945"/>
                <a:gd name="T1" fmla="*/ 161 h 161"/>
                <a:gd name="T2" fmla="*/ 945 w 945"/>
                <a:gd name="T3" fmla="*/ 0 h 161"/>
                <a:gd name="T4" fmla="*/ 323 w 945"/>
                <a:gd name="T5" fmla="*/ 0 h 161"/>
                <a:gd name="T6" fmla="*/ 0 w 945"/>
                <a:gd name="T7" fmla="*/ 161 h 161"/>
                <a:gd name="T8" fmla="*/ 622 w 945"/>
                <a:gd name="T9" fmla="*/ 161 h 161"/>
                <a:gd name="T10" fmla="*/ 0 60000 65536"/>
                <a:gd name="T11" fmla="*/ 0 60000 65536"/>
                <a:gd name="T12" fmla="*/ 0 60000 65536"/>
                <a:gd name="T13" fmla="*/ 0 60000 65536"/>
                <a:gd name="T14" fmla="*/ 0 60000 65536"/>
                <a:gd name="T15" fmla="*/ 0 w 945"/>
                <a:gd name="T16" fmla="*/ 0 h 161"/>
                <a:gd name="T17" fmla="*/ 945 w 945"/>
                <a:gd name="T18" fmla="*/ 161 h 161"/>
              </a:gdLst>
              <a:ahLst/>
              <a:cxnLst>
                <a:cxn ang="T10">
                  <a:pos x="T0" y="T1"/>
                </a:cxn>
                <a:cxn ang="T11">
                  <a:pos x="T2" y="T3"/>
                </a:cxn>
                <a:cxn ang="T12">
                  <a:pos x="T4" y="T5"/>
                </a:cxn>
                <a:cxn ang="T13">
                  <a:pos x="T6" y="T7"/>
                </a:cxn>
                <a:cxn ang="T14">
                  <a:pos x="T8" y="T9"/>
                </a:cxn>
              </a:cxnLst>
              <a:rect l="T15" t="T16" r="T17" b="T18"/>
              <a:pathLst>
                <a:path w="945" h="161">
                  <a:moveTo>
                    <a:pt x="622" y="161"/>
                  </a:moveTo>
                  <a:lnTo>
                    <a:pt x="945" y="0"/>
                  </a:lnTo>
                  <a:lnTo>
                    <a:pt x="323" y="0"/>
                  </a:lnTo>
                  <a:lnTo>
                    <a:pt x="0" y="161"/>
                  </a:lnTo>
                  <a:lnTo>
                    <a:pt x="622" y="161"/>
                  </a:lnTo>
                  <a:close/>
                </a:path>
              </a:pathLst>
            </a:custGeom>
            <a:solidFill>
              <a:srgbClr val="00BF00"/>
            </a:solidFill>
            <a:ln w="9525">
              <a:solidFill>
                <a:srgbClr val="00264C"/>
              </a:solidFill>
              <a:prstDash val="solid"/>
              <a:round/>
              <a:headEnd/>
              <a:tailEnd/>
            </a:ln>
          </p:spPr>
          <p:txBody>
            <a:bodyPr/>
            <a:lstStyle/>
            <a:p>
              <a:endParaRPr lang="en-US"/>
            </a:p>
          </p:txBody>
        </p:sp>
        <p:sp>
          <p:nvSpPr>
            <p:cNvPr id="34" name="Freeform 33"/>
            <p:cNvSpPr>
              <a:spLocks/>
            </p:cNvSpPr>
            <p:nvPr/>
          </p:nvSpPr>
          <p:spPr bwMode="auto">
            <a:xfrm>
              <a:off x="3890" y="1334"/>
              <a:ext cx="323" cy="281"/>
            </a:xfrm>
            <a:custGeom>
              <a:avLst/>
              <a:gdLst>
                <a:gd name="T0" fmla="*/ 0 w 323"/>
                <a:gd name="T1" fmla="*/ 281 h 281"/>
                <a:gd name="T2" fmla="*/ 0 w 323"/>
                <a:gd name="T3" fmla="*/ 162 h 281"/>
                <a:gd name="T4" fmla="*/ 323 w 323"/>
                <a:gd name="T5" fmla="*/ 0 h 281"/>
                <a:gd name="T6" fmla="*/ 323 w 323"/>
                <a:gd name="T7" fmla="*/ 120 h 281"/>
                <a:gd name="T8" fmla="*/ 0 w 323"/>
                <a:gd name="T9" fmla="*/ 281 h 281"/>
                <a:gd name="T10" fmla="*/ 0 60000 65536"/>
                <a:gd name="T11" fmla="*/ 0 60000 65536"/>
                <a:gd name="T12" fmla="*/ 0 60000 65536"/>
                <a:gd name="T13" fmla="*/ 0 60000 65536"/>
                <a:gd name="T14" fmla="*/ 0 60000 65536"/>
                <a:gd name="T15" fmla="*/ 0 w 323"/>
                <a:gd name="T16" fmla="*/ 0 h 281"/>
                <a:gd name="T17" fmla="*/ 323 w 323"/>
                <a:gd name="T18" fmla="*/ 281 h 281"/>
              </a:gdLst>
              <a:ahLst/>
              <a:cxnLst>
                <a:cxn ang="T10">
                  <a:pos x="T0" y="T1"/>
                </a:cxn>
                <a:cxn ang="T11">
                  <a:pos x="T2" y="T3"/>
                </a:cxn>
                <a:cxn ang="T12">
                  <a:pos x="T4" y="T5"/>
                </a:cxn>
                <a:cxn ang="T13">
                  <a:pos x="T6" y="T7"/>
                </a:cxn>
                <a:cxn ang="T14">
                  <a:pos x="T8" y="T9"/>
                </a:cxn>
              </a:cxnLst>
              <a:rect l="T15" t="T16" r="T17" b="T18"/>
              <a:pathLst>
                <a:path w="323" h="281">
                  <a:moveTo>
                    <a:pt x="0" y="281"/>
                  </a:moveTo>
                  <a:lnTo>
                    <a:pt x="0" y="162"/>
                  </a:lnTo>
                  <a:lnTo>
                    <a:pt x="323" y="0"/>
                  </a:lnTo>
                  <a:lnTo>
                    <a:pt x="323" y="120"/>
                  </a:lnTo>
                  <a:lnTo>
                    <a:pt x="0" y="281"/>
                  </a:lnTo>
                  <a:close/>
                </a:path>
              </a:pathLst>
            </a:custGeom>
            <a:solidFill>
              <a:srgbClr val="800000"/>
            </a:solidFill>
            <a:ln w="9525">
              <a:solidFill>
                <a:srgbClr val="00264C"/>
              </a:solidFill>
              <a:prstDash val="solid"/>
              <a:round/>
              <a:headEnd/>
              <a:tailEnd/>
            </a:ln>
          </p:spPr>
          <p:txBody>
            <a:bodyPr/>
            <a:lstStyle/>
            <a:p>
              <a:endParaRPr lang="en-US"/>
            </a:p>
          </p:txBody>
        </p:sp>
        <p:sp>
          <p:nvSpPr>
            <p:cNvPr id="35" name="Rectangle 34"/>
            <p:cNvSpPr>
              <a:spLocks noChangeArrowheads="1"/>
            </p:cNvSpPr>
            <p:nvPr/>
          </p:nvSpPr>
          <p:spPr bwMode="auto">
            <a:xfrm>
              <a:off x="3268" y="1496"/>
              <a:ext cx="622" cy="119"/>
            </a:xfrm>
            <a:prstGeom prst="rect">
              <a:avLst/>
            </a:prstGeom>
            <a:solidFill>
              <a:srgbClr val="FF0000"/>
            </a:solidFill>
            <a:ln w="9525">
              <a:solidFill>
                <a:srgbClr val="00264C"/>
              </a:solidFill>
              <a:miter lim="800000"/>
              <a:headEnd/>
              <a:tailEnd/>
            </a:ln>
          </p:spPr>
          <p:txBody>
            <a:bodyPr/>
            <a:lstStyle/>
            <a:p>
              <a:endParaRPr lang="en-US"/>
            </a:p>
          </p:txBody>
        </p:sp>
        <p:sp>
          <p:nvSpPr>
            <p:cNvPr id="36" name="Freeform 35"/>
            <p:cNvSpPr>
              <a:spLocks/>
            </p:cNvSpPr>
            <p:nvPr/>
          </p:nvSpPr>
          <p:spPr bwMode="auto">
            <a:xfrm>
              <a:off x="3268" y="1334"/>
              <a:ext cx="945" cy="162"/>
            </a:xfrm>
            <a:custGeom>
              <a:avLst/>
              <a:gdLst>
                <a:gd name="T0" fmla="*/ 622 w 945"/>
                <a:gd name="T1" fmla="*/ 162 h 162"/>
                <a:gd name="T2" fmla="*/ 945 w 945"/>
                <a:gd name="T3" fmla="*/ 0 h 162"/>
                <a:gd name="T4" fmla="*/ 323 w 945"/>
                <a:gd name="T5" fmla="*/ 0 h 162"/>
                <a:gd name="T6" fmla="*/ 0 w 945"/>
                <a:gd name="T7" fmla="*/ 162 h 162"/>
                <a:gd name="T8" fmla="*/ 622 w 945"/>
                <a:gd name="T9" fmla="*/ 162 h 162"/>
                <a:gd name="T10" fmla="*/ 0 60000 65536"/>
                <a:gd name="T11" fmla="*/ 0 60000 65536"/>
                <a:gd name="T12" fmla="*/ 0 60000 65536"/>
                <a:gd name="T13" fmla="*/ 0 60000 65536"/>
                <a:gd name="T14" fmla="*/ 0 60000 65536"/>
                <a:gd name="T15" fmla="*/ 0 w 945"/>
                <a:gd name="T16" fmla="*/ 0 h 162"/>
                <a:gd name="T17" fmla="*/ 945 w 945"/>
                <a:gd name="T18" fmla="*/ 162 h 162"/>
              </a:gdLst>
              <a:ahLst/>
              <a:cxnLst>
                <a:cxn ang="T10">
                  <a:pos x="T0" y="T1"/>
                </a:cxn>
                <a:cxn ang="T11">
                  <a:pos x="T2" y="T3"/>
                </a:cxn>
                <a:cxn ang="T12">
                  <a:pos x="T4" y="T5"/>
                </a:cxn>
                <a:cxn ang="T13">
                  <a:pos x="T6" y="T7"/>
                </a:cxn>
                <a:cxn ang="T14">
                  <a:pos x="T8" y="T9"/>
                </a:cxn>
              </a:cxnLst>
              <a:rect l="T15" t="T16" r="T17" b="T18"/>
              <a:pathLst>
                <a:path w="945" h="162">
                  <a:moveTo>
                    <a:pt x="622" y="162"/>
                  </a:moveTo>
                  <a:lnTo>
                    <a:pt x="945" y="0"/>
                  </a:lnTo>
                  <a:lnTo>
                    <a:pt x="323" y="0"/>
                  </a:lnTo>
                  <a:lnTo>
                    <a:pt x="0" y="162"/>
                  </a:lnTo>
                  <a:lnTo>
                    <a:pt x="622" y="162"/>
                  </a:lnTo>
                  <a:close/>
                </a:path>
              </a:pathLst>
            </a:custGeom>
            <a:solidFill>
              <a:srgbClr val="B00000"/>
            </a:solidFill>
            <a:ln w="9525">
              <a:solidFill>
                <a:srgbClr val="00264C"/>
              </a:solidFill>
              <a:prstDash val="solid"/>
              <a:round/>
              <a:headEnd/>
              <a:tailEnd/>
            </a:ln>
          </p:spPr>
          <p:txBody>
            <a:bodyPr/>
            <a:lstStyle/>
            <a:p>
              <a:endParaRPr lang="en-US"/>
            </a:p>
          </p:txBody>
        </p:sp>
      </p:grpSp>
      <p:pic>
        <p:nvPicPr>
          <p:cNvPr id="39"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3855" y="5867400"/>
            <a:ext cx="111324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48</a:t>
            </a:fld>
            <a:endParaRPr lang="en-US" altLang="en-US" sz="1800" b="1" dirty="0"/>
          </a:p>
        </p:txBody>
      </p:sp>
    </p:spTree>
    <p:extLst>
      <p:ext uri="{BB962C8B-B14F-4D97-AF65-F5344CB8AC3E}">
        <p14:creationId xmlns:p14="http://schemas.microsoft.com/office/powerpoint/2010/main" val="376240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53" presetClass="entr" presetSubtype="16" fill="hold" nodeType="afterEffect">
                                  <p:stCondLst>
                                    <p:cond delay="25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P spid="16" grpId="0"/>
      <p:bldP spid="17"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Frequency</a:t>
            </a:r>
            <a:endParaRPr lang="en-US" altLang="en-US" sz="4000" dirty="0">
              <a:latin typeface="+mn-lt"/>
              <a:cs typeface="MV Boli" panose="02000500030200090000" pitchFamily="2" charset="0"/>
            </a:endParaRPr>
          </a:p>
        </p:txBody>
      </p:sp>
      <p:graphicFrame>
        <p:nvGraphicFramePr>
          <p:cNvPr id="3" name="Chart 2"/>
          <p:cNvGraphicFramePr/>
          <p:nvPr>
            <p:extLst>
              <p:ext uri="{D42A27DB-BD31-4B8C-83A1-F6EECF244321}">
                <p14:modId xmlns:p14="http://schemas.microsoft.com/office/powerpoint/2010/main" val="2246339204"/>
              </p:ext>
            </p:extLst>
          </p:nvPr>
        </p:nvGraphicFramePr>
        <p:xfrm>
          <a:off x="1524000" y="1917264"/>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a:spLocks noChangeArrowheads="1"/>
          </p:cNvSpPr>
          <p:nvPr/>
        </p:nvSpPr>
        <p:spPr bwMode="auto">
          <a:xfrm>
            <a:off x="288704" y="944658"/>
            <a:ext cx="8555756" cy="755376"/>
          </a:xfrm>
          <a:prstGeom prst="rect">
            <a:avLst/>
          </a:prstGeom>
          <a:noFill/>
          <a:ln w="12700">
            <a:noFill/>
            <a:miter lim="800000"/>
            <a:headEnd/>
            <a:tailEnd/>
          </a:ln>
        </p:spPr>
        <p:txBody>
          <a:bodyPr lIns="0" tIns="0" rIns="0" bIns="0" anchor="b"/>
          <a:lstStyle/>
          <a:p>
            <a:pPr algn="ctr" defTabSz="758825" eaLnBrk="0" hangingPunct="0"/>
            <a:r>
              <a:rPr lang="en-US" sz="2800" dirty="0" smtClean="0">
                <a:latin typeface="Zurich Blk BT"/>
              </a:rPr>
              <a:t>How Many Claims Are We Having?</a:t>
            </a:r>
            <a:endParaRPr lang="en-US" sz="2800" dirty="0">
              <a:latin typeface="Zurich Blk BT"/>
            </a:endParaRPr>
          </a:p>
        </p:txBody>
      </p:sp>
      <p:sp>
        <p:nvSpPr>
          <p:cNvPr id="5" name="Cloud Callout 4"/>
          <p:cNvSpPr/>
          <p:nvPr/>
        </p:nvSpPr>
        <p:spPr>
          <a:xfrm>
            <a:off x="7409796" y="4256690"/>
            <a:ext cx="1434664" cy="1166647"/>
          </a:xfrm>
          <a:prstGeom prst="cloudCallout">
            <a:avLst>
              <a:gd name="adj1" fmla="val -73368"/>
              <a:gd name="adj2" fmla="val -50989"/>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33CC"/>
                </a:solidFill>
              </a:rPr>
              <a:t>-6.0% Annual</a:t>
            </a:r>
          </a:p>
          <a:p>
            <a:pPr algn="ctr"/>
            <a:r>
              <a:rPr lang="en-US" b="1" dirty="0" smtClean="0">
                <a:solidFill>
                  <a:srgbClr val="0033CC"/>
                </a:solidFill>
              </a:rPr>
              <a:t>Trend</a:t>
            </a:r>
            <a:endParaRPr lang="en-US" b="1" dirty="0">
              <a:solidFill>
                <a:srgbClr val="0033CC"/>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67400"/>
            <a:ext cx="114783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49</a:t>
            </a:fld>
            <a:endParaRPr lang="en-US" altLang="en-US" sz="1800" b="1" dirty="0"/>
          </a:p>
        </p:txBody>
      </p:sp>
    </p:spTree>
    <p:extLst>
      <p:ext uri="{BB962C8B-B14F-4D97-AF65-F5344CB8AC3E}">
        <p14:creationId xmlns:p14="http://schemas.microsoft.com/office/powerpoint/2010/main" val="268353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4565" y="5867400"/>
            <a:ext cx="131384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
          <p:cNvSpPr txBox="1">
            <a:spLocks noChangeArrowheads="1"/>
          </p:cNvSpPr>
          <p:nvPr/>
        </p:nvSpPr>
        <p:spPr>
          <a:xfrm>
            <a:off x="1338943" y="1371601"/>
            <a:ext cx="4757057" cy="4191000"/>
          </a:xfrm>
          <a:prstGeom prst="rect">
            <a:avLst/>
          </a:prstGeom>
        </p:spPr>
        <p:txBody>
          <a:bodyPr>
            <a:noAutofit/>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ct val="0"/>
              </a:spcBef>
              <a:spcAft>
                <a:spcPts val="600"/>
              </a:spcAft>
              <a:buFont typeface="Wingdings" panose="05000000000000000000" pitchFamily="2" charset="2"/>
              <a:buChar char="§"/>
            </a:pPr>
            <a:r>
              <a:rPr lang="en-US" sz="2800" dirty="0" smtClean="0"/>
              <a:t>Define </a:t>
            </a:r>
            <a:r>
              <a:rPr lang="en-US" sz="2800" dirty="0" smtClean="0"/>
              <a:t>Terms</a:t>
            </a:r>
          </a:p>
          <a:p>
            <a:pPr lvl="1">
              <a:spcBef>
                <a:spcPct val="0"/>
              </a:spcBef>
              <a:spcAft>
                <a:spcPts val="600"/>
              </a:spcAft>
              <a:buFont typeface="Wingdings" panose="05000000000000000000" pitchFamily="2" charset="2"/>
              <a:buChar char="§"/>
            </a:pPr>
            <a:r>
              <a:rPr lang="en-US" sz="2800" dirty="0" smtClean="0"/>
              <a:t>Data</a:t>
            </a:r>
          </a:p>
          <a:p>
            <a:pPr lvl="1">
              <a:spcBef>
                <a:spcPct val="0"/>
              </a:spcBef>
              <a:spcAft>
                <a:spcPts val="600"/>
              </a:spcAft>
              <a:buFont typeface="Wingdings" panose="05000000000000000000" pitchFamily="2" charset="2"/>
              <a:buChar char="§"/>
            </a:pPr>
            <a:r>
              <a:rPr lang="en-US" sz="2800" dirty="0" smtClean="0"/>
              <a:t>Ultimate Losses</a:t>
            </a:r>
          </a:p>
          <a:p>
            <a:pPr>
              <a:spcBef>
                <a:spcPct val="0"/>
              </a:spcBef>
              <a:spcAft>
                <a:spcPts val="600"/>
              </a:spcAft>
              <a:buFont typeface="Wingdings" panose="05000000000000000000" pitchFamily="2" charset="2"/>
              <a:buChar char="§"/>
            </a:pPr>
            <a:r>
              <a:rPr lang="en-US" sz="2800" dirty="0" smtClean="0"/>
              <a:t>Outstanding Liabilities</a:t>
            </a:r>
          </a:p>
          <a:p>
            <a:pPr lvl="1">
              <a:spcBef>
                <a:spcPct val="0"/>
              </a:spcBef>
              <a:spcAft>
                <a:spcPts val="600"/>
              </a:spcAft>
              <a:buFont typeface="Wingdings" panose="05000000000000000000" pitchFamily="2" charset="2"/>
              <a:buChar char="§"/>
            </a:pPr>
            <a:r>
              <a:rPr lang="en-US" sz="2800" dirty="0" smtClean="0"/>
              <a:t>IBNR</a:t>
            </a:r>
          </a:p>
          <a:p>
            <a:pPr lvl="1">
              <a:spcBef>
                <a:spcPct val="0"/>
              </a:spcBef>
              <a:spcAft>
                <a:spcPts val="600"/>
              </a:spcAft>
              <a:buFont typeface="Wingdings" panose="05000000000000000000" pitchFamily="2" charset="2"/>
              <a:buChar char="§"/>
            </a:pPr>
            <a:r>
              <a:rPr lang="en-US" sz="2800" dirty="0" smtClean="0"/>
              <a:t>Loss Development</a:t>
            </a:r>
          </a:p>
          <a:p>
            <a:pPr>
              <a:spcBef>
                <a:spcPct val="0"/>
              </a:spcBef>
              <a:spcAft>
                <a:spcPts val="600"/>
              </a:spcAft>
              <a:buFont typeface="Wingdings" panose="05000000000000000000" pitchFamily="2" charset="2"/>
              <a:buChar char="§"/>
            </a:pPr>
            <a:r>
              <a:rPr lang="en-US" sz="2800" dirty="0" smtClean="0"/>
              <a:t>Projected Losses</a:t>
            </a:r>
          </a:p>
          <a:p>
            <a:pPr lvl="1">
              <a:spcBef>
                <a:spcPct val="0"/>
              </a:spcBef>
              <a:spcAft>
                <a:spcPts val="600"/>
              </a:spcAft>
              <a:buFont typeface="Wingdings" panose="05000000000000000000" pitchFamily="2" charset="2"/>
              <a:buChar char="§"/>
            </a:pPr>
            <a:r>
              <a:rPr lang="en-US" sz="2800" dirty="0" smtClean="0"/>
              <a:t>Trends / Inflation</a:t>
            </a:r>
          </a:p>
          <a:p>
            <a:pPr>
              <a:spcBef>
                <a:spcPct val="0"/>
              </a:spcBef>
              <a:spcAft>
                <a:spcPts val="600"/>
              </a:spcAft>
              <a:buFont typeface="Wingdings" panose="05000000000000000000" pitchFamily="2" charset="2"/>
              <a:buChar char="§"/>
            </a:pPr>
            <a:r>
              <a:rPr lang="en-US" sz="2800" dirty="0" smtClean="0"/>
              <a:t>Discounting</a:t>
            </a:r>
          </a:p>
          <a:p>
            <a:pPr>
              <a:spcBef>
                <a:spcPct val="0"/>
              </a:spcBef>
              <a:spcAft>
                <a:spcPts val="600"/>
              </a:spcAft>
              <a:buFont typeface="Wingdings" panose="05000000000000000000" pitchFamily="2" charset="2"/>
              <a:buChar char="§"/>
            </a:pPr>
            <a:r>
              <a:rPr lang="en-US" sz="2800" dirty="0" smtClean="0"/>
              <a:t>Confidence Levels</a:t>
            </a:r>
          </a:p>
          <a:p>
            <a:pPr>
              <a:spcBef>
                <a:spcPct val="0"/>
              </a:spcBef>
              <a:spcAft>
                <a:spcPts val="1200"/>
              </a:spcAft>
              <a:buFont typeface="WP TypographicSymbols" pitchFamily="2" charset="0"/>
              <a:buNone/>
            </a:pPr>
            <a:endParaRPr lang="en-US" sz="2800" dirty="0" smtClean="0"/>
          </a:p>
        </p:txBody>
      </p:sp>
      <p:sp>
        <p:nvSpPr>
          <p:cNvPr id="5" name="Rectangle 2"/>
          <p:cNvSpPr txBox="1">
            <a:spLocks noChangeArrowheads="1"/>
          </p:cNvSpPr>
          <p:nvPr/>
        </p:nvSpPr>
        <p:spPr bwMode="auto">
          <a:xfrm>
            <a:off x="1752600" y="487362"/>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Topics of Discussion</a:t>
            </a:r>
            <a:endParaRPr lang="en-US" altLang="en-US" sz="4000" dirty="0">
              <a:latin typeface="+mn-lt"/>
              <a:cs typeface="MV Boli" panose="02000500030200090000" pitchFamily="2" charset="0"/>
            </a:endParaRPr>
          </a:p>
        </p:txBody>
      </p:sp>
      <p:sp>
        <p:nvSpPr>
          <p:cNvPr id="1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a:t>
            </a:fld>
            <a:endParaRPr lang="en-US" altLang="en-US" sz="1800" b="1" dirty="0"/>
          </a:p>
        </p:txBody>
      </p:sp>
    </p:spTree>
    <p:extLst>
      <p:ext uri="{BB962C8B-B14F-4D97-AF65-F5344CB8AC3E}">
        <p14:creationId xmlns:p14="http://schemas.microsoft.com/office/powerpoint/2010/main" val="157095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Severity</a:t>
            </a:r>
            <a:endParaRPr lang="en-US" altLang="en-US" sz="4000" dirty="0">
              <a:latin typeface="+mn-lt"/>
              <a:cs typeface="MV Boli" panose="02000500030200090000" pitchFamily="2" charset="0"/>
            </a:endParaRPr>
          </a:p>
        </p:txBody>
      </p:sp>
      <p:graphicFrame>
        <p:nvGraphicFramePr>
          <p:cNvPr id="3" name="Chart 2"/>
          <p:cNvGraphicFramePr/>
          <p:nvPr>
            <p:extLst>
              <p:ext uri="{D42A27DB-BD31-4B8C-83A1-F6EECF244321}">
                <p14:modId xmlns:p14="http://schemas.microsoft.com/office/powerpoint/2010/main" val="2880517101"/>
              </p:ext>
            </p:extLst>
          </p:nvPr>
        </p:nvGraphicFramePr>
        <p:xfrm>
          <a:off x="1524000" y="1752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a:spLocks noChangeArrowheads="1"/>
          </p:cNvSpPr>
          <p:nvPr/>
        </p:nvSpPr>
        <p:spPr bwMode="auto">
          <a:xfrm>
            <a:off x="288704" y="944658"/>
            <a:ext cx="8555756" cy="755376"/>
          </a:xfrm>
          <a:prstGeom prst="rect">
            <a:avLst/>
          </a:prstGeom>
          <a:noFill/>
          <a:ln w="12700">
            <a:noFill/>
            <a:miter lim="800000"/>
            <a:headEnd/>
            <a:tailEnd/>
          </a:ln>
        </p:spPr>
        <p:txBody>
          <a:bodyPr lIns="0" tIns="0" rIns="0" bIns="0" anchor="b"/>
          <a:lstStyle/>
          <a:p>
            <a:pPr algn="ctr" defTabSz="758825" eaLnBrk="0" hangingPunct="0"/>
            <a:r>
              <a:rPr lang="en-US" sz="2800" dirty="0" smtClean="0">
                <a:latin typeface="Zurich Blk BT"/>
              </a:rPr>
              <a:t>How Big is the Average Claim?</a:t>
            </a:r>
            <a:endParaRPr lang="en-US" sz="2800" dirty="0">
              <a:latin typeface="Zurich Blk BT"/>
            </a:endParaRPr>
          </a:p>
        </p:txBody>
      </p:sp>
      <p:sp>
        <p:nvSpPr>
          <p:cNvPr id="5" name="Cloud Callout 4"/>
          <p:cNvSpPr/>
          <p:nvPr/>
        </p:nvSpPr>
        <p:spPr>
          <a:xfrm>
            <a:off x="7409796" y="4076260"/>
            <a:ext cx="1434664" cy="1166647"/>
          </a:xfrm>
          <a:prstGeom prst="cloudCallout">
            <a:avLst>
              <a:gd name="adj1" fmla="val -73368"/>
              <a:gd name="adj2" fmla="val -50989"/>
            </a:avLst>
          </a:prstGeom>
          <a:gradFill>
            <a:gsLst>
              <a:gs pos="0">
                <a:schemeClr val="accent1">
                  <a:lumMod val="20000"/>
                  <a:lumOff val="8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33CC"/>
                </a:solidFill>
              </a:rPr>
              <a:t>+4.5% Annual</a:t>
            </a:r>
          </a:p>
          <a:p>
            <a:pPr algn="ctr"/>
            <a:r>
              <a:rPr lang="en-US" b="1" dirty="0" smtClean="0">
                <a:solidFill>
                  <a:srgbClr val="0033CC"/>
                </a:solidFill>
              </a:rPr>
              <a:t>Trend</a:t>
            </a:r>
            <a:endParaRPr lang="en-US" b="1" dirty="0">
              <a:solidFill>
                <a:srgbClr val="0033CC"/>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952" y="5606986"/>
            <a:ext cx="1147838" cy="125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50</a:t>
            </a:fld>
            <a:endParaRPr lang="en-US" altLang="en-US" sz="1800" b="1" dirty="0"/>
          </a:p>
        </p:txBody>
      </p:sp>
    </p:spTree>
    <p:extLst>
      <p:ext uri="{BB962C8B-B14F-4D97-AF65-F5344CB8AC3E}">
        <p14:creationId xmlns:p14="http://schemas.microsoft.com/office/powerpoint/2010/main" val="44822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53" presetClass="entr" presetSubtype="16" fill="hold" nodeType="afterEffect">
                                  <p:stCondLst>
                                    <p:cond delay="25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57200" y="2133600"/>
            <a:ext cx="8229600" cy="12954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lvl1pPr marL="342900" indent="-342900" algn="l" defTabSz="758825" rtl="0" eaLnBrk="0" fontAlgn="base" hangingPunct="0">
              <a:spcBef>
                <a:spcPct val="50000"/>
              </a:spcBef>
              <a:spcAft>
                <a:spcPct val="0"/>
              </a:spcAft>
              <a:buClr>
                <a:srgbClr val="339933"/>
              </a:buClr>
              <a:buSzPct val="95000"/>
              <a:buFont typeface="WP TypographicSymbols" pitchFamily="2" charset="0"/>
              <a:buChar char="O"/>
              <a:defRPr sz="1600">
                <a:solidFill>
                  <a:schemeClr val="tx1"/>
                </a:solidFill>
                <a:latin typeface="+mn-lt"/>
                <a:ea typeface="+mn-ea"/>
                <a:cs typeface="+mn-cs"/>
              </a:defRPr>
            </a:lvl1pPr>
            <a:lvl2pPr marL="684213" indent="-339725" algn="l" defTabSz="758825" rtl="0" eaLnBrk="0" fontAlgn="base" hangingPunct="0">
              <a:spcBef>
                <a:spcPct val="20000"/>
              </a:spcBef>
              <a:spcAft>
                <a:spcPct val="0"/>
              </a:spcAft>
              <a:buClr>
                <a:srgbClr val="00FF00"/>
              </a:buClr>
              <a:buSzPct val="95000"/>
              <a:buFont typeface="WP TypographicSymbols" pitchFamily="2" charset="0"/>
              <a:buChar char="O"/>
              <a:defRPr sz="1600">
                <a:solidFill>
                  <a:schemeClr val="tx1"/>
                </a:solidFill>
                <a:latin typeface="+mn-lt"/>
              </a:defRPr>
            </a:lvl2pPr>
            <a:lvl3pPr marL="1027113" indent="-341313" algn="l" defTabSz="758825" rtl="0" eaLnBrk="0" fontAlgn="base" hangingPunct="0">
              <a:spcBef>
                <a:spcPct val="20000"/>
              </a:spcBef>
              <a:spcAft>
                <a:spcPct val="0"/>
              </a:spcAft>
              <a:buSzPct val="100000"/>
              <a:buFont typeface="WP TypographicSymbols" pitchFamily="2" charset="0"/>
              <a:buChar char="C"/>
              <a:defRPr sz="1600">
                <a:solidFill>
                  <a:schemeClr val="tx1"/>
                </a:solidFill>
                <a:latin typeface="+mn-lt"/>
              </a:defRPr>
            </a:lvl3pPr>
            <a:lvl4pPr marL="1724025" indent="-285750" algn="l" defTabSz="758825" rtl="0" eaLnBrk="0" fontAlgn="base" hangingPunct="0">
              <a:spcBef>
                <a:spcPct val="20000"/>
              </a:spcBef>
              <a:spcAft>
                <a:spcPct val="0"/>
              </a:spcAft>
              <a:buChar char="–"/>
              <a:defRPr sz="1900">
                <a:solidFill>
                  <a:schemeClr val="tx1"/>
                </a:solidFill>
                <a:latin typeface="Times New Roman" pitchFamily="18" charset="0"/>
              </a:defRPr>
            </a:lvl4pPr>
            <a:lvl5pPr marL="2122488" indent="-227013" algn="l" defTabSz="758825" rtl="0" eaLnBrk="0" fontAlgn="base" hangingPunct="0">
              <a:spcBef>
                <a:spcPct val="20000"/>
              </a:spcBef>
              <a:spcAft>
                <a:spcPct val="0"/>
              </a:spcAft>
              <a:buChar char="»"/>
              <a:defRPr sz="1900">
                <a:solidFill>
                  <a:schemeClr val="tx1"/>
                </a:solidFill>
                <a:latin typeface="Times New Roman" pitchFamily="18" charset="0"/>
              </a:defRPr>
            </a:lvl5pPr>
            <a:lvl6pPr marL="2579688" indent="-227013" algn="l" defTabSz="758825" rtl="0" eaLnBrk="0" fontAlgn="base" hangingPunct="0">
              <a:spcBef>
                <a:spcPct val="20000"/>
              </a:spcBef>
              <a:spcAft>
                <a:spcPct val="0"/>
              </a:spcAft>
              <a:buChar char="»"/>
              <a:defRPr sz="1900">
                <a:solidFill>
                  <a:schemeClr val="tx1"/>
                </a:solidFill>
                <a:latin typeface="Times New Roman" pitchFamily="18" charset="0"/>
              </a:defRPr>
            </a:lvl6pPr>
            <a:lvl7pPr marL="3036888" indent="-227013" algn="l" defTabSz="758825" rtl="0" eaLnBrk="0" fontAlgn="base" hangingPunct="0">
              <a:spcBef>
                <a:spcPct val="20000"/>
              </a:spcBef>
              <a:spcAft>
                <a:spcPct val="0"/>
              </a:spcAft>
              <a:buChar char="»"/>
              <a:defRPr sz="1900">
                <a:solidFill>
                  <a:schemeClr val="tx1"/>
                </a:solidFill>
                <a:latin typeface="Times New Roman" pitchFamily="18" charset="0"/>
              </a:defRPr>
            </a:lvl7pPr>
            <a:lvl8pPr marL="3494088" indent="-227013" algn="l" defTabSz="758825" rtl="0" eaLnBrk="0" fontAlgn="base" hangingPunct="0">
              <a:spcBef>
                <a:spcPct val="20000"/>
              </a:spcBef>
              <a:spcAft>
                <a:spcPct val="0"/>
              </a:spcAft>
              <a:buChar char="»"/>
              <a:defRPr sz="1900">
                <a:solidFill>
                  <a:schemeClr val="tx1"/>
                </a:solidFill>
                <a:latin typeface="Times New Roman" pitchFamily="18" charset="0"/>
              </a:defRPr>
            </a:lvl8pPr>
            <a:lvl9pPr marL="3951288" indent="-227013" algn="l" defTabSz="758825" rtl="0" eaLnBrk="0" fontAlgn="base" hangingPunct="0">
              <a:spcBef>
                <a:spcPct val="20000"/>
              </a:spcBef>
              <a:spcAft>
                <a:spcPct val="0"/>
              </a:spcAft>
              <a:buChar char="»"/>
              <a:defRPr sz="1900">
                <a:solidFill>
                  <a:schemeClr val="tx1"/>
                </a:solidFill>
                <a:latin typeface="Times New Roman" pitchFamily="18" charset="0"/>
              </a:defRPr>
            </a:lvl9pPr>
          </a:lstStyle>
          <a:p>
            <a:pPr marL="0" algn="just">
              <a:lnSpc>
                <a:spcPct val="90000"/>
              </a:lnSpc>
              <a:spcBef>
                <a:spcPts val="2500"/>
              </a:spcBef>
              <a:buFont typeface="WP TypographicSymbols" pitchFamily="2" charset="0"/>
              <a:buNone/>
              <a:defRPr/>
            </a:pPr>
            <a:r>
              <a:rPr lang="en-US" sz="2400" kern="0" dirty="0" smtClean="0"/>
              <a:t>        Take a deep breath…</a:t>
            </a:r>
          </a:p>
          <a:p>
            <a:pPr marL="0" algn="just">
              <a:lnSpc>
                <a:spcPct val="90000"/>
              </a:lnSpc>
              <a:spcBef>
                <a:spcPts val="2500"/>
              </a:spcBef>
              <a:buFont typeface="WP TypographicSymbols" pitchFamily="2" charset="0"/>
              <a:buNone/>
              <a:defRPr/>
            </a:pPr>
            <a:endParaRPr lang="en-US" sz="2400" kern="0" dirty="0"/>
          </a:p>
          <a:p>
            <a:pPr marL="0" algn="just">
              <a:lnSpc>
                <a:spcPct val="90000"/>
              </a:lnSpc>
              <a:spcBef>
                <a:spcPts val="2500"/>
              </a:spcBef>
              <a:buFont typeface="WP TypographicSymbols" pitchFamily="2" charset="0"/>
              <a:buNone/>
              <a:defRPr/>
            </a:pPr>
            <a:endParaRPr lang="en-US" sz="2400" kern="0" dirty="0" smtClean="0"/>
          </a:p>
          <a:p>
            <a:pPr marL="0" algn="just">
              <a:lnSpc>
                <a:spcPct val="90000"/>
              </a:lnSpc>
              <a:spcBef>
                <a:spcPts val="2500"/>
              </a:spcBef>
              <a:buFont typeface="WP TypographicSymbols" pitchFamily="2" charset="0"/>
              <a:buNone/>
              <a:defRPr/>
            </a:pPr>
            <a:endParaRPr lang="en-US" sz="2400" kern="0" dirty="0"/>
          </a:p>
          <a:p>
            <a:pPr marL="0" algn="just">
              <a:lnSpc>
                <a:spcPct val="90000"/>
              </a:lnSpc>
              <a:spcBef>
                <a:spcPts val="2500"/>
              </a:spcBef>
              <a:buFont typeface="WP TypographicSymbols" pitchFamily="2" charset="0"/>
              <a:buNone/>
              <a:defRPr/>
            </a:pPr>
            <a:endParaRPr lang="en-US" sz="2400" kern="0" dirty="0" smtClean="0"/>
          </a:p>
          <a:p>
            <a:pPr marL="0" algn="just">
              <a:lnSpc>
                <a:spcPct val="90000"/>
              </a:lnSpc>
              <a:spcBef>
                <a:spcPts val="2500"/>
              </a:spcBef>
              <a:buFont typeface="WP TypographicSymbols" pitchFamily="2" charset="0"/>
              <a:buNone/>
              <a:defRPr/>
            </a:pPr>
            <a:r>
              <a:rPr lang="en-US" sz="2400" kern="0" dirty="0"/>
              <a:t>	</a:t>
            </a:r>
            <a:r>
              <a:rPr lang="en-US" sz="2400" kern="0" dirty="0" smtClean="0"/>
              <a:t>				                   …It’s almost over.</a:t>
            </a:r>
          </a:p>
        </p:txBody>
      </p:sp>
      <p:sp>
        <p:nvSpPr>
          <p:cNvPr id="4" name="Rectangle 2"/>
          <p:cNvSpPr txBox="1">
            <a:spLocks noChangeArrowheads="1"/>
          </p:cNvSpPr>
          <p:nvPr/>
        </p:nvSpPr>
        <p:spPr>
          <a:xfrm>
            <a:off x="457200" y="1120775"/>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smtClean="0">
                <a:latin typeface="+mn-lt"/>
                <a:cs typeface="MV Boli" panose="02000500030200090000" pitchFamily="2" charset="0"/>
              </a:rPr>
              <a:t>Almost Done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43" y="2501978"/>
            <a:ext cx="4362513" cy="2788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983" y="5752607"/>
            <a:ext cx="1095417"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51</a:t>
            </a:fld>
            <a:endParaRPr lang="en-US" altLang="en-US" sz="1800" b="1" dirty="0"/>
          </a:p>
        </p:txBody>
      </p:sp>
    </p:spTree>
    <p:extLst>
      <p:ext uri="{BB962C8B-B14F-4D97-AF65-F5344CB8AC3E}">
        <p14:creationId xmlns:p14="http://schemas.microsoft.com/office/powerpoint/2010/main" val="69075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120775"/>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smtClean="0">
                <a:latin typeface="+mn-lt"/>
                <a:cs typeface="MV Boli" panose="02000500030200090000" pitchFamily="2" charset="0"/>
              </a:rPr>
              <a:t>Discounting</a:t>
            </a:r>
          </a:p>
        </p:txBody>
      </p:sp>
      <p:sp>
        <p:nvSpPr>
          <p:cNvPr id="5" name="Rectangle 2"/>
          <p:cNvSpPr txBox="1">
            <a:spLocks noChangeArrowheads="1"/>
          </p:cNvSpPr>
          <p:nvPr/>
        </p:nvSpPr>
        <p:spPr bwMode="auto">
          <a:xfrm>
            <a:off x="4419600" y="4191000"/>
            <a:ext cx="3668713" cy="1295400"/>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lvl1pPr algn="l" defTabSz="758825" rtl="0" eaLnBrk="0" fontAlgn="base" hangingPunct="0">
              <a:spcBef>
                <a:spcPct val="0"/>
              </a:spcBef>
              <a:spcAft>
                <a:spcPct val="0"/>
              </a:spcAft>
              <a:defRPr sz="2800">
                <a:solidFill>
                  <a:srgbClr val="339933"/>
                </a:solidFill>
                <a:latin typeface="+mj-lt"/>
                <a:ea typeface="+mj-ea"/>
                <a:cs typeface="+mj-cs"/>
              </a:defRPr>
            </a:lvl1pPr>
            <a:lvl2pPr algn="l" defTabSz="758825" rtl="0" eaLnBrk="0" fontAlgn="base" hangingPunct="0">
              <a:spcBef>
                <a:spcPct val="0"/>
              </a:spcBef>
              <a:spcAft>
                <a:spcPct val="0"/>
              </a:spcAft>
              <a:defRPr sz="1600">
                <a:solidFill>
                  <a:srgbClr val="339933"/>
                </a:solidFill>
                <a:latin typeface="Zurich Blk BT" pitchFamily="34" charset="0"/>
              </a:defRPr>
            </a:lvl2pPr>
            <a:lvl3pPr algn="l" defTabSz="758825" rtl="0" eaLnBrk="0" fontAlgn="base" hangingPunct="0">
              <a:spcBef>
                <a:spcPct val="0"/>
              </a:spcBef>
              <a:spcAft>
                <a:spcPct val="0"/>
              </a:spcAft>
              <a:defRPr sz="1600">
                <a:solidFill>
                  <a:srgbClr val="339933"/>
                </a:solidFill>
                <a:latin typeface="Zurich Blk BT" pitchFamily="34" charset="0"/>
              </a:defRPr>
            </a:lvl3pPr>
            <a:lvl4pPr algn="l" defTabSz="758825" rtl="0" eaLnBrk="0" fontAlgn="base" hangingPunct="0">
              <a:spcBef>
                <a:spcPct val="0"/>
              </a:spcBef>
              <a:spcAft>
                <a:spcPct val="0"/>
              </a:spcAft>
              <a:defRPr sz="1600">
                <a:solidFill>
                  <a:srgbClr val="339933"/>
                </a:solidFill>
                <a:latin typeface="Zurich Blk BT" pitchFamily="34" charset="0"/>
              </a:defRPr>
            </a:lvl4pPr>
            <a:lvl5pPr algn="l" defTabSz="758825" rtl="0" eaLnBrk="0" fontAlgn="base" hangingPunct="0">
              <a:spcBef>
                <a:spcPct val="0"/>
              </a:spcBef>
              <a:spcAft>
                <a:spcPct val="0"/>
              </a:spcAft>
              <a:defRPr sz="1600">
                <a:solidFill>
                  <a:srgbClr val="339933"/>
                </a:solidFill>
                <a:latin typeface="Zurich Blk BT" pitchFamily="34" charset="0"/>
              </a:defRPr>
            </a:lvl5pPr>
            <a:lvl6pPr marL="457200" algn="l" defTabSz="758825" rtl="0" eaLnBrk="0" fontAlgn="base" hangingPunct="0">
              <a:spcBef>
                <a:spcPct val="0"/>
              </a:spcBef>
              <a:spcAft>
                <a:spcPct val="0"/>
              </a:spcAft>
              <a:defRPr sz="1600">
                <a:solidFill>
                  <a:srgbClr val="339933"/>
                </a:solidFill>
                <a:latin typeface="Zurich Blk BT" pitchFamily="34" charset="0"/>
              </a:defRPr>
            </a:lvl6pPr>
            <a:lvl7pPr marL="914400" algn="l" defTabSz="758825" rtl="0" eaLnBrk="0" fontAlgn="base" hangingPunct="0">
              <a:spcBef>
                <a:spcPct val="0"/>
              </a:spcBef>
              <a:spcAft>
                <a:spcPct val="0"/>
              </a:spcAft>
              <a:defRPr sz="1600">
                <a:solidFill>
                  <a:srgbClr val="339933"/>
                </a:solidFill>
                <a:latin typeface="Zurich Blk BT" pitchFamily="34" charset="0"/>
              </a:defRPr>
            </a:lvl7pPr>
            <a:lvl8pPr marL="1371600" algn="l" defTabSz="758825" rtl="0" eaLnBrk="0" fontAlgn="base" hangingPunct="0">
              <a:spcBef>
                <a:spcPct val="0"/>
              </a:spcBef>
              <a:spcAft>
                <a:spcPct val="0"/>
              </a:spcAft>
              <a:defRPr sz="1600">
                <a:solidFill>
                  <a:srgbClr val="339933"/>
                </a:solidFill>
                <a:latin typeface="Zurich Blk BT" pitchFamily="34" charset="0"/>
              </a:defRPr>
            </a:lvl8pPr>
            <a:lvl9pPr marL="1828800" algn="l" defTabSz="758825" rtl="0" eaLnBrk="0" fontAlgn="base" hangingPunct="0">
              <a:spcBef>
                <a:spcPct val="0"/>
              </a:spcBef>
              <a:spcAft>
                <a:spcPct val="0"/>
              </a:spcAft>
              <a:defRPr sz="1600">
                <a:solidFill>
                  <a:srgbClr val="339933"/>
                </a:solidFill>
                <a:latin typeface="Zurich Blk BT" pitchFamily="34" charset="0"/>
              </a:defRPr>
            </a:lvl9pPr>
          </a:lstStyle>
          <a:p>
            <a:pPr algn="ctr"/>
            <a:r>
              <a:rPr lang="en-US" sz="4000" kern="0" dirty="0" smtClean="0">
                <a:solidFill>
                  <a:schemeClr val="tx1"/>
                </a:solidFill>
                <a:latin typeface="+mn-lt"/>
                <a:cs typeface="Times New Roman" panose="02020603050405020304" pitchFamily="18" charset="0"/>
              </a:rPr>
              <a:t>Making Investment Income Work For You!</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33675"/>
            <a:ext cx="2971800" cy="3027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565" y="5867400"/>
            <a:ext cx="131384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52</a:t>
            </a:fld>
            <a:endParaRPr lang="en-US" altLang="en-US" sz="1800" b="1" dirty="0"/>
          </a:p>
        </p:txBody>
      </p:sp>
    </p:spTree>
    <p:extLst>
      <p:ext uri="{BB962C8B-B14F-4D97-AF65-F5344CB8AC3E}">
        <p14:creationId xmlns:p14="http://schemas.microsoft.com/office/powerpoint/2010/main" val="89201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Discounting</a:t>
            </a:r>
            <a:endParaRPr lang="en-US" altLang="en-US" sz="4000" dirty="0">
              <a:latin typeface="+mn-lt"/>
              <a:cs typeface="MV Boli" panose="02000500030200090000" pitchFamily="2" charset="0"/>
            </a:endParaRPr>
          </a:p>
        </p:txBody>
      </p:sp>
      <p:sp>
        <p:nvSpPr>
          <p:cNvPr id="3" name="Rectangle 3"/>
          <p:cNvSpPr txBox="1">
            <a:spLocks noChangeArrowheads="1"/>
          </p:cNvSpPr>
          <p:nvPr/>
        </p:nvSpPr>
        <p:spPr bwMode="auto">
          <a:xfrm>
            <a:off x="914400" y="1447800"/>
            <a:ext cx="6934200" cy="4953000"/>
          </a:xfrm>
          <a:prstGeom prst="rect">
            <a:avLst/>
          </a:prstGeom>
          <a:noFill/>
          <a:ln w="12700">
            <a:noFill/>
            <a:miter lim="800000"/>
            <a:headEnd/>
            <a:tailEnd/>
          </a:ln>
        </p:spPr>
        <p:txBody>
          <a:bodyPr vert="horz" wrap="square" lIns="0" tIns="0" rIns="0" bIns="0" numCol="1" anchor="t" anchorCtr="0" compatLnSpc="1">
            <a:prstTxWarp prst="textNoShape">
              <a:avLst/>
            </a:prstTxWarp>
            <a:normAutofit fontScale="70000" lnSpcReduction="20000"/>
          </a:bodyPr>
          <a:lstStyle>
            <a:lvl1pPr marL="342900" indent="-342900" algn="l" defTabSz="758825" rtl="0" eaLnBrk="0" fontAlgn="base" hangingPunct="0">
              <a:spcBef>
                <a:spcPct val="50000"/>
              </a:spcBef>
              <a:spcAft>
                <a:spcPct val="0"/>
              </a:spcAft>
              <a:buClr>
                <a:srgbClr val="339933"/>
              </a:buClr>
              <a:buSzPct val="95000"/>
              <a:buFont typeface="WP TypographicSymbols"/>
              <a:buChar char="O"/>
              <a:defRPr sz="1600">
                <a:solidFill>
                  <a:schemeClr val="tx1"/>
                </a:solidFill>
                <a:latin typeface="+mn-lt"/>
                <a:ea typeface="+mn-ea"/>
                <a:cs typeface="+mn-cs"/>
              </a:defRPr>
            </a:lvl1pPr>
            <a:lvl2pPr marL="684213" indent="-339725" algn="l" defTabSz="758825" rtl="0" eaLnBrk="0" fontAlgn="base" hangingPunct="0">
              <a:spcBef>
                <a:spcPct val="20000"/>
              </a:spcBef>
              <a:spcAft>
                <a:spcPct val="0"/>
              </a:spcAft>
              <a:buClr>
                <a:srgbClr val="00FF00"/>
              </a:buClr>
              <a:buSzPct val="95000"/>
              <a:buFont typeface="WP TypographicSymbols"/>
              <a:buChar char="O"/>
              <a:defRPr sz="1600">
                <a:solidFill>
                  <a:schemeClr val="tx1"/>
                </a:solidFill>
                <a:latin typeface="+mn-lt"/>
              </a:defRPr>
            </a:lvl2pPr>
            <a:lvl3pPr marL="1027113" indent="-341313" algn="l" defTabSz="758825" rtl="0" eaLnBrk="0" fontAlgn="base" hangingPunct="0">
              <a:spcBef>
                <a:spcPct val="20000"/>
              </a:spcBef>
              <a:spcAft>
                <a:spcPct val="0"/>
              </a:spcAft>
              <a:buSzPct val="100000"/>
              <a:buFont typeface="WP TypographicSymbols"/>
              <a:buChar char="C"/>
              <a:defRPr sz="1600">
                <a:solidFill>
                  <a:schemeClr val="tx1"/>
                </a:solidFill>
                <a:latin typeface="+mn-lt"/>
              </a:defRPr>
            </a:lvl3pPr>
            <a:lvl4pPr marL="1724025" indent="-285750" algn="l" defTabSz="758825" rtl="0" eaLnBrk="0" fontAlgn="base" hangingPunct="0">
              <a:spcBef>
                <a:spcPct val="20000"/>
              </a:spcBef>
              <a:spcAft>
                <a:spcPct val="0"/>
              </a:spcAft>
              <a:buChar char="–"/>
              <a:defRPr sz="1900">
                <a:solidFill>
                  <a:schemeClr val="tx1"/>
                </a:solidFill>
                <a:latin typeface="Times New Roman" pitchFamily="18" charset="0"/>
              </a:defRPr>
            </a:lvl4pPr>
            <a:lvl5pPr marL="2122488" indent="-227013" algn="l" defTabSz="758825" rtl="0" eaLnBrk="0" fontAlgn="base" hangingPunct="0">
              <a:spcBef>
                <a:spcPct val="20000"/>
              </a:spcBef>
              <a:spcAft>
                <a:spcPct val="0"/>
              </a:spcAft>
              <a:buChar char="»"/>
              <a:defRPr sz="1900">
                <a:solidFill>
                  <a:schemeClr val="tx1"/>
                </a:solidFill>
                <a:latin typeface="Times New Roman" pitchFamily="18" charset="0"/>
              </a:defRPr>
            </a:lvl5pPr>
            <a:lvl6pPr marL="2579688" indent="-227013" algn="l" defTabSz="758825" rtl="0" eaLnBrk="0" fontAlgn="base" hangingPunct="0">
              <a:spcBef>
                <a:spcPct val="20000"/>
              </a:spcBef>
              <a:spcAft>
                <a:spcPct val="0"/>
              </a:spcAft>
              <a:buChar char="»"/>
              <a:defRPr sz="1900">
                <a:solidFill>
                  <a:schemeClr val="tx1"/>
                </a:solidFill>
                <a:latin typeface="Times New Roman" pitchFamily="18" charset="0"/>
              </a:defRPr>
            </a:lvl6pPr>
            <a:lvl7pPr marL="3036888" indent="-227013" algn="l" defTabSz="758825" rtl="0" eaLnBrk="0" fontAlgn="base" hangingPunct="0">
              <a:spcBef>
                <a:spcPct val="20000"/>
              </a:spcBef>
              <a:spcAft>
                <a:spcPct val="0"/>
              </a:spcAft>
              <a:buChar char="»"/>
              <a:defRPr sz="1900">
                <a:solidFill>
                  <a:schemeClr val="tx1"/>
                </a:solidFill>
                <a:latin typeface="Times New Roman" pitchFamily="18" charset="0"/>
              </a:defRPr>
            </a:lvl7pPr>
            <a:lvl8pPr marL="3494088" indent="-227013" algn="l" defTabSz="758825" rtl="0" eaLnBrk="0" fontAlgn="base" hangingPunct="0">
              <a:spcBef>
                <a:spcPct val="20000"/>
              </a:spcBef>
              <a:spcAft>
                <a:spcPct val="0"/>
              </a:spcAft>
              <a:buChar char="»"/>
              <a:defRPr sz="1900">
                <a:solidFill>
                  <a:schemeClr val="tx1"/>
                </a:solidFill>
                <a:latin typeface="Times New Roman" pitchFamily="18" charset="0"/>
              </a:defRPr>
            </a:lvl8pPr>
            <a:lvl9pPr marL="3951288" indent="-227013" algn="l" defTabSz="758825" rtl="0" eaLnBrk="0" fontAlgn="base" hangingPunct="0">
              <a:spcBef>
                <a:spcPct val="20000"/>
              </a:spcBef>
              <a:spcAft>
                <a:spcPct val="0"/>
              </a:spcAft>
              <a:buChar char="»"/>
              <a:defRPr sz="1900">
                <a:solidFill>
                  <a:schemeClr val="tx1"/>
                </a:solidFill>
                <a:latin typeface="Times New Roman" pitchFamily="18" charset="0"/>
              </a:defRPr>
            </a:lvl9pPr>
          </a:lstStyle>
          <a:p>
            <a:pPr>
              <a:buFont typeface="Wingdings" panose="05000000000000000000" pitchFamily="2" charset="2"/>
              <a:buChar char="Ø"/>
            </a:pPr>
            <a:endParaRPr lang="en-US" kern="0" dirty="0" smtClean="0"/>
          </a:p>
          <a:p>
            <a:pPr>
              <a:spcBef>
                <a:spcPts val="0"/>
              </a:spcBef>
              <a:spcAft>
                <a:spcPts val="1200"/>
              </a:spcAft>
              <a:buClrTx/>
              <a:buFont typeface="Wingdings" panose="05000000000000000000" pitchFamily="2" charset="2"/>
              <a:buChar char="Ø"/>
            </a:pPr>
            <a:r>
              <a:rPr lang="en-US" sz="3800" kern="0" dirty="0">
                <a:ea typeface="Tahoma" panose="020B0604030504040204" pitchFamily="34" charset="0"/>
                <a:cs typeface="Tahoma" panose="020B0604030504040204" pitchFamily="34" charset="0"/>
              </a:rPr>
              <a:t>Since losses are paid out over an extended time period, actuarial estimates may be </a:t>
            </a:r>
            <a:r>
              <a:rPr lang="en-US" sz="3800" kern="0" dirty="0" smtClean="0">
                <a:ea typeface="Tahoma" panose="020B0604030504040204" pitchFamily="34" charset="0"/>
                <a:cs typeface="Tahoma" panose="020B0604030504040204" pitchFamily="34" charset="0"/>
              </a:rPr>
              <a:t>discounted</a:t>
            </a:r>
            <a:r>
              <a:rPr lang="en-US" sz="3800" kern="0" dirty="0">
                <a:ea typeface="Tahoma" panose="020B0604030504040204" pitchFamily="34" charset="0"/>
                <a:cs typeface="Tahoma" panose="020B0604030504040204" pitchFamily="34" charset="0"/>
              </a:rPr>
              <a:t>” for expected investment income.</a:t>
            </a:r>
          </a:p>
          <a:p>
            <a:pPr>
              <a:spcBef>
                <a:spcPts val="0"/>
              </a:spcBef>
              <a:spcAft>
                <a:spcPts val="1200"/>
              </a:spcAft>
              <a:buClrTx/>
              <a:buFont typeface="Wingdings" panose="05000000000000000000" pitchFamily="2" charset="2"/>
              <a:buChar char="Ø"/>
            </a:pPr>
            <a:r>
              <a:rPr lang="en-US" sz="3800" kern="0" dirty="0">
                <a:ea typeface="Tahoma" panose="020B0604030504040204" pitchFamily="34" charset="0"/>
                <a:cs typeface="Tahoma" panose="020B0604030504040204" pitchFamily="34" charset="0"/>
              </a:rPr>
              <a:t>Discounted estimates are sometimes referred to as “net present value” (NPV) estimates.</a:t>
            </a:r>
          </a:p>
          <a:p>
            <a:pPr>
              <a:spcBef>
                <a:spcPts val="0"/>
              </a:spcBef>
              <a:buClrTx/>
              <a:buFont typeface="Wingdings" panose="05000000000000000000" pitchFamily="2" charset="2"/>
              <a:buChar char="Ø"/>
            </a:pPr>
            <a:r>
              <a:rPr lang="en-US" sz="3800" kern="0" dirty="0">
                <a:ea typeface="Tahoma" panose="020B0604030504040204" pitchFamily="34" charset="0"/>
                <a:cs typeface="Tahoma" panose="020B0604030504040204" pitchFamily="34" charset="0"/>
              </a:rPr>
              <a:t>e.g. You expect to pay </a:t>
            </a:r>
            <a:r>
              <a:rPr lang="en-US" sz="3800" kern="0" dirty="0" smtClean="0">
                <a:ea typeface="Tahoma" panose="020B0604030504040204" pitchFamily="34" charset="0"/>
                <a:cs typeface="Tahoma" panose="020B0604030504040204" pitchFamily="34" charset="0"/>
              </a:rPr>
              <a:t>losses of </a:t>
            </a:r>
            <a:r>
              <a:rPr lang="en-US" sz="3800" kern="0" dirty="0">
                <a:ea typeface="Tahoma" panose="020B0604030504040204" pitchFamily="34" charset="0"/>
                <a:cs typeface="Tahoma" panose="020B0604030504040204" pitchFamily="34" charset="0"/>
              </a:rPr>
              <a:t>$</a:t>
            </a:r>
            <a:r>
              <a:rPr lang="en-US" sz="3800" kern="0" dirty="0" smtClean="0">
                <a:ea typeface="Tahoma" panose="020B0604030504040204" pitchFamily="34" charset="0"/>
                <a:cs typeface="Tahoma" panose="020B0604030504040204" pitchFamily="34" charset="0"/>
              </a:rPr>
              <a:t>105M </a:t>
            </a:r>
            <a:r>
              <a:rPr lang="en-US" sz="3800" kern="0" dirty="0">
                <a:ea typeface="Tahoma" panose="020B0604030504040204" pitchFamily="34" charset="0"/>
                <a:cs typeface="Tahoma" panose="020B0604030504040204" pitchFamily="34" charset="0"/>
              </a:rPr>
              <a:t>in one year, and your one-year </a:t>
            </a:r>
            <a:r>
              <a:rPr lang="en-US" sz="3800" kern="0" dirty="0" smtClean="0">
                <a:ea typeface="Tahoma" panose="020B0604030504040204" pitchFamily="34" charset="0"/>
                <a:cs typeface="Tahoma" panose="020B0604030504040204" pitchFamily="34" charset="0"/>
              </a:rPr>
              <a:t>investments </a:t>
            </a:r>
            <a:r>
              <a:rPr lang="en-US" sz="3800" kern="0" dirty="0">
                <a:ea typeface="Tahoma" panose="020B0604030504040204" pitchFamily="34" charset="0"/>
                <a:cs typeface="Tahoma" panose="020B0604030504040204" pitchFamily="34" charset="0"/>
              </a:rPr>
              <a:t>return 5%. So if you invest $</a:t>
            </a:r>
            <a:r>
              <a:rPr lang="en-US" sz="3800" kern="0" dirty="0" smtClean="0">
                <a:ea typeface="Tahoma" panose="020B0604030504040204" pitchFamily="34" charset="0"/>
                <a:cs typeface="Tahoma" panose="020B0604030504040204" pitchFamily="34" charset="0"/>
              </a:rPr>
              <a:t>100M </a:t>
            </a:r>
            <a:r>
              <a:rPr lang="en-US" sz="3800" kern="0" dirty="0">
                <a:ea typeface="Tahoma" panose="020B0604030504040204" pitchFamily="34" charset="0"/>
                <a:cs typeface="Tahoma" panose="020B0604030504040204" pitchFamily="34" charset="0"/>
              </a:rPr>
              <a:t>today, you’ll have the $</a:t>
            </a:r>
            <a:r>
              <a:rPr lang="en-US" sz="3800" kern="0" dirty="0" smtClean="0">
                <a:ea typeface="Tahoma" panose="020B0604030504040204" pitchFamily="34" charset="0"/>
                <a:cs typeface="Tahoma" panose="020B0604030504040204" pitchFamily="34" charset="0"/>
              </a:rPr>
              <a:t>105M </a:t>
            </a:r>
            <a:r>
              <a:rPr lang="en-US" sz="3800" kern="0" dirty="0">
                <a:ea typeface="Tahoma" panose="020B0604030504040204" pitchFamily="34" charset="0"/>
                <a:cs typeface="Tahoma" panose="020B0604030504040204" pitchFamily="34" charset="0"/>
              </a:rPr>
              <a:t>in a year to pay the loss…</a:t>
            </a:r>
          </a:p>
          <a:p>
            <a:pPr lvl="1">
              <a:spcBef>
                <a:spcPts val="0"/>
              </a:spcBef>
              <a:buClrTx/>
              <a:buFont typeface="Wingdings" panose="05000000000000000000" pitchFamily="2" charset="2"/>
              <a:buChar char="Ø"/>
            </a:pPr>
            <a:r>
              <a:rPr lang="en-US" sz="3800" kern="0" dirty="0">
                <a:ea typeface="Tahoma" panose="020B0604030504040204" pitchFamily="34" charset="0"/>
                <a:cs typeface="Tahoma" panose="020B0604030504040204" pitchFamily="34" charset="0"/>
              </a:rPr>
              <a:t>$</a:t>
            </a:r>
            <a:r>
              <a:rPr lang="en-US" sz="3800" kern="0" dirty="0" smtClean="0">
                <a:ea typeface="Tahoma" panose="020B0604030504040204" pitchFamily="34" charset="0"/>
                <a:cs typeface="Tahoma" panose="020B0604030504040204" pitchFamily="34" charset="0"/>
              </a:rPr>
              <a:t>105M </a:t>
            </a:r>
            <a:r>
              <a:rPr lang="en-US" sz="3800" kern="0" dirty="0">
                <a:ea typeface="Tahoma" panose="020B0604030504040204" pitchFamily="34" charset="0"/>
                <a:cs typeface="Tahoma" panose="020B0604030504040204" pitchFamily="34" charset="0"/>
              </a:rPr>
              <a:t>is </a:t>
            </a:r>
            <a:r>
              <a:rPr lang="en-US" sz="3800" kern="0" dirty="0" smtClean="0">
                <a:ea typeface="Tahoma" panose="020B0604030504040204" pitchFamily="34" charset="0"/>
                <a:cs typeface="Tahoma" panose="020B0604030504040204" pitchFamily="34" charset="0"/>
              </a:rPr>
              <a:t>undiscounted or </a:t>
            </a:r>
            <a:r>
              <a:rPr lang="en-US" sz="3800" kern="0" dirty="0">
                <a:ea typeface="Tahoma" panose="020B0604030504040204" pitchFamily="34" charset="0"/>
                <a:cs typeface="Tahoma" panose="020B0604030504040204" pitchFamily="34" charset="0"/>
              </a:rPr>
              <a:t>full-value estimate</a:t>
            </a:r>
          </a:p>
          <a:p>
            <a:pPr lvl="1">
              <a:spcBef>
                <a:spcPts val="0"/>
              </a:spcBef>
              <a:buClrTx/>
              <a:buFont typeface="Wingdings" panose="05000000000000000000" pitchFamily="2" charset="2"/>
              <a:buChar char="Ø"/>
            </a:pPr>
            <a:r>
              <a:rPr lang="en-US" sz="3800" kern="0" dirty="0">
                <a:ea typeface="Tahoma" panose="020B0604030504040204" pitchFamily="34" charset="0"/>
                <a:cs typeface="Tahoma" panose="020B0604030504040204" pitchFamily="34" charset="0"/>
              </a:rPr>
              <a:t>$</a:t>
            </a:r>
            <a:r>
              <a:rPr lang="en-US" sz="3800" kern="0" dirty="0" smtClean="0">
                <a:ea typeface="Tahoma" panose="020B0604030504040204" pitchFamily="34" charset="0"/>
                <a:cs typeface="Tahoma" panose="020B0604030504040204" pitchFamily="34" charset="0"/>
              </a:rPr>
              <a:t>100M </a:t>
            </a:r>
            <a:r>
              <a:rPr lang="en-US" sz="3800" kern="0" dirty="0">
                <a:ea typeface="Tahoma" panose="020B0604030504040204" pitchFamily="34" charset="0"/>
                <a:cs typeface="Tahoma" panose="020B0604030504040204" pitchFamily="34" charset="0"/>
              </a:rPr>
              <a:t>is </a:t>
            </a:r>
            <a:r>
              <a:rPr lang="en-US" sz="3800" kern="0" dirty="0" smtClean="0">
                <a:ea typeface="Tahoma" panose="020B0604030504040204" pitchFamily="34" charset="0"/>
                <a:cs typeface="Tahoma" panose="020B0604030504040204" pitchFamily="34" charset="0"/>
              </a:rPr>
              <a:t>discounted </a:t>
            </a:r>
            <a:r>
              <a:rPr lang="en-US" sz="3800" kern="0" dirty="0">
                <a:ea typeface="Tahoma" panose="020B0604030504040204" pitchFamily="34" charset="0"/>
                <a:cs typeface="Tahoma" panose="020B0604030504040204" pitchFamily="34" charset="0"/>
              </a:rPr>
              <a:t>or NPV estimate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867401"/>
            <a:ext cx="109968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53</a:t>
            </a:fld>
            <a:endParaRPr lang="en-US" altLang="en-US" sz="1800" b="1" dirty="0"/>
          </a:p>
        </p:txBody>
      </p:sp>
    </p:spTree>
    <p:extLst>
      <p:ext uri="{BB962C8B-B14F-4D97-AF65-F5344CB8AC3E}">
        <p14:creationId xmlns:p14="http://schemas.microsoft.com/office/powerpoint/2010/main" val="3071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Discounting</a:t>
            </a:r>
            <a:endParaRPr lang="en-US" altLang="en-US" sz="4000" dirty="0">
              <a:latin typeface="+mn-lt"/>
              <a:cs typeface="MV Boli" panose="02000500030200090000" pitchFamily="2" charset="0"/>
            </a:endParaRPr>
          </a:p>
        </p:txBody>
      </p:sp>
      <p:sp>
        <p:nvSpPr>
          <p:cNvPr id="3" name="Rectangle 3"/>
          <p:cNvSpPr txBox="1">
            <a:spLocks noChangeArrowheads="1"/>
          </p:cNvSpPr>
          <p:nvPr/>
        </p:nvSpPr>
        <p:spPr bwMode="auto">
          <a:xfrm>
            <a:off x="765175" y="1447800"/>
            <a:ext cx="7540625" cy="4953000"/>
          </a:xfrm>
          <a:prstGeom prst="rect">
            <a:avLst/>
          </a:prstGeom>
          <a:noFill/>
          <a:ln w="12700">
            <a:noFill/>
            <a:miter lim="800000"/>
            <a:headEnd/>
            <a:tailEnd/>
          </a:ln>
        </p:spPr>
        <p:txBody>
          <a:bodyPr vert="horz" wrap="square" lIns="0" tIns="0" rIns="0" bIns="0" numCol="1" anchor="t" anchorCtr="0" compatLnSpc="1">
            <a:prstTxWarp prst="textNoShape">
              <a:avLst/>
            </a:prstTxWarp>
            <a:normAutofit lnSpcReduction="10000"/>
          </a:bodyPr>
          <a:lstStyle>
            <a:lvl1pPr marL="342900" indent="-342900" algn="l" defTabSz="758825" rtl="0" eaLnBrk="0" fontAlgn="base" hangingPunct="0">
              <a:spcBef>
                <a:spcPct val="50000"/>
              </a:spcBef>
              <a:spcAft>
                <a:spcPct val="0"/>
              </a:spcAft>
              <a:buClr>
                <a:srgbClr val="339933"/>
              </a:buClr>
              <a:buSzPct val="95000"/>
              <a:buFont typeface="WP TypographicSymbols"/>
              <a:buChar char="O"/>
              <a:defRPr sz="1600">
                <a:solidFill>
                  <a:schemeClr val="tx1"/>
                </a:solidFill>
                <a:latin typeface="+mn-lt"/>
                <a:ea typeface="+mn-ea"/>
                <a:cs typeface="+mn-cs"/>
              </a:defRPr>
            </a:lvl1pPr>
            <a:lvl2pPr marL="684213" indent="-339725" algn="l" defTabSz="758825" rtl="0" eaLnBrk="0" fontAlgn="base" hangingPunct="0">
              <a:spcBef>
                <a:spcPct val="20000"/>
              </a:spcBef>
              <a:spcAft>
                <a:spcPct val="0"/>
              </a:spcAft>
              <a:buClr>
                <a:srgbClr val="00FF00"/>
              </a:buClr>
              <a:buSzPct val="95000"/>
              <a:buFont typeface="WP TypographicSymbols"/>
              <a:buChar char="O"/>
              <a:defRPr sz="1600">
                <a:solidFill>
                  <a:schemeClr val="tx1"/>
                </a:solidFill>
                <a:latin typeface="+mn-lt"/>
              </a:defRPr>
            </a:lvl2pPr>
            <a:lvl3pPr marL="1027113" indent="-341313" algn="l" defTabSz="758825" rtl="0" eaLnBrk="0" fontAlgn="base" hangingPunct="0">
              <a:spcBef>
                <a:spcPct val="20000"/>
              </a:spcBef>
              <a:spcAft>
                <a:spcPct val="0"/>
              </a:spcAft>
              <a:buSzPct val="100000"/>
              <a:buFont typeface="WP TypographicSymbols"/>
              <a:buChar char="C"/>
              <a:defRPr sz="1600">
                <a:solidFill>
                  <a:schemeClr val="tx1"/>
                </a:solidFill>
                <a:latin typeface="+mn-lt"/>
              </a:defRPr>
            </a:lvl3pPr>
            <a:lvl4pPr marL="1724025" indent="-285750" algn="l" defTabSz="758825" rtl="0" eaLnBrk="0" fontAlgn="base" hangingPunct="0">
              <a:spcBef>
                <a:spcPct val="20000"/>
              </a:spcBef>
              <a:spcAft>
                <a:spcPct val="0"/>
              </a:spcAft>
              <a:buChar char="–"/>
              <a:defRPr sz="1900">
                <a:solidFill>
                  <a:schemeClr val="tx1"/>
                </a:solidFill>
                <a:latin typeface="Times New Roman" pitchFamily="18" charset="0"/>
              </a:defRPr>
            </a:lvl4pPr>
            <a:lvl5pPr marL="2122488" indent="-227013" algn="l" defTabSz="758825" rtl="0" eaLnBrk="0" fontAlgn="base" hangingPunct="0">
              <a:spcBef>
                <a:spcPct val="20000"/>
              </a:spcBef>
              <a:spcAft>
                <a:spcPct val="0"/>
              </a:spcAft>
              <a:buChar char="»"/>
              <a:defRPr sz="1900">
                <a:solidFill>
                  <a:schemeClr val="tx1"/>
                </a:solidFill>
                <a:latin typeface="Times New Roman" pitchFamily="18" charset="0"/>
              </a:defRPr>
            </a:lvl5pPr>
            <a:lvl6pPr marL="2579688" indent="-227013" algn="l" defTabSz="758825" rtl="0" eaLnBrk="0" fontAlgn="base" hangingPunct="0">
              <a:spcBef>
                <a:spcPct val="20000"/>
              </a:spcBef>
              <a:spcAft>
                <a:spcPct val="0"/>
              </a:spcAft>
              <a:buChar char="»"/>
              <a:defRPr sz="1900">
                <a:solidFill>
                  <a:schemeClr val="tx1"/>
                </a:solidFill>
                <a:latin typeface="Times New Roman" pitchFamily="18" charset="0"/>
              </a:defRPr>
            </a:lvl6pPr>
            <a:lvl7pPr marL="3036888" indent="-227013" algn="l" defTabSz="758825" rtl="0" eaLnBrk="0" fontAlgn="base" hangingPunct="0">
              <a:spcBef>
                <a:spcPct val="20000"/>
              </a:spcBef>
              <a:spcAft>
                <a:spcPct val="0"/>
              </a:spcAft>
              <a:buChar char="»"/>
              <a:defRPr sz="1900">
                <a:solidFill>
                  <a:schemeClr val="tx1"/>
                </a:solidFill>
                <a:latin typeface="Times New Roman" pitchFamily="18" charset="0"/>
              </a:defRPr>
            </a:lvl7pPr>
            <a:lvl8pPr marL="3494088" indent="-227013" algn="l" defTabSz="758825" rtl="0" eaLnBrk="0" fontAlgn="base" hangingPunct="0">
              <a:spcBef>
                <a:spcPct val="20000"/>
              </a:spcBef>
              <a:spcAft>
                <a:spcPct val="0"/>
              </a:spcAft>
              <a:buChar char="»"/>
              <a:defRPr sz="1900">
                <a:solidFill>
                  <a:schemeClr val="tx1"/>
                </a:solidFill>
                <a:latin typeface="Times New Roman" pitchFamily="18" charset="0"/>
              </a:defRPr>
            </a:lvl8pPr>
            <a:lvl9pPr marL="3951288" indent="-227013" algn="l" defTabSz="758825" rtl="0" eaLnBrk="0" fontAlgn="base" hangingPunct="0">
              <a:spcBef>
                <a:spcPct val="20000"/>
              </a:spcBef>
              <a:spcAft>
                <a:spcPct val="0"/>
              </a:spcAft>
              <a:buChar char="»"/>
              <a:defRPr sz="1900">
                <a:solidFill>
                  <a:schemeClr val="tx1"/>
                </a:solidFill>
                <a:latin typeface="Times New Roman" pitchFamily="18" charset="0"/>
              </a:defRPr>
            </a:lvl9pPr>
          </a:lstStyle>
          <a:p>
            <a:pPr>
              <a:buFont typeface="Wingdings" panose="05000000000000000000" pitchFamily="2" charset="2"/>
              <a:buChar char="Ø"/>
            </a:pPr>
            <a:endParaRPr lang="en-US" kern="0" dirty="0" smtClean="0"/>
          </a:p>
          <a:p>
            <a:pPr>
              <a:spcBef>
                <a:spcPts val="0"/>
              </a:spcBef>
              <a:spcAft>
                <a:spcPts val="1200"/>
              </a:spcAft>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Liability </a:t>
            </a:r>
            <a:r>
              <a:rPr lang="en-US" sz="3800" kern="0" dirty="0" smtClean="0">
                <a:ea typeface="Tahoma" panose="020B0604030504040204" pitchFamily="34" charset="0"/>
                <a:cs typeface="Tahoma" panose="020B0604030504040204" pitchFamily="34" charset="0"/>
              </a:rPr>
              <a:t>– Typically paid out over 5-10 years, so investment income is large enough to reflect in calculations</a:t>
            </a:r>
          </a:p>
          <a:p>
            <a:pPr>
              <a:spcBef>
                <a:spcPts val="0"/>
              </a:spcBef>
              <a:spcAft>
                <a:spcPts val="1200"/>
              </a:spcAft>
              <a:buClrTx/>
              <a:buFont typeface="Wingdings" panose="05000000000000000000" pitchFamily="2" charset="2"/>
              <a:buChar char="Ø"/>
            </a:pPr>
            <a:r>
              <a:rPr lang="en-US" sz="3800" kern="0" dirty="0" smtClean="0">
                <a:ea typeface="Tahoma" panose="020B0604030504040204" pitchFamily="34" charset="0"/>
                <a:cs typeface="Tahoma" panose="020B0604030504040204" pitchFamily="34" charset="0"/>
              </a:rPr>
              <a:t>WC – Claims may remain open more than 20 years, so investment income</a:t>
            </a:r>
            <a:br>
              <a:rPr lang="en-US" sz="3800" kern="0" dirty="0" smtClean="0">
                <a:ea typeface="Tahoma" panose="020B0604030504040204" pitchFamily="34" charset="0"/>
                <a:cs typeface="Tahoma" panose="020B0604030504040204" pitchFamily="34" charset="0"/>
              </a:rPr>
            </a:br>
            <a:r>
              <a:rPr lang="en-US" sz="3800" kern="0" dirty="0" smtClean="0">
                <a:ea typeface="Tahoma" panose="020B0604030504040204" pitchFamily="34" charset="0"/>
                <a:cs typeface="Tahoma" panose="020B0604030504040204" pitchFamily="34" charset="0"/>
              </a:rPr>
              <a:t>is significant</a:t>
            </a:r>
            <a:endParaRPr lang="en-US" sz="3800" kern="0" dirty="0">
              <a:ea typeface="Tahoma" panose="020B0604030504040204" pitchFamily="34" charset="0"/>
              <a:cs typeface="Tahoma" panose="020B0604030504040204" pitchFamily="34" charset="0"/>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867400"/>
            <a:ext cx="129166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54</a:t>
            </a:fld>
            <a:endParaRPr lang="en-US" altLang="en-US" sz="1800" b="1" dirty="0"/>
          </a:p>
        </p:txBody>
      </p:sp>
    </p:spTree>
    <p:extLst>
      <p:ext uri="{BB962C8B-B14F-4D97-AF65-F5344CB8AC3E}">
        <p14:creationId xmlns:p14="http://schemas.microsoft.com/office/powerpoint/2010/main" val="294543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120775"/>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smtClean="0">
                <a:latin typeface="+mn-lt"/>
                <a:cs typeface="MV Boli" panose="02000500030200090000" pitchFamily="2" charset="0"/>
              </a:rPr>
              <a:t>Advice…</a:t>
            </a:r>
          </a:p>
        </p:txBody>
      </p:sp>
      <p:sp>
        <p:nvSpPr>
          <p:cNvPr id="7" name="Rectangle 2"/>
          <p:cNvSpPr txBox="1">
            <a:spLocks noChangeArrowheads="1"/>
          </p:cNvSpPr>
          <p:nvPr/>
        </p:nvSpPr>
        <p:spPr bwMode="auto">
          <a:xfrm>
            <a:off x="288704" y="3429000"/>
            <a:ext cx="8561609" cy="1120775"/>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marL="0" marR="0" lvl="0" indent="0" algn="ctr" defTabSz="758825" rtl="0" eaLnBrk="0" fontAlgn="base" latinLnBrk="0" hangingPunct="0">
              <a:lnSpc>
                <a:spcPct val="100000"/>
              </a:lnSpc>
              <a:spcBef>
                <a:spcPct val="0"/>
              </a:spcBef>
              <a:spcAft>
                <a:spcPct val="0"/>
              </a:spcAft>
              <a:buClrTx/>
              <a:buSzTx/>
              <a:buFontTx/>
              <a:buNone/>
              <a:tabLst/>
              <a:defRPr/>
            </a:pPr>
            <a:r>
              <a:rPr lang="en-US" sz="4400" kern="0" dirty="0" smtClean="0">
                <a:solidFill>
                  <a:srgbClr val="FF0000"/>
                </a:solidFill>
                <a:effectLst>
                  <a:outerShdw blurRad="38100" dist="38100" dir="2700000" algn="tl">
                    <a:srgbClr val="000000">
                      <a:alpha val="43137"/>
                    </a:srgbClr>
                  </a:outerShdw>
                </a:effectLst>
                <a:latin typeface="+mj-lt"/>
                <a:ea typeface="+mj-ea"/>
                <a:cs typeface="+mj-cs"/>
              </a:rPr>
              <a:t>Choose a Reasonable</a:t>
            </a:r>
            <a:br>
              <a:rPr lang="en-US" sz="4400" kern="0" dirty="0" smtClean="0">
                <a:solidFill>
                  <a:srgbClr val="FF0000"/>
                </a:solidFill>
                <a:effectLst>
                  <a:outerShdw blurRad="38100" dist="38100" dir="2700000" algn="tl">
                    <a:srgbClr val="000000">
                      <a:alpha val="43137"/>
                    </a:srgbClr>
                  </a:outerShdw>
                </a:effectLst>
                <a:latin typeface="+mj-lt"/>
                <a:ea typeface="+mj-ea"/>
                <a:cs typeface="+mj-cs"/>
              </a:rPr>
            </a:br>
            <a:r>
              <a:rPr lang="en-US" sz="4400" kern="0" dirty="0" smtClean="0">
                <a:solidFill>
                  <a:srgbClr val="FF0000"/>
                </a:solidFill>
                <a:effectLst>
                  <a:outerShdw blurRad="38100" dist="38100" dir="2700000" algn="tl">
                    <a:srgbClr val="000000">
                      <a:alpha val="43137"/>
                    </a:srgbClr>
                  </a:outerShdw>
                </a:effectLst>
                <a:latin typeface="+mj-lt"/>
                <a:ea typeface="+mj-ea"/>
                <a:cs typeface="+mj-cs"/>
              </a:rPr>
              <a:t>Discount Rate!</a:t>
            </a:r>
            <a:endParaRPr kumimoji="0" lang="en-US" sz="4400" b="0"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599" y="5859516"/>
            <a:ext cx="1222685" cy="99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55</a:t>
            </a:fld>
            <a:endParaRPr lang="en-US" altLang="en-US" sz="1800" b="1" dirty="0"/>
          </a:p>
        </p:txBody>
      </p:sp>
    </p:spTree>
    <p:extLst>
      <p:ext uri="{BB962C8B-B14F-4D97-AF65-F5344CB8AC3E}">
        <p14:creationId xmlns:p14="http://schemas.microsoft.com/office/powerpoint/2010/main" val="40103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1120775"/>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smtClean="0">
                <a:latin typeface="+mn-lt"/>
                <a:cs typeface="MV Boli" panose="02000500030200090000" pitchFamily="2" charset="0"/>
              </a:rPr>
              <a:t>Confidence Levels</a:t>
            </a:r>
          </a:p>
        </p:txBody>
      </p:sp>
      <p:sp>
        <p:nvSpPr>
          <p:cNvPr id="5" name="Rectangle 2"/>
          <p:cNvSpPr txBox="1">
            <a:spLocks noChangeArrowheads="1"/>
          </p:cNvSpPr>
          <p:nvPr/>
        </p:nvSpPr>
        <p:spPr bwMode="auto">
          <a:xfrm>
            <a:off x="4560887" y="3733800"/>
            <a:ext cx="3668713" cy="1295400"/>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lvl1pPr algn="l" defTabSz="758825" rtl="0" eaLnBrk="0" fontAlgn="base" hangingPunct="0">
              <a:spcBef>
                <a:spcPct val="0"/>
              </a:spcBef>
              <a:spcAft>
                <a:spcPct val="0"/>
              </a:spcAft>
              <a:defRPr sz="2800">
                <a:solidFill>
                  <a:srgbClr val="339933"/>
                </a:solidFill>
                <a:latin typeface="+mj-lt"/>
                <a:ea typeface="+mj-ea"/>
                <a:cs typeface="+mj-cs"/>
              </a:defRPr>
            </a:lvl1pPr>
            <a:lvl2pPr algn="l" defTabSz="758825" rtl="0" eaLnBrk="0" fontAlgn="base" hangingPunct="0">
              <a:spcBef>
                <a:spcPct val="0"/>
              </a:spcBef>
              <a:spcAft>
                <a:spcPct val="0"/>
              </a:spcAft>
              <a:defRPr sz="1600">
                <a:solidFill>
                  <a:srgbClr val="339933"/>
                </a:solidFill>
                <a:latin typeface="Zurich Blk BT" pitchFamily="34" charset="0"/>
              </a:defRPr>
            </a:lvl2pPr>
            <a:lvl3pPr algn="l" defTabSz="758825" rtl="0" eaLnBrk="0" fontAlgn="base" hangingPunct="0">
              <a:spcBef>
                <a:spcPct val="0"/>
              </a:spcBef>
              <a:spcAft>
                <a:spcPct val="0"/>
              </a:spcAft>
              <a:defRPr sz="1600">
                <a:solidFill>
                  <a:srgbClr val="339933"/>
                </a:solidFill>
                <a:latin typeface="Zurich Blk BT" pitchFamily="34" charset="0"/>
              </a:defRPr>
            </a:lvl3pPr>
            <a:lvl4pPr algn="l" defTabSz="758825" rtl="0" eaLnBrk="0" fontAlgn="base" hangingPunct="0">
              <a:spcBef>
                <a:spcPct val="0"/>
              </a:spcBef>
              <a:spcAft>
                <a:spcPct val="0"/>
              </a:spcAft>
              <a:defRPr sz="1600">
                <a:solidFill>
                  <a:srgbClr val="339933"/>
                </a:solidFill>
                <a:latin typeface="Zurich Blk BT" pitchFamily="34" charset="0"/>
              </a:defRPr>
            </a:lvl4pPr>
            <a:lvl5pPr algn="l" defTabSz="758825" rtl="0" eaLnBrk="0" fontAlgn="base" hangingPunct="0">
              <a:spcBef>
                <a:spcPct val="0"/>
              </a:spcBef>
              <a:spcAft>
                <a:spcPct val="0"/>
              </a:spcAft>
              <a:defRPr sz="1600">
                <a:solidFill>
                  <a:srgbClr val="339933"/>
                </a:solidFill>
                <a:latin typeface="Zurich Blk BT" pitchFamily="34" charset="0"/>
              </a:defRPr>
            </a:lvl5pPr>
            <a:lvl6pPr marL="457200" algn="l" defTabSz="758825" rtl="0" eaLnBrk="0" fontAlgn="base" hangingPunct="0">
              <a:spcBef>
                <a:spcPct val="0"/>
              </a:spcBef>
              <a:spcAft>
                <a:spcPct val="0"/>
              </a:spcAft>
              <a:defRPr sz="1600">
                <a:solidFill>
                  <a:srgbClr val="339933"/>
                </a:solidFill>
                <a:latin typeface="Zurich Blk BT" pitchFamily="34" charset="0"/>
              </a:defRPr>
            </a:lvl6pPr>
            <a:lvl7pPr marL="914400" algn="l" defTabSz="758825" rtl="0" eaLnBrk="0" fontAlgn="base" hangingPunct="0">
              <a:spcBef>
                <a:spcPct val="0"/>
              </a:spcBef>
              <a:spcAft>
                <a:spcPct val="0"/>
              </a:spcAft>
              <a:defRPr sz="1600">
                <a:solidFill>
                  <a:srgbClr val="339933"/>
                </a:solidFill>
                <a:latin typeface="Zurich Blk BT" pitchFamily="34" charset="0"/>
              </a:defRPr>
            </a:lvl7pPr>
            <a:lvl8pPr marL="1371600" algn="l" defTabSz="758825" rtl="0" eaLnBrk="0" fontAlgn="base" hangingPunct="0">
              <a:spcBef>
                <a:spcPct val="0"/>
              </a:spcBef>
              <a:spcAft>
                <a:spcPct val="0"/>
              </a:spcAft>
              <a:defRPr sz="1600">
                <a:solidFill>
                  <a:srgbClr val="339933"/>
                </a:solidFill>
                <a:latin typeface="Zurich Blk BT" pitchFamily="34" charset="0"/>
              </a:defRPr>
            </a:lvl8pPr>
            <a:lvl9pPr marL="1828800" algn="l" defTabSz="758825" rtl="0" eaLnBrk="0" fontAlgn="base" hangingPunct="0">
              <a:spcBef>
                <a:spcPct val="0"/>
              </a:spcBef>
              <a:spcAft>
                <a:spcPct val="0"/>
              </a:spcAft>
              <a:defRPr sz="1600">
                <a:solidFill>
                  <a:srgbClr val="339933"/>
                </a:solidFill>
                <a:latin typeface="Zurich Blk BT" pitchFamily="34" charset="0"/>
              </a:defRPr>
            </a:lvl9pPr>
          </a:lstStyle>
          <a:p>
            <a:pPr algn="ctr"/>
            <a:r>
              <a:rPr lang="en-US" sz="4000" kern="0" dirty="0" smtClean="0">
                <a:solidFill>
                  <a:schemeClr val="tx1"/>
                </a:solidFill>
                <a:latin typeface="+mn-lt"/>
                <a:cs typeface="Times New Roman" panose="02020603050405020304" pitchFamily="18" charset="0"/>
              </a:rPr>
              <a:t>How Confident Are You?</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2844800"/>
            <a:ext cx="3810000" cy="3196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855" y="5867400"/>
            <a:ext cx="1113246"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56</a:t>
            </a:fld>
            <a:endParaRPr lang="en-US" altLang="en-US" sz="1800" b="1" dirty="0"/>
          </a:p>
        </p:txBody>
      </p:sp>
    </p:spTree>
    <p:extLst>
      <p:ext uri="{BB962C8B-B14F-4D97-AF65-F5344CB8AC3E}">
        <p14:creationId xmlns:p14="http://schemas.microsoft.com/office/powerpoint/2010/main" val="32075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More Lingo</a:t>
            </a:r>
            <a:endParaRPr lang="en-US" altLang="en-US" sz="4000" dirty="0">
              <a:latin typeface="+mn-lt"/>
              <a:cs typeface="MV Boli" panose="02000500030200090000" pitchFamily="2" charset="0"/>
            </a:endParaRPr>
          </a:p>
        </p:txBody>
      </p:sp>
      <p:sp>
        <p:nvSpPr>
          <p:cNvPr id="3" name="Content Placeholder 2"/>
          <p:cNvSpPr txBox="1">
            <a:spLocks/>
          </p:cNvSpPr>
          <p:nvPr/>
        </p:nvSpPr>
        <p:spPr>
          <a:xfrm>
            <a:off x="838200" y="1371600"/>
            <a:ext cx="7086600" cy="4422775"/>
          </a:xfrm>
          <a:prstGeom prst="rect">
            <a:avLst/>
          </a:prstGeom>
        </p:spPr>
        <p:txBody>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en-US" sz="2400" dirty="0" smtClean="0"/>
              <a:t>The majority of actuarial calculations are done at the “Expected Level” (Average  or Central Estimates).</a:t>
            </a:r>
          </a:p>
          <a:p>
            <a:pPr>
              <a:buFont typeface="Wingdings" panose="05000000000000000000" pitchFamily="2" charset="2"/>
              <a:buChar char="Ø"/>
            </a:pPr>
            <a:r>
              <a:rPr lang="en-US" sz="2400" dirty="0" smtClean="0"/>
              <a:t>“Confidence Level” estimates are also provided, which provide a safety margin above “Expected Level”.</a:t>
            </a:r>
          </a:p>
          <a:p>
            <a:pPr>
              <a:buFont typeface="Wingdings" panose="05000000000000000000" pitchFamily="2" charset="2"/>
              <a:buChar char="Ø"/>
            </a:pPr>
            <a:r>
              <a:rPr lang="en-US" sz="2400" dirty="0" smtClean="0"/>
              <a:t>Describes the probability that premiums collected will exceed the actual value of losses after all claims have been settled.</a:t>
            </a:r>
          </a:p>
          <a:p>
            <a:pPr>
              <a:buFont typeface="Wingdings" panose="05000000000000000000" pitchFamily="2" charset="2"/>
              <a:buChar char="Ø"/>
            </a:pPr>
            <a:r>
              <a:rPr lang="en-US" sz="2400" dirty="0" smtClean="0"/>
              <a:t>“Expected Level” is approximately “55% - 60% Confidence Level” for P&amp;C</a:t>
            </a:r>
          </a:p>
          <a:p>
            <a:pPr>
              <a:buClr>
                <a:srgbClr val="0070C0"/>
              </a:buClr>
            </a:pPr>
            <a:endParaRPr lang="en-US" sz="2400" dirty="0" smtClean="0"/>
          </a:p>
          <a:p>
            <a:pPr>
              <a:buClr>
                <a:srgbClr val="0070C0"/>
              </a:buClr>
            </a:pPr>
            <a:endParaRPr lang="en-US" sz="2400" dirty="0" smtClean="0"/>
          </a:p>
          <a:p>
            <a:pPr marL="0" indent="0">
              <a:buFont typeface="Arial" charset="0"/>
              <a:buNone/>
              <a:defRPr/>
            </a:pPr>
            <a:endParaRPr lang="en-US" sz="2400" dirty="0" smtClean="0"/>
          </a:p>
          <a:p>
            <a:pPr>
              <a:defRPr/>
            </a:pP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969" y="4663527"/>
            <a:ext cx="20955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67400"/>
            <a:ext cx="114783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57</a:t>
            </a:fld>
            <a:endParaRPr lang="en-US" altLang="en-US" sz="1800" b="1" dirty="0"/>
          </a:p>
        </p:txBody>
      </p:sp>
    </p:spTree>
    <p:extLst>
      <p:ext uri="{BB962C8B-B14F-4D97-AF65-F5344CB8AC3E}">
        <p14:creationId xmlns:p14="http://schemas.microsoft.com/office/powerpoint/2010/main" val="195871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952" y="5606986"/>
            <a:ext cx="1147838" cy="1251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Distributions</a:t>
            </a:r>
            <a:endParaRPr lang="en-US" altLang="en-US" sz="4000" dirty="0">
              <a:latin typeface="+mn-lt"/>
              <a:cs typeface="MV Boli" panose="02000500030200090000" pitchFamily="2"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049662" cy="362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4114800" y="2819400"/>
            <a:ext cx="0" cy="2057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67200" y="2514600"/>
            <a:ext cx="761747" cy="369332"/>
          </a:xfrm>
          <a:prstGeom prst="rect">
            <a:avLst/>
          </a:prstGeom>
          <a:solidFill>
            <a:schemeClr val="bg1"/>
          </a:solidFill>
        </p:spPr>
        <p:txBody>
          <a:bodyPr wrap="none" rtlCol="0">
            <a:spAutoFit/>
          </a:bodyPr>
          <a:lstStyle/>
          <a:p>
            <a:pPr algn="ctr"/>
            <a:r>
              <a:rPr lang="en-US" dirty="0" smtClean="0"/>
              <a:t>Mean</a:t>
            </a:r>
            <a:endParaRPr lang="en-US" dirty="0"/>
          </a:p>
        </p:txBody>
      </p:sp>
      <p:sp>
        <p:nvSpPr>
          <p:cNvPr id="10" name="TextBox 9"/>
          <p:cNvSpPr txBox="1"/>
          <p:nvPr/>
        </p:nvSpPr>
        <p:spPr>
          <a:xfrm>
            <a:off x="3783117" y="2145268"/>
            <a:ext cx="941283" cy="369332"/>
          </a:xfrm>
          <a:prstGeom prst="rect">
            <a:avLst/>
          </a:prstGeom>
          <a:solidFill>
            <a:schemeClr val="bg1"/>
          </a:solidFill>
        </p:spPr>
        <p:txBody>
          <a:bodyPr wrap="none" rtlCol="0">
            <a:spAutoFit/>
          </a:bodyPr>
          <a:lstStyle/>
          <a:p>
            <a:pPr algn="ctr"/>
            <a:r>
              <a:rPr lang="en-US" dirty="0" smtClean="0"/>
              <a:t>Median</a:t>
            </a:r>
            <a:endParaRPr lang="en-US" dirty="0"/>
          </a:p>
        </p:txBody>
      </p:sp>
      <p:sp>
        <p:nvSpPr>
          <p:cNvPr id="11" name="TextBox 10"/>
          <p:cNvSpPr txBox="1"/>
          <p:nvPr/>
        </p:nvSpPr>
        <p:spPr>
          <a:xfrm>
            <a:off x="3048507" y="2069068"/>
            <a:ext cx="761747" cy="369332"/>
          </a:xfrm>
          <a:prstGeom prst="rect">
            <a:avLst/>
          </a:prstGeom>
          <a:solidFill>
            <a:schemeClr val="bg1"/>
          </a:solidFill>
        </p:spPr>
        <p:txBody>
          <a:bodyPr wrap="none" rtlCol="0">
            <a:spAutoFit/>
          </a:bodyPr>
          <a:lstStyle/>
          <a:p>
            <a:pPr algn="ctr"/>
            <a:r>
              <a:rPr lang="en-US" dirty="0" smtClean="0"/>
              <a:t>Mode</a:t>
            </a:r>
            <a:endParaRPr lang="en-US" dirty="0"/>
          </a:p>
        </p:txBody>
      </p:sp>
      <p:sp>
        <p:nvSpPr>
          <p:cNvPr id="12" name="TextBox 11"/>
          <p:cNvSpPr txBox="1"/>
          <p:nvPr/>
        </p:nvSpPr>
        <p:spPr>
          <a:xfrm>
            <a:off x="6004996" y="4040805"/>
            <a:ext cx="1005404" cy="369332"/>
          </a:xfrm>
          <a:prstGeom prst="rect">
            <a:avLst/>
          </a:prstGeom>
          <a:solidFill>
            <a:schemeClr val="bg1"/>
          </a:solidFill>
        </p:spPr>
        <p:txBody>
          <a:bodyPr wrap="none" rtlCol="0">
            <a:spAutoFit/>
          </a:bodyPr>
          <a:lstStyle/>
          <a:p>
            <a:pPr algn="ctr"/>
            <a:r>
              <a:rPr lang="en-US" dirty="0" smtClean="0"/>
              <a:t>90% CL</a:t>
            </a:r>
            <a:endParaRPr lang="en-US" dirty="0"/>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143375"/>
            <a:ext cx="619125" cy="26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137" y="4410137"/>
            <a:ext cx="466725" cy="46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989547" y="5334000"/>
            <a:ext cx="2860720" cy="369332"/>
          </a:xfrm>
          <a:prstGeom prst="rect">
            <a:avLst/>
          </a:prstGeom>
          <a:solidFill>
            <a:schemeClr val="bg1"/>
          </a:solidFill>
        </p:spPr>
        <p:txBody>
          <a:bodyPr wrap="none" rtlCol="0">
            <a:spAutoFit/>
          </a:bodyPr>
          <a:lstStyle/>
          <a:p>
            <a:pPr algn="ctr"/>
            <a:r>
              <a:rPr lang="en-US" dirty="0" smtClean="0"/>
              <a:t>Annual Losses ($Millions)</a:t>
            </a:r>
            <a:endParaRPr lang="en-US" dirty="0"/>
          </a:p>
        </p:txBody>
      </p:sp>
      <p:sp>
        <p:nvSpPr>
          <p:cNvPr id="19"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58</a:t>
            </a:fld>
            <a:endParaRPr lang="en-US" altLang="en-US" sz="1800" b="1" dirty="0"/>
          </a:p>
        </p:txBody>
      </p:sp>
    </p:spTree>
    <p:extLst>
      <p:ext uri="{BB962C8B-B14F-4D97-AF65-F5344CB8AC3E}">
        <p14:creationId xmlns:p14="http://schemas.microsoft.com/office/powerpoint/2010/main" val="216623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Common Errors</a:t>
            </a:r>
            <a:endParaRPr lang="en-US" altLang="en-US" sz="4000" dirty="0">
              <a:latin typeface="+mn-lt"/>
              <a:cs typeface="MV Boli" panose="02000500030200090000" pitchFamily="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648200"/>
            <a:ext cx="2590800" cy="171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a:xfrm>
            <a:off x="1752600" y="1219201"/>
            <a:ext cx="6537324" cy="5105400"/>
          </a:xfrm>
          <a:prstGeom prst="rect">
            <a:avLst/>
          </a:prstGeom>
        </p:spPr>
        <p:txBody>
          <a:bodyPr/>
          <a:lstStyle>
            <a:lvl1pPr marL="342900" indent="-342900" algn="l" defTabSz="758825" rtl="0" eaLnBrk="0" fontAlgn="base" hangingPunct="0">
              <a:spcBef>
                <a:spcPct val="50000"/>
              </a:spcBef>
              <a:spcAft>
                <a:spcPct val="0"/>
              </a:spcAft>
              <a:buClr>
                <a:srgbClr val="339933"/>
              </a:buClr>
              <a:buSzPct val="95000"/>
              <a:buFont typeface="WP TypographicSymbols"/>
              <a:buChar char="O"/>
              <a:defRPr sz="1600">
                <a:solidFill>
                  <a:schemeClr val="tx1"/>
                </a:solidFill>
                <a:latin typeface="+mn-lt"/>
                <a:ea typeface="+mn-ea"/>
                <a:cs typeface="+mn-cs"/>
              </a:defRPr>
            </a:lvl1pPr>
            <a:lvl2pPr marL="684213" indent="-339725" algn="l" defTabSz="758825" rtl="0" eaLnBrk="0" fontAlgn="base" hangingPunct="0">
              <a:spcBef>
                <a:spcPct val="20000"/>
              </a:spcBef>
              <a:spcAft>
                <a:spcPct val="0"/>
              </a:spcAft>
              <a:buClr>
                <a:srgbClr val="00FF00"/>
              </a:buClr>
              <a:buSzPct val="95000"/>
              <a:buFont typeface="WP TypographicSymbols"/>
              <a:buChar char="O"/>
              <a:defRPr sz="1600">
                <a:solidFill>
                  <a:schemeClr val="tx1"/>
                </a:solidFill>
                <a:latin typeface="+mn-lt"/>
              </a:defRPr>
            </a:lvl2pPr>
            <a:lvl3pPr marL="1027113" indent="-341313" algn="l" defTabSz="758825" rtl="0" eaLnBrk="0" fontAlgn="base" hangingPunct="0">
              <a:spcBef>
                <a:spcPct val="20000"/>
              </a:spcBef>
              <a:spcAft>
                <a:spcPct val="0"/>
              </a:spcAft>
              <a:buSzPct val="100000"/>
              <a:buFont typeface="WP TypographicSymbols"/>
              <a:buChar char="C"/>
              <a:defRPr sz="1600">
                <a:solidFill>
                  <a:schemeClr val="tx1"/>
                </a:solidFill>
                <a:latin typeface="+mn-lt"/>
              </a:defRPr>
            </a:lvl3pPr>
            <a:lvl4pPr marL="1724025" indent="-285750" algn="l" defTabSz="758825" rtl="0" eaLnBrk="0" fontAlgn="base" hangingPunct="0">
              <a:spcBef>
                <a:spcPct val="20000"/>
              </a:spcBef>
              <a:spcAft>
                <a:spcPct val="0"/>
              </a:spcAft>
              <a:buChar char="–"/>
              <a:defRPr sz="1900">
                <a:solidFill>
                  <a:schemeClr val="tx1"/>
                </a:solidFill>
                <a:latin typeface="Times New Roman" pitchFamily="18" charset="0"/>
              </a:defRPr>
            </a:lvl4pPr>
            <a:lvl5pPr marL="2122488" indent="-227013" algn="l" defTabSz="758825" rtl="0" eaLnBrk="0" fontAlgn="base" hangingPunct="0">
              <a:spcBef>
                <a:spcPct val="20000"/>
              </a:spcBef>
              <a:spcAft>
                <a:spcPct val="0"/>
              </a:spcAft>
              <a:buChar char="»"/>
              <a:defRPr sz="1900">
                <a:solidFill>
                  <a:schemeClr val="tx1"/>
                </a:solidFill>
                <a:latin typeface="Times New Roman" pitchFamily="18" charset="0"/>
              </a:defRPr>
            </a:lvl5pPr>
            <a:lvl6pPr marL="2579688" indent="-227013" algn="l" defTabSz="758825" rtl="0" eaLnBrk="0" fontAlgn="base" hangingPunct="0">
              <a:spcBef>
                <a:spcPct val="20000"/>
              </a:spcBef>
              <a:spcAft>
                <a:spcPct val="0"/>
              </a:spcAft>
              <a:buChar char="»"/>
              <a:defRPr sz="1900">
                <a:solidFill>
                  <a:schemeClr val="tx1"/>
                </a:solidFill>
                <a:latin typeface="Times New Roman" pitchFamily="18" charset="0"/>
              </a:defRPr>
            </a:lvl6pPr>
            <a:lvl7pPr marL="3036888" indent="-227013" algn="l" defTabSz="758825" rtl="0" eaLnBrk="0" fontAlgn="base" hangingPunct="0">
              <a:spcBef>
                <a:spcPct val="20000"/>
              </a:spcBef>
              <a:spcAft>
                <a:spcPct val="0"/>
              </a:spcAft>
              <a:buChar char="»"/>
              <a:defRPr sz="1900">
                <a:solidFill>
                  <a:schemeClr val="tx1"/>
                </a:solidFill>
                <a:latin typeface="Times New Roman" pitchFamily="18" charset="0"/>
              </a:defRPr>
            </a:lvl7pPr>
            <a:lvl8pPr marL="3494088" indent="-227013" algn="l" defTabSz="758825" rtl="0" eaLnBrk="0" fontAlgn="base" hangingPunct="0">
              <a:spcBef>
                <a:spcPct val="20000"/>
              </a:spcBef>
              <a:spcAft>
                <a:spcPct val="0"/>
              </a:spcAft>
              <a:buChar char="»"/>
              <a:defRPr sz="1900">
                <a:solidFill>
                  <a:schemeClr val="tx1"/>
                </a:solidFill>
                <a:latin typeface="Times New Roman" pitchFamily="18" charset="0"/>
              </a:defRPr>
            </a:lvl8pPr>
            <a:lvl9pPr marL="3951288" indent="-227013" algn="l" defTabSz="758825" rtl="0" eaLnBrk="0" fontAlgn="base" hangingPunct="0">
              <a:spcBef>
                <a:spcPct val="20000"/>
              </a:spcBef>
              <a:spcAft>
                <a:spcPct val="0"/>
              </a:spcAft>
              <a:buChar char="»"/>
              <a:defRPr sz="1900">
                <a:solidFill>
                  <a:schemeClr val="tx1"/>
                </a:solidFill>
                <a:latin typeface="Times New Roman" pitchFamily="18" charset="0"/>
              </a:defRPr>
            </a:lvl9pPr>
          </a:lstStyle>
          <a:p>
            <a:pPr>
              <a:buClrTx/>
              <a:buFont typeface="Wingdings" panose="05000000000000000000" pitchFamily="2" charset="2"/>
              <a:buChar char="Ø"/>
            </a:pPr>
            <a:r>
              <a:rPr lang="en-US" sz="2800" kern="0" dirty="0" smtClean="0"/>
              <a:t>“You are funded at 120% Confidence Level, so you must release your surplus down to 100%!” </a:t>
            </a:r>
            <a:r>
              <a:rPr lang="en-US" sz="2800" i="1" kern="0" dirty="0" smtClean="0"/>
              <a:t>(an actual quote from a State Auditor letter)</a:t>
            </a:r>
          </a:p>
          <a:p>
            <a:pPr>
              <a:buClrTx/>
              <a:buFont typeface="Wingdings" panose="05000000000000000000" pitchFamily="2" charset="2"/>
              <a:buChar char="Ø"/>
            </a:pPr>
            <a:r>
              <a:rPr lang="en-US" sz="2800" kern="0" dirty="0" smtClean="0"/>
              <a:t>“Our funding is 70% of the actuarial estimate, so we are funded at 70% Confidence Level!” </a:t>
            </a:r>
            <a:r>
              <a:rPr lang="en-US" sz="2800" i="1" kern="0" dirty="0" smtClean="0"/>
              <a:t>(an actual quote from a Board Member)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27375"/>
            <a:ext cx="1768475"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9983" y="5752607"/>
            <a:ext cx="1095417"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59</a:t>
            </a:fld>
            <a:endParaRPr lang="en-US" altLang="en-US" sz="1800" b="1" dirty="0"/>
          </a:p>
        </p:txBody>
      </p:sp>
    </p:spTree>
    <p:extLst>
      <p:ext uri="{BB962C8B-B14F-4D97-AF65-F5344CB8AC3E}">
        <p14:creationId xmlns:p14="http://schemas.microsoft.com/office/powerpoint/2010/main" val="2483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linds(horizontal)">
                                      <p:cBhvr>
                                        <p:cTn id="16" dur="500"/>
                                        <p:tgtEl>
                                          <p:spTgt spid="4">
                                            <p:txEl>
                                              <p:pRg st="1" end="1"/>
                                            </p:txEl>
                                          </p:spTgt>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par>
                          <p:cTn id="21" fill="hold">
                            <p:stCondLst>
                              <p:cond delay="3500"/>
                            </p:stCondLst>
                            <p:childTnLst>
                              <p:par>
                                <p:cTn id="22" presetID="53" presetClass="entr" presetSubtype="16" fill="hold" nodeType="afterEffect">
                                  <p:stCondLst>
                                    <p:cond delay="25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5867401"/>
            <a:ext cx="109968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13" descr="habxmumt[1]"/>
          <p:cNvPicPr>
            <a:picLocks noChangeAspect="1" noChangeArrowheads="1"/>
          </p:cNvPicPr>
          <p:nvPr/>
        </p:nvPicPr>
        <p:blipFill>
          <a:blip r:embed="rId3" cstate="print"/>
          <a:srcRect/>
          <a:stretch>
            <a:fillRect/>
          </a:stretch>
        </p:blipFill>
        <p:spPr>
          <a:xfrm>
            <a:off x="1295400" y="1524000"/>
            <a:ext cx="2330450" cy="3584575"/>
          </a:xfrm>
          <a:prstGeom prst="rect">
            <a:avLst/>
          </a:prstGeom>
        </p:spPr>
      </p:pic>
      <p:pic>
        <p:nvPicPr>
          <p:cNvPr id="4" name="Picture 15" descr="BD18251_"/>
          <p:cNvPicPr>
            <a:picLocks noChangeAspect="1" noChangeArrowheads="1"/>
          </p:cNvPicPr>
          <p:nvPr/>
        </p:nvPicPr>
        <p:blipFill>
          <a:blip r:embed="rId4" cstate="print"/>
          <a:srcRect/>
          <a:stretch>
            <a:fillRect/>
          </a:stretch>
        </p:blipFill>
        <p:spPr>
          <a:xfrm>
            <a:off x="5029200" y="1524000"/>
            <a:ext cx="2578100" cy="3265488"/>
          </a:xfrm>
          <a:prstGeom prst="rect">
            <a:avLst/>
          </a:prstGeom>
        </p:spPr>
      </p:pic>
      <p:sp>
        <p:nvSpPr>
          <p:cNvPr id="5" name="Text Box 16"/>
          <p:cNvSpPr txBox="1">
            <a:spLocks noChangeArrowheads="1"/>
          </p:cNvSpPr>
          <p:nvPr/>
        </p:nvSpPr>
        <p:spPr bwMode="auto">
          <a:xfrm>
            <a:off x="1371600" y="5334000"/>
            <a:ext cx="2286000" cy="400110"/>
          </a:xfrm>
          <a:prstGeom prst="rect">
            <a:avLst/>
          </a:prstGeom>
          <a:noFill/>
          <a:ln w="9525">
            <a:noFill/>
            <a:miter lim="800000"/>
            <a:headEnd/>
            <a:tailEnd/>
          </a:ln>
          <a:effectLst/>
        </p:spPr>
        <p:txBody>
          <a:bodyPr>
            <a:spAutoFit/>
          </a:bodyPr>
          <a:lstStyle/>
          <a:p>
            <a:pPr algn="ctr">
              <a:spcBef>
                <a:spcPct val="50000"/>
              </a:spcBef>
            </a:pPr>
            <a:r>
              <a:rPr lang="en-US" sz="2000" b="1" dirty="0"/>
              <a:t>Reserving</a:t>
            </a:r>
          </a:p>
        </p:txBody>
      </p:sp>
      <p:sp>
        <p:nvSpPr>
          <p:cNvPr id="6" name="Text Box 17"/>
          <p:cNvSpPr txBox="1">
            <a:spLocks noChangeArrowheads="1"/>
          </p:cNvSpPr>
          <p:nvPr/>
        </p:nvSpPr>
        <p:spPr bwMode="auto">
          <a:xfrm>
            <a:off x="5334000" y="5334000"/>
            <a:ext cx="2057400" cy="400110"/>
          </a:xfrm>
          <a:prstGeom prst="rect">
            <a:avLst/>
          </a:prstGeom>
          <a:noFill/>
          <a:ln w="9525">
            <a:noFill/>
            <a:miter lim="800000"/>
            <a:headEnd/>
            <a:tailEnd/>
          </a:ln>
          <a:effectLst/>
        </p:spPr>
        <p:txBody>
          <a:bodyPr>
            <a:spAutoFit/>
          </a:bodyPr>
          <a:lstStyle/>
          <a:p>
            <a:pPr algn="ctr">
              <a:spcBef>
                <a:spcPct val="50000"/>
              </a:spcBef>
            </a:pPr>
            <a:r>
              <a:rPr lang="en-US" sz="2000" b="1" dirty="0" smtClean="0"/>
              <a:t>Ratemaking</a:t>
            </a:r>
            <a:endParaRPr lang="en-US" sz="2000" b="1" dirty="0"/>
          </a:p>
        </p:txBody>
      </p:sp>
      <p:sp>
        <p:nvSpPr>
          <p:cNvPr id="7" name="Rectangle 2"/>
          <p:cNvSpPr txBox="1">
            <a:spLocks noChangeArrowheads="1"/>
          </p:cNvSpPr>
          <p:nvPr/>
        </p:nvSpPr>
        <p:spPr bwMode="auto">
          <a:xfrm>
            <a:off x="1752600" y="487362"/>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Actuarial Report Uses</a:t>
            </a:r>
            <a:endParaRPr lang="en-US" altLang="en-US" sz="4000" dirty="0">
              <a:latin typeface="+mn-lt"/>
              <a:cs typeface="MV Boli" panose="02000500030200090000" pitchFamily="2" charset="0"/>
            </a:endParaRPr>
          </a:p>
        </p:txBody>
      </p:sp>
      <p:sp>
        <p:nvSpPr>
          <p:cNvPr id="12"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6</a:t>
            </a:fld>
            <a:endParaRPr lang="en-US" altLang="en-US" sz="1800" b="1" dirty="0"/>
          </a:p>
        </p:txBody>
      </p:sp>
    </p:spTree>
    <p:extLst>
      <p:ext uri="{BB962C8B-B14F-4D97-AF65-F5344CB8AC3E}">
        <p14:creationId xmlns:p14="http://schemas.microsoft.com/office/powerpoint/2010/main" val="349674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par>
                          <p:cTn id="11" fill="hold">
                            <p:stCondLst>
                              <p:cond delay="2000"/>
                            </p:stCondLst>
                            <p:childTnLst>
                              <p:par>
                                <p:cTn id="12" presetID="6"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par>
                          <p:cTn id="18" fill="hold">
                            <p:stCondLst>
                              <p:cond delay="4000"/>
                            </p:stCondLst>
                            <p:childTnLst>
                              <p:par>
                                <p:cTn id="19" presetID="53" presetClass="entr" presetSubtype="16" fill="hold" nodeType="afterEffect">
                                  <p:stCondLst>
                                    <p:cond delay="25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989792" y="1371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defTabSz="758825">
              <a:defRPr sz="2800">
                <a:solidFill>
                  <a:srgbClr val="339933"/>
                </a:solidFill>
                <a:latin typeface="Zurich Blk BT" pitchFamily="34" charset="0"/>
              </a:defRPr>
            </a:lvl1pPr>
            <a:lvl2pPr defTabSz="758825">
              <a:defRPr sz="2800">
                <a:solidFill>
                  <a:srgbClr val="339933"/>
                </a:solidFill>
                <a:latin typeface="Zurich Blk BT" pitchFamily="34" charset="0"/>
              </a:defRPr>
            </a:lvl2pPr>
            <a:lvl3pPr defTabSz="758825">
              <a:defRPr sz="2800">
                <a:solidFill>
                  <a:srgbClr val="339933"/>
                </a:solidFill>
                <a:latin typeface="Zurich Blk BT" pitchFamily="34" charset="0"/>
              </a:defRPr>
            </a:lvl3pPr>
            <a:lvl4pPr defTabSz="758825">
              <a:defRPr sz="2800">
                <a:solidFill>
                  <a:srgbClr val="339933"/>
                </a:solidFill>
                <a:latin typeface="Zurich Blk BT" pitchFamily="34" charset="0"/>
              </a:defRPr>
            </a:lvl4pPr>
            <a:lvl5pPr defTabSz="758825">
              <a:defRPr sz="2800">
                <a:solidFill>
                  <a:srgbClr val="339933"/>
                </a:solidFill>
                <a:latin typeface="Zurich Blk BT" pitchFamily="34" charset="0"/>
              </a:defRPr>
            </a:lvl5pPr>
            <a:lvl6pPr marL="457200" defTabSz="758825" eaLnBrk="0" fontAlgn="base" hangingPunct="0">
              <a:spcBef>
                <a:spcPct val="0"/>
              </a:spcBef>
              <a:spcAft>
                <a:spcPct val="0"/>
              </a:spcAft>
              <a:defRPr sz="2800">
                <a:solidFill>
                  <a:srgbClr val="339933"/>
                </a:solidFill>
                <a:latin typeface="Zurich Blk BT" pitchFamily="34" charset="0"/>
              </a:defRPr>
            </a:lvl6pPr>
            <a:lvl7pPr marL="914400" defTabSz="758825" eaLnBrk="0" fontAlgn="base" hangingPunct="0">
              <a:spcBef>
                <a:spcPct val="0"/>
              </a:spcBef>
              <a:spcAft>
                <a:spcPct val="0"/>
              </a:spcAft>
              <a:defRPr sz="2800">
                <a:solidFill>
                  <a:srgbClr val="339933"/>
                </a:solidFill>
                <a:latin typeface="Zurich Blk BT" pitchFamily="34" charset="0"/>
              </a:defRPr>
            </a:lvl7pPr>
            <a:lvl8pPr marL="1371600" defTabSz="758825" eaLnBrk="0" fontAlgn="base" hangingPunct="0">
              <a:spcBef>
                <a:spcPct val="0"/>
              </a:spcBef>
              <a:spcAft>
                <a:spcPct val="0"/>
              </a:spcAft>
              <a:defRPr sz="2800">
                <a:solidFill>
                  <a:srgbClr val="339933"/>
                </a:solidFill>
                <a:latin typeface="Zurich Blk BT" pitchFamily="34" charset="0"/>
              </a:defRPr>
            </a:lvl8pPr>
            <a:lvl9pPr marL="1828800" defTabSz="758825" eaLnBrk="0" fontAlgn="base" hangingPunct="0">
              <a:spcBef>
                <a:spcPct val="0"/>
              </a:spcBef>
              <a:spcAft>
                <a:spcPct val="0"/>
              </a:spcAft>
              <a:defRPr sz="2800">
                <a:solidFill>
                  <a:srgbClr val="339933"/>
                </a:solidFill>
                <a:latin typeface="Zurich Blk BT" pitchFamily="34" charset="0"/>
              </a:defRPr>
            </a:lvl9pPr>
          </a:lstStyle>
          <a:p>
            <a:pPr algn="ctr"/>
            <a:r>
              <a:rPr lang="en-US" altLang="en-US" dirty="0">
                <a:solidFill>
                  <a:srgbClr val="FF0000"/>
                </a:solidFill>
              </a:rPr>
              <a:t>    Your Ad Here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45054" y="1029312"/>
            <a:ext cx="4229100" cy="1133475"/>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042" y="2162787"/>
            <a:ext cx="5610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descr="Ge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04800" y="2132904"/>
            <a:ext cx="2667000" cy="33991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2"/>
          <p:cNvSpPr txBox="1">
            <a:spLocks noChangeArrowheads="1"/>
          </p:cNvSpPr>
          <p:nvPr/>
        </p:nvSpPr>
        <p:spPr bwMode="auto">
          <a:xfrm>
            <a:off x="0" y="487362"/>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Questions…</a:t>
            </a:r>
            <a:endParaRPr lang="en-US" altLang="en-US" sz="4000" dirty="0">
              <a:latin typeface="+mn-lt"/>
              <a:cs typeface="MV Boli" panose="02000500030200090000" pitchFamily="2" charset="0"/>
            </a:endParaRPr>
          </a:p>
        </p:txBody>
      </p:sp>
      <p:pic>
        <p:nvPicPr>
          <p:cNvPr id="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4565" y="5867400"/>
            <a:ext cx="131384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60</a:t>
            </a:fld>
            <a:endParaRPr lang="en-US" altLang="en-US" sz="1800" b="1" dirty="0"/>
          </a:p>
        </p:txBody>
      </p:sp>
    </p:spTree>
    <p:extLst>
      <p:ext uri="{BB962C8B-B14F-4D97-AF65-F5344CB8AC3E}">
        <p14:creationId xmlns:p14="http://schemas.microsoft.com/office/powerpoint/2010/main" val="327038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par>
                          <p:cTn id="17" fill="hold">
                            <p:stCondLst>
                              <p:cond delay="3000"/>
                            </p:stCondLst>
                            <p:childTnLst>
                              <p:par>
                                <p:cTn id="18" presetID="53" presetClass="entr" presetSubtype="16" fill="hold" nodeType="afterEffect">
                                  <p:stCondLst>
                                    <p:cond delay="25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867400"/>
            <a:ext cx="129166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txBox="1">
            <a:spLocks noChangeArrowheads="1"/>
          </p:cNvSpPr>
          <p:nvPr/>
        </p:nvSpPr>
        <p:spPr>
          <a:xfrm>
            <a:off x="457200" y="1219200"/>
            <a:ext cx="8686800" cy="4495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     </a:t>
            </a:r>
            <a:r>
              <a:rPr lang="en-US" u="sng" dirty="0" smtClean="0"/>
              <a:t>Reserving</a:t>
            </a:r>
          </a:p>
          <a:p>
            <a:pPr marL="457200" lvl="1" indent="0">
              <a:buFont typeface="Arial"/>
              <a:buNone/>
            </a:pPr>
            <a:r>
              <a:rPr lang="en-US" dirty="0" smtClean="0"/>
              <a:t>How much money do you owe for old claims??</a:t>
            </a:r>
          </a:p>
          <a:p>
            <a:pPr marL="457200" lvl="1" indent="0">
              <a:buFont typeface="Arial"/>
              <a:buNone/>
            </a:pPr>
            <a:r>
              <a:rPr lang="en-US" dirty="0" smtClean="0"/>
              <a:t>i.e. Credit Card Bill</a:t>
            </a:r>
          </a:p>
          <a:p>
            <a:pPr marL="457200" lvl="1" indent="0">
              <a:buFont typeface="Arial"/>
              <a:buNone/>
            </a:pPr>
            <a:endParaRPr lang="en-US" dirty="0" smtClean="0"/>
          </a:p>
          <a:p>
            <a:pPr marL="0" indent="0">
              <a:buFont typeface="Arial"/>
              <a:buNone/>
            </a:pPr>
            <a:r>
              <a:rPr lang="en-US" dirty="0" smtClean="0"/>
              <a:t>     </a:t>
            </a:r>
            <a:r>
              <a:rPr lang="en-US" u="sng" dirty="0" smtClean="0"/>
              <a:t>Ratemaking</a:t>
            </a:r>
          </a:p>
          <a:p>
            <a:pPr marL="457200" lvl="1" indent="0">
              <a:buFont typeface="Arial"/>
              <a:buNone/>
            </a:pPr>
            <a:r>
              <a:rPr lang="en-US" dirty="0" smtClean="0"/>
              <a:t>How much money do you need for new claims??</a:t>
            </a:r>
          </a:p>
          <a:p>
            <a:pPr marL="457200" lvl="1" indent="0">
              <a:buFont typeface="Arial"/>
              <a:buNone/>
            </a:pPr>
            <a:r>
              <a:rPr lang="en-US" dirty="0" smtClean="0"/>
              <a:t>i.e. Rate Forecast</a:t>
            </a:r>
          </a:p>
          <a:p>
            <a:pPr marL="457200" lvl="1" indent="0">
              <a:buFont typeface="Arial"/>
              <a:buNone/>
            </a:pPr>
            <a:endParaRPr lang="en-US" dirty="0" smtClean="0"/>
          </a:p>
          <a:p>
            <a:pPr marL="457200" lvl="1" indent="0">
              <a:buFont typeface="Arial"/>
              <a:buNone/>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28575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5" y="4419600"/>
            <a:ext cx="27146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1219200" y="487362"/>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Seriously – How Are They Used?</a:t>
            </a:r>
            <a:endParaRPr lang="en-US" altLang="en-US" sz="4000" dirty="0">
              <a:latin typeface="+mn-lt"/>
              <a:cs typeface="MV Boli" panose="02000500030200090000" pitchFamily="2" charset="0"/>
            </a:endParaRPr>
          </a:p>
        </p:txBody>
      </p:sp>
      <p:sp>
        <p:nvSpPr>
          <p:cNvPr id="11"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7</a:t>
            </a:fld>
            <a:endParaRPr lang="en-US" altLang="en-US" sz="1800" b="1" dirty="0"/>
          </a:p>
        </p:txBody>
      </p:sp>
    </p:spTree>
    <p:extLst>
      <p:ext uri="{BB962C8B-B14F-4D97-AF65-F5344CB8AC3E}">
        <p14:creationId xmlns:p14="http://schemas.microsoft.com/office/powerpoint/2010/main" val="340259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2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
                                            <p:txEl>
                                              <p:pRg st="1" end="1"/>
                                            </p:txEl>
                                          </p:spTgt>
                                        </p:tgtEl>
                                      </p:cBhvr>
                                    </p:animEffect>
                                  </p:childTnLst>
                                </p:cTn>
                              </p:par>
                              <p:par>
                                <p:cTn id="20" presetID="25"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3"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4"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5"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6"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7"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8"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9" dur="2000" decel="50000">
                                          <p:stCondLst>
                                            <p:cond delay="0"/>
                                          </p:stCondLst>
                                        </p:cTn>
                                        <p:tgtEl>
                                          <p:spTgt spid="3">
                                            <p:txEl>
                                              <p:pRg st="2" end="2"/>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anim calcmode="lin" valueType="num">
                                      <p:cBhvr>
                                        <p:cTn id="3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
                                            <p:txEl>
                                              <p:pRg st="4" end="4"/>
                                            </p:txEl>
                                          </p:spTgt>
                                        </p:tgtEl>
                                        <p:attrNameLst>
                                          <p:attrName>ppt_h</p:attrName>
                                        </p:attrNameLst>
                                      </p:cBhvr>
                                      <p:tavLst>
                                        <p:tav tm="0">
                                          <p:val>
                                            <p:strVal val="#ppt_h"/>
                                          </p:val>
                                        </p:tav>
                                        <p:tav tm="100000">
                                          <p:val>
                                            <p:strVal val="#ppt_h"/>
                                          </p:val>
                                        </p:tav>
                                      </p:tavLst>
                                    </p:anim>
                                  </p:childTnLst>
                                </p:cTn>
                              </p:par>
                              <p:par>
                                <p:cTn id="40" presetID="25" presetClass="entr" presetSubtype="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3"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4"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5"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6"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7"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8"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49" dur="2000" decel="50000">
                                          <p:stCondLst>
                                            <p:cond delay="0"/>
                                          </p:stCondLst>
                                        </p:cTn>
                                        <p:tgtEl>
                                          <p:spTgt spid="3">
                                            <p:txEl>
                                              <p:pRg st="5" end="5"/>
                                            </p:txEl>
                                          </p:spTgt>
                                        </p:tgtEl>
                                      </p:cBhvr>
                                    </p:animEffect>
                                  </p:childTnLst>
                                </p:cTn>
                              </p:par>
                              <p:par>
                                <p:cTn id="50" presetID="25" presetClass="entr" presetSubtype="0" fill="hold" grpId="0"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53"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54"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55"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6"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57"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58"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59" dur="2000" decel="50000">
                                          <p:stCondLst>
                                            <p:cond delay="0"/>
                                          </p:stCondLst>
                                        </p:cTn>
                                        <p:tgtEl>
                                          <p:spTgt spid="3">
                                            <p:txEl>
                                              <p:pRg st="6" end="6"/>
                                            </p:tx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par>
                          <p:cTn id="63" fill="hold">
                            <p:stCondLst>
                              <p:cond delay="2000"/>
                            </p:stCondLst>
                            <p:childTnLst>
                              <p:par>
                                <p:cTn id="64" presetID="53" presetClass="entr" presetSubtype="16" fill="hold" nodeType="afterEffect">
                                  <p:stCondLst>
                                    <p:cond delay="25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599" y="5859516"/>
            <a:ext cx="1222685" cy="99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a:xfrm>
            <a:off x="457200" y="1120775"/>
            <a:ext cx="7772400" cy="1470025"/>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sz="6000" dirty="0" smtClean="0">
                <a:latin typeface="+mn-lt"/>
                <a:cs typeface="MV Boli" panose="02000500030200090000" pitchFamily="2" charset="0"/>
              </a:rPr>
              <a:t>Actuarial Lingo</a:t>
            </a:r>
          </a:p>
        </p:txBody>
      </p:sp>
      <p:sp>
        <p:nvSpPr>
          <p:cNvPr id="6" name="Rectangle 2"/>
          <p:cNvSpPr txBox="1">
            <a:spLocks noChangeArrowheads="1"/>
          </p:cNvSpPr>
          <p:nvPr/>
        </p:nvSpPr>
        <p:spPr bwMode="auto">
          <a:xfrm>
            <a:off x="830809" y="3352800"/>
            <a:ext cx="3512591" cy="1120775"/>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lvl1pPr algn="l" defTabSz="758825" rtl="0" eaLnBrk="0" fontAlgn="base" hangingPunct="0">
              <a:spcBef>
                <a:spcPct val="0"/>
              </a:spcBef>
              <a:spcAft>
                <a:spcPct val="0"/>
              </a:spcAft>
              <a:defRPr sz="2800">
                <a:solidFill>
                  <a:srgbClr val="339933"/>
                </a:solidFill>
                <a:latin typeface="+mj-lt"/>
                <a:ea typeface="+mj-ea"/>
                <a:cs typeface="+mj-cs"/>
              </a:defRPr>
            </a:lvl1pPr>
            <a:lvl2pPr algn="l" defTabSz="758825" rtl="0" eaLnBrk="0" fontAlgn="base" hangingPunct="0">
              <a:spcBef>
                <a:spcPct val="0"/>
              </a:spcBef>
              <a:spcAft>
                <a:spcPct val="0"/>
              </a:spcAft>
              <a:defRPr sz="1600">
                <a:solidFill>
                  <a:srgbClr val="339933"/>
                </a:solidFill>
                <a:latin typeface="Zurich Blk BT" pitchFamily="34" charset="0"/>
              </a:defRPr>
            </a:lvl2pPr>
            <a:lvl3pPr algn="l" defTabSz="758825" rtl="0" eaLnBrk="0" fontAlgn="base" hangingPunct="0">
              <a:spcBef>
                <a:spcPct val="0"/>
              </a:spcBef>
              <a:spcAft>
                <a:spcPct val="0"/>
              </a:spcAft>
              <a:defRPr sz="1600">
                <a:solidFill>
                  <a:srgbClr val="339933"/>
                </a:solidFill>
                <a:latin typeface="Zurich Blk BT" pitchFamily="34" charset="0"/>
              </a:defRPr>
            </a:lvl3pPr>
            <a:lvl4pPr algn="l" defTabSz="758825" rtl="0" eaLnBrk="0" fontAlgn="base" hangingPunct="0">
              <a:spcBef>
                <a:spcPct val="0"/>
              </a:spcBef>
              <a:spcAft>
                <a:spcPct val="0"/>
              </a:spcAft>
              <a:defRPr sz="1600">
                <a:solidFill>
                  <a:srgbClr val="339933"/>
                </a:solidFill>
                <a:latin typeface="Zurich Blk BT" pitchFamily="34" charset="0"/>
              </a:defRPr>
            </a:lvl4pPr>
            <a:lvl5pPr algn="l" defTabSz="758825" rtl="0" eaLnBrk="0" fontAlgn="base" hangingPunct="0">
              <a:spcBef>
                <a:spcPct val="0"/>
              </a:spcBef>
              <a:spcAft>
                <a:spcPct val="0"/>
              </a:spcAft>
              <a:defRPr sz="1600">
                <a:solidFill>
                  <a:srgbClr val="339933"/>
                </a:solidFill>
                <a:latin typeface="Zurich Blk BT" pitchFamily="34" charset="0"/>
              </a:defRPr>
            </a:lvl5pPr>
            <a:lvl6pPr marL="457200" algn="l" defTabSz="758825" rtl="0" eaLnBrk="0" fontAlgn="base" hangingPunct="0">
              <a:spcBef>
                <a:spcPct val="0"/>
              </a:spcBef>
              <a:spcAft>
                <a:spcPct val="0"/>
              </a:spcAft>
              <a:defRPr sz="1600">
                <a:solidFill>
                  <a:srgbClr val="339933"/>
                </a:solidFill>
                <a:latin typeface="Zurich Blk BT" pitchFamily="34" charset="0"/>
              </a:defRPr>
            </a:lvl6pPr>
            <a:lvl7pPr marL="914400" algn="l" defTabSz="758825" rtl="0" eaLnBrk="0" fontAlgn="base" hangingPunct="0">
              <a:spcBef>
                <a:spcPct val="0"/>
              </a:spcBef>
              <a:spcAft>
                <a:spcPct val="0"/>
              </a:spcAft>
              <a:defRPr sz="1600">
                <a:solidFill>
                  <a:srgbClr val="339933"/>
                </a:solidFill>
                <a:latin typeface="Zurich Blk BT" pitchFamily="34" charset="0"/>
              </a:defRPr>
            </a:lvl7pPr>
            <a:lvl8pPr marL="1371600" algn="l" defTabSz="758825" rtl="0" eaLnBrk="0" fontAlgn="base" hangingPunct="0">
              <a:spcBef>
                <a:spcPct val="0"/>
              </a:spcBef>
              <a:spcAft>
                <a:spcPct val="0"/>
              </a:spcAft>
              <a:defRPr sz="1600">
                <a:solidFill>
                  <a:srgbClr val="339933"/>
                </a:solidFill>
                <a:latin typeface="Zurich Blk BT" pitchFamily="34" charset="0"/>
              </a:defRPr>
            </a:lvl8pPr>
            <a:lvl9pPr marL="1828800" algn="l" defTabSz="758825" rtl="0" eaLnBrk="0" fontAlgn="base" hangingPunct="0">
              <a:spcBef>
                <a:spcPct val="0"/>
              </a:spcBef>
              <a:spcAft>
                <a:spcPct val="0"/>
              </a:spcAft>
              <a:defRPr sz="1600">
                <a:solidFill>
                  <a:srgbClr val="339933"/>
                </a:solidFill>
                <a:latin typeface="Zurich Blk BT" pitchFamily="34" charset="0"/>
              </a:defRPr>
            </a:lvl9pPr>
          </a:lstStyle>
          <a:p>
            <a:pPr algn="ctr"/>
            <a:r>
              <a:rPr lang="en-US" sz="3600" kern="0" dirty="0" smtClean="0">
                <a:solidFill>
                  <a:schemeClr val="tx1"/>
                </a:solidFill>
                <a:latin typeface="+mn-lt"/>
              </a:rPr>
              <a:t>What Does This Stuff Mean?</a:t>
            </a:r>
          </a:p>
        </p:txBody>
      </p:sp>
      <p:pic>
        <p:nvPicPr>
          <p:cNvPr id="7" name="Picture 7" descr="RQLMTPWALDBR"/>
          <p:cNvPicPr>
            <a:picLocks noChangeAspect="1" noChangeArrowheads="1"/>
          </p:cNvPicPr>
          <p:nvPr/>
        </p:nvPicPr>
        <p:blipFill>
          <a:blip r:embed="rId3" cstate="print"/>
          <a:srcRect/>
          <a:stretch>
            <a:fillRect/>
          </a:stretch>
        </p:blipFill>
        <p:spPr bwMode="auto">
          <a:xfrm>
            <a:off x="4800600" y="2743200"/>
            <a:ext cx="2514600" cy="2514600"/>
          </a:xfrm>
          <a:prstGeom prst="rect">
            <a:avLst/>
          </a:prstGeom>
          <a:noFill/>
          <a:ln w="9525">
            <a:noFill/>
            <a:miter lim="800000"/>
            <a:headEnd/>
            <a:tailEnd/>
          </a:ln>
        </p:spPr>
      </p:pic>
      <p:sp>
        <p:nvSpPr>
          <p:cNvPr id="10"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8</a:t>
            </a:fld>
            <a:endParaRPr lang="en-US" altLang="en-US" sz="1800" b="1" dirty="0"/>
          </a:p>
        </p:txBody>
      </p:sp>
    </p:spTree>
    <p:extLst>
      <p:ext uri="{BB962C8B-B14F-4D97-AF65-F5344CB8AC3E}">
        <p14:creationId xmlns:p14="http://schemas.microsoft.com/office/powerpoint/2010/main" val="333144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219200" y="487362"/>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n-US" altLang="en-US" sz="4000" dirty="0" smtClean="0">
                <a:latin typeface="+mn-lt"/>
                <a:cs typeface="MV Boli" panose="02000500030200090000" pitchFamily="2" charset="0"/>
              </a:rPr>
              <a:t>Actuaries Love Data!</a:t>
            </a:r>
            <a:endParaRPr lang="en-US" altLang="en-US" sz="4000" dirty="0">
              <a:latin typeface="+mn-lt"/>
              <a:cs typeface="MV Boli" panose="02000500030200090000" pitchFamily="2" charset="0"/>
            </a:endParaRPr>
          </a:p>
        </p:txBody>
      </p:sp>
      <p:sp>
        <p:nvSpPr>
          <p:cNvPr id="8" name="Rectangle 3"/>
          <p:cNvSpPr txBox="1">
            <a:spLocks noChangeArrowheads="1"/>
          </p:cNvSpPr>
          <p:nvPr/>
        </p:nvSpPr>
        <p:spPr>
          <a:xfrm>
            <a:off x="761999" y="1905000"/>
            <a:ext cx="7086601" cy="3733800"/>
          </a:xfrm>
          <a:prstGeom prst="rect">
            <a:avLst/>
          </a:prstGeom>
        </p:spPr>
        <p:txBody>
          <a:bodyPr>
            <a:normAutofit/>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charset="0"/>
              <a:buNone/>
            </a:pPr>
            <a:r>
              <a:rPr lang="en-US" sz="3200" dirty="0" smtClean="0"/>
              <a:t>Data needed for a </a:t>
            </a:r>
            <a:r>
              <a:rPr lang="en-US" sz="3200" u="sng" dirty="0" smtClean="0"/>
              <a:t>P&amp;C</a:t>
            </a:r>
            <a:r>
              <a:rPr lang="en-US" sz="3200" dirty="0" smtClean="0"/>
              <a:t> actuarial study:</a:t>
            </a:r>
          </a:p>
          <a:p>
            <a:pPr marL="914400" lvl="1" indent="-457200">
              <a:buFont typeface="Arial" pitchFamily="34" charset="0"/>
              <a:buChar char="∞"/>
            </a:pPr>
            <a:r>
              <a:rPr lang="en-US" sz="2800" dirty="0" smtClean="0"/>
              <a:t>Losses (Paid, Incurred, Blue, Red, ...)</a:t>
            </a:r>
            <a:endParaRPr lang="en-US" sz="2800" dirty="0" smtClean="0">
              <a:solidFill>
                <a:srgbClr val="FF0000"/>
              </a:solidFill>
            </a:endParaRPr>
          </a:p>
          <a:p>
            <a:pPr marL="914400" lvl="1" indent="-457200">
              <a:buFont typeface="Arial" pitchFamily="34" charset="0"/>
              <a:buChar char="∞"/>
            </a:pPr>
            <a:r>
              <a:rPr lang="en-US" sz="2800" dirty="0" smtClean="0"/>
              <a:t>Exposures (Payroll, Vehicles, SIRs, ...)</a:t>
            </a:r>
            <a:endParaRPr lang="en-US" sz="2800" dirty="0" smtClean="0">
              <a:solidFill>
                <a:srgbClr val="FF0000"/>
              </a:solidFill>
            </a:endParaRPr>
          </a:p>
          <a:p>
            <a:pPr marL="914400" lvl="1" indent="-457200">
              <a:buFont typeface="Arial" pitchFamily="34" charset="0"/>
              <a:buChar char="∞"/>
            </a:pPr>
            <a:r>
              <a:rPr lang="en-US" sz="2800" dirty="0" smtClean="0"/>
              <a:t>Asset Info (Balance Sheet)</a:t>
            </a:r>
            <a:endParaRPr lang="en-US" sz="2800" dirty="0" smtClean="0">
              <a:solidFill>
                <a:srgbClr val="FF0000"/>
              </a:solidFill>
            </a:endParaRPr>
          </a:p>
          <a:p>
            <a:pPr marL="914400" lvl="1" indent="-457200">
              <a:buFont typeface="Arial" pitchFamily="34" charset="0"/>
              <a:buChar char="∞"/>
            </a:pPr>
            <a:r>
              <a:rPr lang="en-US" sz="2800" dirty="0" smtClean="0"/>
              <a:t>Budget Info (Income Statement)</a:t>
            </a:r>
            <a:endParaRPr lang="en-US" sz="2800" dirty="0" smtClean="0">
              <a:solidFill>
                <a:srgbClr val="FF0000"/>
              </a:solidFill>
            </a:endParaRPr>
          </a:p>
          <a:p>
            <a:pPr marL="914400" lvl="1" indent="-457200">
              <a:buFont typeface="Arial" pitchFamily="34" charset="0"/>
              <a:buChar char="∞"/>
            </a:pPr>
            <a:r>
              <a:rPr lang="en-US" sz="2800" dirty="0" smtClean="0"/>
              <a:t>Shoe Sizes, Favorite Ice Cream </a:t>
            </a:r>
          </a:p>
          <a:p>
            <a:pPr marL="914400" lvl="1" indent="-457200">
              <a:buFont typeface="Arial" pitchFamily="34" charset="0"/>
              <a:buChar char="∞"/>
            </a:pPr>
            <a:r>
              <a:rPr lang="en-US" sz="2800" dirty="0" smtClean="0"/>
              <a:t>Anything that may be relevant to making loss estimates</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867400"/>
            <a:ext cx="114783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txBox="1">
            <a:spLocks/>
          </p:cNvSpPr>
          <p:nvPr/>
        </p:nvSpPr>
        <p:spPr bwMode="auto">
          <a:xfrm>
            <a:off x="152400" y="6248400"/>
            <a:ext cx="457200" cy="49053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849313" rtl="0" eaLnBrk="0" fontAlgn="base" hangingPunct="0">
              <a:spcBef>
                <a:spcPct val="0"/>
              </a:spcBef>
              <a:spcAft>
                <a:spcPct val="0"/>
              </a:spcAft>
              <a:defRPr sz="2000" kern="1200">
                <a:solidFill>
                  <a:schemeClr val="tx1"/>
                </a:solidFill>
                <a:latin typeface="Zurich BT" pitchFamily="34" charset="0"/>
                <a:ea typeface="+mn-ea"/>
                <a:cs typeface="+mn-cs"/>
              </a:defRPr>
            </a:lvl1pPr>
            <a:lvl2pPr marL="742950" indent="-285750" algn="l" defTabSz="849313" rtl="0" fontAlgn="base">
              <a:spcBef>
                <a:spcPct val="0"/>
              </a:spcBef>
              <a:spcAft>
                <a:spcPct val="0"/>
              </a:spcAft>
              <a:defRPr sz="2000" kern="1200">
                <a:solidFill>
                  <a:schemeClr val="tx1"/>
                </a:solidFill>
                <a:latin typeface="Zurich BT" pitchFamily="34" charset="0"/>
                <a:ea typeface="+mn-ea"/>
                <a:cs typeface="+mn-cs"/>
              </a:defRPr>
            </a:lvl2pPr>
            <a:lvl3pPr marL="1143000" indent="-228600" algn="l" defTabSz="849313" rtl="0" fontAlgn="base">
              <a:spcBef>
                <a:spcPct val="0"/>
              </a:spcBef>
              <a:spcAft>
                <a:spcPct val="0"/>
              </a:spcAft>
              <a:defRPr sz="2000" kern="1200">
                <a:solidFill>
                  <a:schemeClr val="tx1"/>
                </a:solidFill>
                <a:latin typeface="Zurich BT" pitchFamily="34" charset="0"/>
                <a:ea typeface="+mn-ea"/>
                <a:cs typeface="+mn-cs"/>
              </a:defRPr>
            </a:lvl3pPr>
            <a:lvl4pPr marL="1600200" indent="-228600" algn="l" defTabSz="849313" rtl="0" fontAlgn="base">
              <a:spcBef>
                <a:spcPct val="0"/>
              </a:spcBef>
              <a:spcAft>
                <a:spcPct val="0"/>
              </a:spcAft>
              <a:defRPr sz="2000" kern="1200">
                <a:solidFill>
                  <a:schemeClr val="tx1"/>
                </a:solidFill>
                <a:latin typeface="Zurich BT" pitchFamily="34" charset="0"/>
                <a:ea typeface="+mn-ea"/>
                <a:cs typeface="+mn-cs"/>
              </a:defRPr>
            </a:lvl4pPr>
            <a:lvl5pPr marL="2057400" indent="-228600" algn="l" defTabSz="849313" rtl="0" fontAlgn="base">
              <a:spcBef>
                <a:spcPct val="0"/>
              </a:spcBef>
              <a:spcAft>
                <a:spcPct val="0"/>
              </a:spcAft>
              <a:defRPr sz="2000" kern="1200">
                <a:solidFill>
                  <a:schemeClr val="tx1"/>
                </a:solidFill>
                <a:latin typeface="Zurich BT" pitchFamily="34" charset="0"/>
                <a:ea typeface="+mn-ea"/>
                <a:cs typeface="+mn-cs"/>
              </a:defRPr>
            </a:lvl5pPr>
            <a:lvl6pPr marL="25146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6pPr>
            <a:lvl7pPr marL="29718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7pPr>
            <a:lvl8pPr marL="34290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8pPr>
            <a:lvl9pPr marL="3886200" indent="-228600" algn="l" defTabSz="849313" rtl="0" eaLnBrk="0" fontAlgn="base" latinLnBrk="0" hangingPunct="0">
              <a:spcBef>
                <a:spcPct val="0"/>
              </a:spcBef>
              <a:spcAft>
                <a:spcPct val="0"/>
              </a:spcAft>
              <a:defRPr sz="2000" kern="1200">
                <a:solidFill>
                  <a:schemeClr val="tx1"/>
                </a:solidFill>
                <a:latin typeface="Zurich BT" pitchFamily="34" charset="0"/>
                <a:ea typeface="+mn-ea"/>
                <a:cs typeface="+mn-cs"/>
              </a:defRPr>
            </a:lvl9pPr>
          </a:lstStyle>
          <a:p>
            <a:pPr algn="ctr"/>
            <a:fld id="{69F116D6-8DBF-4BA6-8B00-D6E2EC042B32}" type="slidenum">
              <a:rPr lang="en-US" altLang="en-US" sz="1800" b="1" smtClean="0"/>
              <a:pPr algn="ctr"/>
              <a:t>9</a:t>
            </a:fld>
            <a:endParaRPr lang="en-US" altLang="en-US" sz="1800" b="1" dirty="0"/>
          </a:p>
        </p:txBody>
      </p:sp>
    </p:spTree>
    <p:extLst>
      <p:ext uri="{BB962C8B-B14F-4D97-AF65-F5344CB8AC3E}">
        <p14:creationId xmlns:p14="http://schemas.microsoft.com/office/powerpoint/2010/main" val="42572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E6DC3ED99DC443A20E49EB6B299606" ma:contentTypeVersion="2" ma:contentTypeDescription="Create a new document." ma:contentTypeScope="" ma:versionID="2fb7566b2811cb705bb11e2b9761e0dd">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ECA4901-3091-4E9C-8A10-6E36DCB9212D}"/>
</file>

<file path=customXml/itemProps2.xml><?xml version="1.0" encoding="utf-8"?>
<ds:datastoreItem xmlns:ds="http://schemas.openxmlformats.org/officeDocument/2006/customXml" ds:itemID="{8F8FC901-48B2-425E-B7BC-51AF3506DAB0}"/>
</file>

<file path=customXml/itemProps3.xml><?xml version="1.0" encoding="utf-8"?>
<ds:datastoreItem xmlns:ds="http://schemas.openxmlformats.org/officeDocument/2006/customXml" ds:itemID="{E1C39666-905D-401D-9242-92ACED423F24}"/>
</file>

<file path=docProps/app.xml><?xml version="1.0" encoding="utf-8"?>
<Properties xmlns="http://schemas.openxmlformats.org/officeDocument/2006/extended-properties" xmlns:vt="http://schemas.openxmlformats.org/officeDocument/2006/docPropsVTypes">
  <Template/>
  <TotalTime>938</TotalTime>
  <Words>1863</Words>
  <Application>Microsoft Office PowerPoint</Application>
  <PresentationFormat>On-screen Show (4:3)</PresentationFormat>
  <Paragraphs>360</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Actuary Report - SCORE Presentation 2018-11-01</dc:title>
  <dc:creator>Deedra</dc:creator>
  <cp:lastModifiedBy>Mike Harrington</cp:lastModifiedBy>
  <cp:revision>104</cp:revision>
  <cp:lastPrinted>2018-10-31T23:05:50Z</cp:lastPrinted>
  <dcterms:created xsi:type="dcterms:W3CDTF">2013-03-18T17:57:52Z</dcterms:created>
  <dcterms:modified xsi:type="dcterms:W3CDTF">2018-10-31T23:07:28Z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0x01010062E6DC3ED99DC443A20E49EB6B299606</vt:lpwstr>
  </property>
</Properties>
</file>