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1.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s/slide17.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3.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57" r:id="rId3"/>
    <p:sldId id="258" r:id="rId4"/>
    <p:sldId id="280" r:id="rId5"/>
    <p:sldId id="262" r:id="rId6"/>
    <p:sldId id="264" r:id="rId7"/>
    <p:sldId id="261" r:id="rId8"/>
    <p:sldId id="267" r:id="rId9"/>
    <p:sldId id="266" r:id="rId10"/>
    <p:sldId id="259" r:id="rId11"/>
    <p:sldId id="260" r:id="rId12"/>
    <p:sldId id="268" r:id="rId13"/>
    <p:sldId id="279" r:id="rId14"/>
    <p:sldId id="274" r:id="rId15"/>
    <p:sldId id="281" r:id="rId16"/>
    <p:sldId id="284" r:id="rId17"/>
    <p:sldId id="282" r:id="rId18"/>
    <p:sldId id="283" r:id="rId19"/>
    <p:sldId id="275" r:id="rId20"/>
    <p:sldId id="285" r:id="rId21"/>
    <p:sldId id="278"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2094" autoAdjust="0"/>
  </p:normalViewPr>
  <p:slideViewPr>
    <p:cSldViewPr>
      <p:cViewPr>
        <p:scale>
          <a:sx n="81" d="100"/>
          <a:sy n="81" d="100"/>
        </p:scale>
        <p:origin x="-384" y="2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E5155C7-694A-4ADB-94AE-AF195DD7A594}" type="datetimeFigureOut">
              <a:rPr lang="en-US" smtClean="0"/>
              <a:t>10/31/2018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474F830-C399-44A3-870C-FD3C00F930DA}" type="slidenum">
              <a:rPr lang="en-US" smtClean="0"/>
              <a:t>‹#›</a:t>
            </a:fld>
            <a:endParaRPr lang="en-US" dirty="0"/>
          </a:p>
        </p:txBody>
      </p:sp>
    </p:spTree>
    <p:extLst>
      <p:ext uri="{BB962C8B-B14F-4D97-AF65-F5344CB8AC3E}">
        <p14:creationId xmlns:p14="http://schemas.microsoft.com/office/powerpoint/2010/main" val="751625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4487661-8B42-47F2-AA6E-36E9BC6CB85D}" type="datetimeFigureOut">
              <a:rPr lang="en-US" smtClean="0"/>
              <a:t>10/31/2018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824CDD3-3617-4F56-A07F-97EB133C506D}" type="slidenum">
              <a:rPr lang="en-US" smtClean="0"/>
              <a:t>‹#›</a:t>
            </a:fld>
            <a:endParaRPr lang="en-US" dirty="0"/>
          </a:p>
        </p:txBody>
      </p:sp>
    </p:spTree>
    <p:extLst>
      <p:ext uri="{BB962C8B-B14F-4D97-AF65-F5344CB8AC3E}">
        <p14:creationId xmlns:p14="http://schemas.microsoft.com/office/powerpoint/2010/main" val="747853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24CDD3-3617-4F56-A07F-97EB133C506D}" type="slidenum">
              <a:rPr lang="en-US" smtClean="0"/>
              <a:t>3</a:t>
            </a:fld>
            <a:endParaRPr lang="en-US" dirty="0"/>
          </a:p>
        </p:txBody>
      </p:sp>
    </p:spTree>
    <p:extLst>
      <p:ext uri="{BB962C8B-B14F-4D97-AF65-F5344CB8AC3E}">
        <p14:creationId xmlns:p14="http://schemas.microsoft.com/office/powerpoint/2010/main" val="4053558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24CDD3-3617-4F56-A07F-97EB133C506D}" type="slidenum">
              <a:rPr lang="en-US" smtClean="0"/>
              <a:t>9</a:t>
            </a:fld>
            <a:endParaRPr lang="en-US" dirty="0"/>
          </a:p>
        </p:txBody>
      </p:sp>
    </p:spTree>
    <p:extLst>
      <p:ext uri="{BB962C8B-B14F-4D97-AF65-F5344CB8AC3E}">
        <p14:creationId xmlns:p14="http://schemas.microsoft.com/office/powerpoint/2010/main" val="2815379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24CDD3-3617-4F56-A07F-97EB133C506D}" type="slidenum">
              <a:rPr lang="en-US" smtClean="0"/>
              <a:t>10</a:t>
            </a:fld>
            <a:endParaRPr lang="en-US" dirty="0"/>
          </a:p>
        </p:txBody>
      </p:sp>
    </p:spTree>
    <p:extLst>
      <p:ext uri="{BB962C8B-B14F-4D97-AF65-F5344CB8AC3E}">
        <p14:creationId xmlns:p14="http://schemas.microsoft.com/office/powerpoint/2010/main" val="672592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24CDD3-3617-4F56-A07F-97EB133C506D}" type="slidenum">
              <a:rPr lang="en-US" smtClean="0"/>
              <a:t>12</a:t>
            </a:fld>
            <a:endParaRPr lang="en-US" dirty="0"/>
          </a:p>
        </p:txBody>
      </p:sp>
    </p:spTree>
    <p:extLst>
      <p:ext uri="{BB962C8B-B14F-4D97-AF65-F5344CB8AC3E}">
        <p14:creationId xmlns:p14="http://schemas.microsoft.com/office/powerpoint/2010/main" val="665273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24CDD3-3617-4F56-A07F-97EB133C506D}" type="slidenum">
              <a:rPr lang="en-US" smtClean="0"/>
              <a:t>15</a:t>
            </a:fld>
            <a:endParaRPr lang="en-US" dirty="0"/>
          </a:p>
        </p:txBody>
      </p:sp>
    </p:spTree>
    <p:extLst>
      <p:ext uri="{BB962C8B-B14F-4D97-AF65-F5344CB8AC3E}">
        <p14:creationId xmlns:p14="http://schemas.microsoft.com/office/powerpoint/2010/main" val="665273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24CDD3-3617-4F56-A07F-97EB133C506D}" type="slidenum">
              <a:rPr lang="en-US" smtClean="0"/>
              <a:t>16</a:t>
            </a:fld>
            <a:endParaRPr lang="en-US" dirty="0"/>
          </a:p>
        </p:txBody>
      </p:sp>
    </p:spTree>
    <p:extLst>
      <p:ext uri="{BB962C8B-B14F-4D97-AF65-F5344CB8AC3E}">
        <p14:creationId xmlns:p14="http://schemas.microsoft.com/office/powerpoint/2010/main" val="665273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24CDD3-3617-4F56-A07F-97EB133C506D}" type="slidenum">
              <a:rPr lang="en-US" smtClean="0"/>
              <a:t>17</a:t>
            </a:fld>
            <a:endParaRPr lang="en-US" dirty="0"/>
          </a:p>
        </p:txBody>
      </p:sp>
    </p:spTree>
    <p:extLst>
      <p:ext uri="{BB962C8B-B14F-4D97-AF65-F5344CB8AC3E}">
        <p14:creationId xmlns:p14="http://schemas.microsoft.com/office/powerpoint/2010/main" val="665273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24CDD3-3617-4F56-A07F-97EB133C506D}" type="slidenum">
              <a:rPr lang="en-US" smtClean="0"/>
              <a:t>18</a:t>
            </a:fld>
            <a:endParaRPr lang="en-US" dirty="0"/>
          </a:p>
        </p:txBody>
      </p:sp>
    </p:spTree>
    <p:extLst>
      <p:ext uri="{BB962C8B-B14F-4D97-AF65-F5344CB8AC3E}">
        <p14:creationId xmlns:p14="http://schemas.microsoft.com/office/powerpoint/2010/main" val="665273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24CDD3-3617-4F56-A07F-97EB133C506D}" type="slidenum">
              <a:rPr lang="en-US" smtClean="0"/>
              <a:t>20</a:t>
            </a:fld>
            <a:endParaRPr lang="en-US" dirty="0"/>
          </a:p>
        </p:txBody>
      </p:sp>
    </p:spTree>
    <p:extLst>
      <p:ext uri="{BB962C8B-B14F-4D97-AF65-F5344CB8AC3E}">
        <p14:creationId xmlns:p14="http://schemas.microsoft.com/office/powerpoint/2010/main" val="665273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955A3C-6666-4A3A-8913-97AC8588F441}" type="datetimeFigureOut">
              <a:rPr lang="en-US" smtClean="0"/>
              <a:t>10/31/2018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FB05E5-4E99-4264-B1D2-41ADA9FE55D0}" type="slidenum">
              <a:rPr lang="en-US" smtClean="0"/>
              <a:t>‹#›</a:t>
            </a:fld>
            <a:endParaRPr lang="en-US" dirty="0"/>
          </a:p>
        </p:txBody>
      </p:sp>
    </p:spTree>
    <p:extLst>
      <p:ext uri="{BB962C8B-B14F-4D97-AF65-F5344CB8AC3E}">
        <p14:creationId xmlns:p14="http://schemas.microsoft.com/office/powerpoint/2010/main" val="380870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55A3C-6666-4A3A-8913-97AC8588F441}" type="datetimeFigureOut">
              <a:rPr lang="en-US" smtClean="0"/>
              <a:t>10/31/2018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FB05E5-4E99-4264-B1D2-41ADA9FE55D0}" type="slidenum">
              <a:rPr lang="en-US" smtClean="0"/>
              <a:t>‹#›</a:t>
            </a:fld>
            <a:endParaRPr lang="en-US" dirty="0"/>
          </a:p>
        </p:txBody>
      </p:sp>
    </p:spTree>
    <p:extLst>
      <p:ext uri="{BB962C8B-B14F-4D97-AF65-F5344CB8AC3E}">
        <p14:creationId xmlns:p14="http://schemas.microsoft.com/office/powerpoint/2010/main" val="3806714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55A3C-6666-4A3A-8913-97AC8588F441}" type="datetimeFigureOut">
              <a:rPr lang="en-US" smtClean="0"/>
              <a:t>10/31/2018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FB05E5-4E99-4264-B1D2-41ADA9FE55D0}" type="slidenum">
              <a:rPr lang="en-US" smtClean="0"/>
              <a:t>‹#›</a:t>
            </a:fld>
            <a:endParaRPr lang="en-US" dirty="0"/>
          </a:p>
        </p:txBody>
      </p:sp>
    </p:spTree>
    <p:extLst>
      <p:ext uri="{BB962C8B-B14F-4D97-AF65-F5344CB8AC3E}">
        <p14:creationId xmlns:p14="http://schemas.microsoft.com/office/powerpoint/2010/main" val="2255354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55A3C-6666-4A3A-8913-97AC8588F441}" type="datetimeFigureOut">
              <a:rPr lang="en-US" smtClean="0"/>
              <a:t>10/31/2018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FB05E5-4E99-4264-B1D2-41ADA9FE55D0}" type="slidenum">
              <a:rPr lang="en-US" smtClean="0"/>
              <a:t>‹#›</a:t>
            </a:fld>
            <a:endParaRPr lang="en-US" dirty="0"/>
          </a:p>
        </p:txBody>
      </p:sp>
    </p:spTree>
    <p:extLst>
      <p:ext uri="{BB962C8B-B14F-4D97-AF65-F5344CB8AC3E}">
        <p14:creationId xmlns:p14="http://schemas.microsoft.com/office/powerpoint/2010/main" val="1196744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955A3C-6666-4A3A-8913-97AC8588F441}" type="datetimeFigureOut">
              <a:rPr lang="en-US" smtClean="0"/>
              <a:t>10/31/2018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FB05E5-4E99-4264-B1D2-41ADA9FE55D0}" type="slidenum">
              <a:rPr lang="en-US" smtClean="0"/>
              <a:t>‹#›</a:t>
            </a:fld>
            <a:endParaRPr lang="en-US" dirty="0"/>
          </a:p>
        </p:txBody>
      </p:sp>
    </p:spTree>
    <p:extLst>
      <p:ext uri="{BB962C8B-B14F-4D97-AF65-F5344CB8AC3E}">
        <p14:creationId xmlns:p14="http://schemas.microsoft.com/office/powerpoint/2010/main" val="318917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955A3C-6666-4A3A-8913-97AC8588F441}" type="datetimeFigureOut">
              <a:rPr lang="en-US" smtClean="0"/>
              <a:t>10/31/2018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FB05E5-4E99-4264-B1D2-41ADA9FE55D0}" type="slidenum">
              <a:rPr lang="en-US" smtClean="0"/>
              <a:t>‹#›</a:t>
            </a:fld>
            <a:endParaRPr lang="en-US" dirty="0"/>
          </a:p>
        </p:txBody>
      </p:sp>
    </p:spTree>
    <p:extLst>
      <p:ext uri="{BB962C8B-B14F-4D97-AF65-F5344CB8AC3E}">
        <p14:creationId xmlns:p14="http://schemas.microsoft.com/office/powerpoint/2010/main" val="966808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955A3C-6666-4A3A-8913-97AC8588F441}" type="datetimeFigureOut">
              <a:rPr lang="en-US" smtClean="0"/>
              <a:t>10/31/2018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FB05E5-4E99-4264-B1D2-41ADA9FE55D0}" type="slidenum">
              <a:rPr lang="en-US" smtClean="0"/>
              <a:t>‹#›</a:t>
            </a:fld>
            <a:endParaRPr lang="en-US" dirty="0"/>
          </a:p>
        </p:txBody>
      </p:sp>
    </p:spTree>
    <p:extLst>
      <p:ext uri="{BB962C8B-B14F-4D97-AF65-F5344CB8AC3E}">
        <p14:creationId xmlns:p14="http://schemas.microsoft.com/office/powerpoint/2010/main" val="551097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955A3C-6666-4A3A-8913-97AC8588F441}" type="datetimeFigureOut">
              <a:rPr lang="en-US" smtClean="0"/>
              <a:t>10/31/2018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FB05E5-4E99-4264-B1D2-41ADA9FE55D0}" type="slidenum">
              <a:rPr lang="en-US" smtClean="0"/>
              <a:t>‹#›</a:t>
            </a:fld>
            <a:endParaRPr lang="en-US" dirty="0"/>
          </a:p>
        </p:txBody>
      </p:sp>
    </p:spTree>
    <p:extLst>
      <p:ext uri="{BB962C8B-B14F-4D97-AF65-F5344CB8AC3E}">
        <p14:creationId xmlns:p14="http://schemas.microsoft.com/office/powerpoint/2010/main" val="3069521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955A3C-6666-4A3A-8913-97AC8588F441}" type="datetimeFigureOut">
              <a:rPr lang="en-US" smtClean="0"/>
              <a:t>10/31/2018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FB05E5-4E99-4264-B1D2-41ADA9FE55D0}" type="slidenum">
              <a:rPr lang="en-US" smtClean="0"/>
              <a:t>‹#›</a:t>
            </a:fld>
            <a:endParaRPr lang="en-US" dirty="0"/>
          </a:p>
        </p:txBody>
      </p:sp>
    </p:spTree>
    <p:extLst>
      <p:ext uri="{BB962C8B-B14F-4D97-AF65-F5344CB8AC3E}">
        <p14:creationId xmlns:p14="http://schemas.microsoft.com/office/powerpoint/2010/main" val="3993247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955A3C-6666-4A3A-8913-97AC8588F441}" type="datetimeFigureOut">
              <a:rPr lang="en-US" smtClean="0"/>
              <a:t>10/31/2018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FB05E5-4E99-4264-B1D2-41ADA9FE55D0}" type="slidenum">
              <a:rPr lang="en-US" smtClean="0"/>
              <a:t>‹#›</a:t>
            </a:fld>
            <a:endParaRPr lang="en-US" dirty="0"/>
          </a:p>
        </p:txBody>
      </p:sp>
    </p:spTree>
    <p:extLst>
      <p:ext uri="{BB962C8B-B14F-4D97-AF65-F5344CB8AC3E}">
        <p14:creationId xmlns:p14="http://schemas.microsoft.com/office/powerpoint/2010/main" val="3416728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955A3C-6666-4A3A-8913-97AC8588F441}" type="datetimeFigureOut">
              <a:rPr lang="en-US" smtClean="0"/>
              <a:t>10/31/2018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FB05E5-4E99-4264-B1D2-41ADA9FE55D0}" type="slidenum">
              <a:rPr lang="en-US" smtClean="0"/>
              <a:t>‹#›</a:t>
            </a:fld>
            <a:endParaRPr lang="en-US" dirty="0"/>
          </a:p>
        </p:txBody>
      </p:sp>
    </p:spTree>
    <p:extLst>
      <p:ext uri="{BB962C8B-B14F-4D97-AF65-F5344CB8AC3E}">
        <p14:creationId xmlns:p14="http://schemas.microsoft.com/office/powerpoint/2010/main" val="344277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55A3C-6666-4A3A-8913-97AC8588F441}" type="datetimeFigureOut">
              <a:rPr lang="en-US" smtClean="0"/>
              <a:t>10/31/2018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FB05E5-4E99-4264-B1D2-41ADA9FE55D0}" type="slidenum">
              <a:rPr lang="en-US" smtClean="0"/>
              <a:t>‹#›</a:t>
            </a:fld>
            <a:endParaRPr lang="en-US" dirty="0"/>
          </a:p>
        </p:txBody>
      </p:sp>
    </p:spTree>
    <p:extLst>
      <p:ext uri="{BB962C8B-B14F-4D97-AF65-F5344CB8AC3E}">
        <p14:creationId xmlns:p14="http://schemas.microsoft.com/office/powerpoint/2010/main" val="15387237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m/url?url=http://www.prnewswire.com/news-releases/david-richard-named-president-of-fara-191084261.html&amp;rct=j&amp;frm=1&amp;q=&amp;esrc=s&amp;sa=U&amp;ved=0CBoQwW4wAmoVChMIpc7Lk8H4yAIVg-ImCh2i8QVP&amp;usg=AFQjCNExoy-lbl0LQvIDif2S13MQif44pA"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xqFQoTCPqZ4rjywsgCFQEzPgod2a0MrA&amp;url=http://exploregroupbenefits.com/workers-compensation/&amp;psig=AFQjCNEU01hwgu0oXdKCHgLzjT76OQ8AZQ&amp;ust=1444944078044029"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url?sa=i&amp;rct=j&amp;q=&amp;esrc=s&amp;source=images&amp;cd=&amp;cad=rja&amp;uact=8&amp;ved=0CAcQjRxqFQoTCInbgJ30wsgCFYwzPgodPm8Pzg&amp;url=http://www.womenfitness.net/treatments_celebritiesOscars4.htm&amp;psig=AFQjCNGlZZF1qtcxvM5Mq9qZPLNuFCWpjg&amp;ust=1444944564531287"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google.com/url?sa=i&amp;rct=j&amp;q=&amp;esrc=s&amp;source=images&amp;cd=&amp;cad=rja&amp;uact=8&amp;ved=0CAcQjRxqFQoTCOTNvrydw8gCFUMZPgodqx8Lww&amp;url=http://topher147.deviantart.com/art/Walk-to-Work-Sign-489009442&amp;psig=AFQjCNGWQ4JI0Lyfwej1QqbQqVvMQ1LUYg&amp;ust=1444955666523484"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3j8WqqsbVAhUL7GMKHfAaC_wQjRwIBw&amp;url=https://www.inc.com/bill-murphy-jr/14-inspiring-quotes-about-graduations-and-opportunity.html&amp;psig=AFQjCNEshEP2NSaSjRLLIREjyI4WvobN3Q&amp;ust=1502236586001702"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q7t2dzcbVAhUpiFQKHeFyDxAQjRwIBw&amp;url=http://hollywoodpark-tx.gov/information/tree-oak-wilt-information/&amp;psig=AFQjCNFIllgbpOEk-vTkzHpC_uYVmIOCOA&amp;ust=1502246166622546"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al-Tay8bVAhVrrlQKHSldAHYQjRwIBw&amp;url=https://www.youtube.com/watch?v%3D4pbAI40dK0A&amp;psig=AFQjCNHwIogU_ZRmfiw14UBKeDgtyOPyAg&amp;ust=1502245740424555"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google.com/url?sa=i&amp;rct=j&amp;q=&amp;esrc=s&amp;source=images&amp;cd=&amp;cad=rja&amp;uact=8&amp;ved=0CAcQjRxqFQoTCPfsk5-ew8gCFYtrPgodnNYJeg&amp;url=http://www.creditcards.com/credit-card-news/lawsuit-settlement-loan-tips-keep-costs-down.php&amp;bvm=bv.105039540,d.cWw&amp;psig=AFQjCNEiHkl7le40JEzHEkYXeVR1t7l2Vg&amp;ust=1444955859088184"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heinrichsroofing.com/why-is-workers-compensation-insurance-important-to-you/"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google.com/url?sa=i&amp;rct=j&amp;q=&amp;esrc=s&amp;source=images&amp;cd=&amp;cad=rja&amp;uact=8&amp;ved=&amp;url=http://www.weddingbycolor.com/jazzlover/page/3&amp;psig=AFQjCNGvluUUXyldEkX7Lv2p_7peYXzTOw&amp;ust=1444956641140104"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xqFQoTCMCx_b7swsgCFUYaPgodjF8EAQ&amp;url=http://archive.archaeology.org/1201/features/blair_mountain_coal_activism_west_virginia.html&amp;psig=AFQjCNE9vo9qluhUm0y3CO7h2MxvFypARw&amp;ust=1444942480848500"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url?sa=i&amp;rct=j&amp;q=&amp;esrc=s&amp;source=images&amp;cd=&amp;cad=rja&amp;uact=8&amp;ved=0CAcQjRxqFQoTCJaO_42Aw8gCFYFHPgodiusHNg&amp;url=http://www.bolingriceatlanta.com/atlanta-slip-fall-evidence/&amp;psig=AFQjCNHlL5vaaYQozK-Ym75CzLbyT-qCmw&amp;ust=1444947516486876"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url?sa=i&amp;rct=j&amp;q=&amp;esrc=s&amp;source=images&amp;cd=&amp;cad=rja&amp;uact=8&amp;ved=0CAcQjRxqFQoTCKnFs6-Bw8gCFcMXPgodjBkCug&amp;url=http://www.wisegeek.org/what-is-ping-pong.htm&amp;psig=AFQjCNGug6yJIdsWkrj5Q9ArVdBG0ypcig&amp;ust=1444948105319713"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url?sa=i&amp;rct=j&amp;q=&amp;esrc=s&amp;source=images&amp;cd=&amp;cad=rja&amp;uact=8&amp;ved=0CAcQjRxqFQoTCPPZ4KCOw8gCFQptPgodFuECIw&amp;url=http://www.ikea.com/us/en/catalog/categories/departments/living_room/10654/&amp;psig=AFQjCNFnp6OCLEWEL-9NeiKdKrb4t4peQQ&amp;ust=1444951573750633" TargetMode="Externa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0" y="3818351"/>
            <a:ext cx="5410200" cy="2092881"/>
          </a:xfrm>
          <a:prstGeom prst="rect">
            <a:avLst/>
          </a:prstGeom>
        </p:spPr>
        <p:txBody>
          <a:bodyPr wrap="square">
            <a:spAutoFit/>
          </a:bodyPr>
          <a:lstStyle/>
          <a:p>
            <a:r>
              <a:rPr lang="en-US" altLang="en-US" b="1" i="1" dirty="0" smtClean="0">
                <a:latin typeface="Arial" charset="0"/>
                <a:cs typeface="Arial" charset="0"/>
              </a:rPr>
              <a:t/>
            </a:r>
            <a:br>
              <a:rPr lang="en-US" altLang="en-US" b="1" i="1" dirty="0" smtClean="0">
                <a:latin typeface="Arial" charset="0"/>
                <a:cs typeface="Arial" charset="0"/>
              </a:rPr>
            </a:br>
            <a:r>
              <a:rPr lang="en-US" altLang="en-US" sz="3200" b="1" i="1" dirty="0" smtClean="0">
                <a:latin typeface="Calibri" panose="020F0502020204030204" pitchFamily="34" charset="0"/>
                <a:cs typeface="Arial" charset="0"/>
              </a:rPr>
              <a:t>Workers’ Compensation                            			</a:t>
            </a:r>
            <a:r>
              <a:rPr lang="en-US" altLang="en-US" sz="4000" b="1" i="1" dirty="0" smtClean="0">
                <a:solidFill>
                  <a:schemeClr val="accent6">
                    <a:lumMod val="75000"/>
                  </a:schemeClr>
                </a:solidFill>
                <a:latin typeface="Calibri" panose="020F0502020204030204" pitchFamily="34" charset="0"/>
                <a:cs typeface="Arial" charset="0"/>
              </a:rPr>
              <a:t>Overview</a:t>
            </a:r>
            <a:br>
              <a:rPr lang="en-US" altLang="en-US" sz="4000" b="1" i="1" dirty="0" smtClean="0">
                <a:solidFill>
                  <a:schemeClr val="accent6">
                    <a:lumMod val="75000"/>
                  </a:schemeClr>
                </a:solidFill>
                <a:latin typeface="Calibri" panose="020F0502020204030204" pitchFamily="34" charset="0"/>
                <a:cs typeface="Arial" charset="0"/>
              </a:rPr>
            </a:br>
            <a:endParaRPr lang="en-US" sz="4000" dirty="0">
              <a:solidFill>
                <a:schemeClr val="accent6">
                  <a:lumMod val="75000"/>
                </a:schemeClr>
              </a:solidFill>
              <a:latin typeface="Calibri" panose="020F0502020204030204" pitchFamily="34" charset="0"/>
            </a:endParaRPr>
          </a:p>
        </p:txBody>
      </p:sp>
      <p:pic>
        <p:nvPicPr>
          <p:cNvPr id="17412" name="Picture 4" descr="Image result for york risk service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796561"/>
            <a:ext cx="1676400" cy="16002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Image result for gridley ca"/>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SCORE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8523" y="2596661"/>
            <a:ext cx="3200400" cy="679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71701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6200"/>
            <a:ext cx="4038600" cy="6518708"/>
          </a:xfrm>
          <a:prstGeom prst="rect">
            <a:avLst/>
          </a:prstGeom>
        </p:spPr>
        <p:txBody>
          <a:bodyPr wrap="square">
            <a:spAutoFit/>
          </a:bodyPr>
          <a:lstStyle/>
          <a:p>
            <a:pPr>
              <a:lnSpc>
                <a:spcPct val="90000"/>
              </a:lnSpc>
              <a:defRPr/>
            </a:pPr>
            <a:r>
              <a:rPr lang="en-US" altLang="en-US" sz="3200" b="1" dirty="0" smtClean="0">
                <a:solidFill>
                  <a:schemeClr val="accent6">
                    <a:lumMod val="75000"/>
                  </a:schemeClr>
                </a:solidFill>
              </a:rPr>
              <a:t>Employee</a:t>
            </a:r>
            <a:r>
              <a:rPr lang="en-US" altLang="en-US" b="1" dirty="0" smtClean="0"/>
              <a:t> benefits </a:t>
            </a:r>
            <a:r>
              <a:rPr lang="en-US" altLang="en-US" b="1" dirty="0"/>
              <a:t>under </a:t>
            </a:r>
            <a:r>
              <a:rPr lang="en-US" altLang="en-US" b="1" dirty="0" smtClean="0"/>
              <a:t>workers’ compensation</a:t>
            </a:r>
          </a:p>
          <a:p>
            <a:pPr>
              <a:lnSpc>
                <a:spcPct val="90000"/>
              </a:lnSpc>
              <a:defRPr/>
            </a:pPr>
            <a:endParaRPr lang="en-US" altLang="en-US" b="1" dirty="0"/>
          </a:p>
          <a:p>
            <a:pPr marL="742950" lvl="1" indent="-285750">
              <a:lnSpc>
                <a:spcPct val="90000"/>
              </a:lnSpc>
              <a:buFont typeface="Arial" panose="020B0604020202020204" pitchFamily="34" charset="0"/>
              <a:buChar char="•"/>
              <a:defRPr/>
            </a:pPr>
            <a:r>
              <a:rPr lang="en-US" altLang="en-US" dirty="0"/>
              <a:t>Medical Treatment </a:t>
            </a:r>
            <a:r>
              <a:rPr lang="en-US" altLang="en-US" dirty="0" smtClean="0"/>
              <a:t>to cure or relieve from effects of injury. Mandatory application of Utilization Review. Delayed claims covered up to $10,000.</a:t>
            </a:r>
          </a:p>
          <a:p>
            <a:pPr lvl="1">
              <a:lnSpc>
                <a:spcPct val="90000"/>
              </a:lnSpc>
              <a:defRPr/>
            </a:pPr>
            <a:endParaRPr lang="en-US" altLang="en-US" dirty="0"/>
          </a:p>
          <a:p>
            <a:pPr marL="742950" lvl="1" indent="-285750">
              <a:lnSpc>
                <a:spcPct val="90000"/>
              </a:lnSpc>
              <a:buFont typeface="Arial" panose="020B0604020202020204" pitchFamily="34" charset="0"/>
              <a:buChar char="•"/>
              <a:defRPr/>
            </a:pPr>
            <a:r>
              <a:rPr lang="en-US" altLang="en-US" dirty="0" smtClean="0"/>
              <a:t>Temporary </a:t>
            </a:r>
            <a:r>
              <a:rPr lang="en-US" altLang="en-US" dirty="0"/>
              <a:t>Disability (TD) </a:t>
            </a:r>
            <a:r>
              <a:rPr lang="en-US" altLang="en-US" dirty="0" smtClean="0"/>
              <a:t>and/or 4850 Benefits  provided when unable to perform work.</a:t>
            </a:r>
          </a:p>
          <a:p>
            <a:pPr lvl="1">
              <a:lnSpc>
                <a:spcPct val="90000"/>
              </a:lnSpc>
              <a:defRPr/>
            </a:pPr>
            <a:endParaRPr lang="en-US" altLang="en-US" dirty="0" smtClean="0"/>
          </a:p>
          <a:p>
            <a:pPr marL="742950" lvl="1" indent="-285750">
              <a:lnSpc>
                <a:spcPct val="90000"/>
              </a:lnSpc>
              <a:buFont typeface="Arial" panose="020B0604020202020204" pitchFamily="34" charset="0"/>
              <a:buChar char="•"/>
              <a:defRPr/>
            </a:pPr>
            <a:r>
              <a:rPr lang="en-US" altLang="en-US" dirty="0" smtClean="0"/>
              <a:t>Permanent </a:t>
            </a:r>
            <a:r>
              <a:rPr lang="en-US" altLang="en-US" dirty="0"/>
              <a:t>Disability (PD</a:t>
            </a:r>
            <a:r>
              <a:rPr lang="en-US" altLang="en-US" dirty="0" smtClean="0"/>
              <a:t>) to compensate for inability to compete in the labor market.</a:t>
            </a:r>
          </a:p>
          <a:p>
            <a:pPr lvl="1">
              <a:lnSpc>
                <a:spcPct val="90000"/>
              </a:lnSpc>
              <a:defRPr/>
            </a:pPr>
            <a:endParaRPr lang="en-US" altLang="en-US" dirty="0"/>
          </a:p>
          <a:p>
            <a:pPr marL="742950" lvl="1" indent="-285750">
              <a:lnSpc>
                <a:spcPct val="90000"/>
              </a:lnSpc>
              <a:buFont typeface="Arial" panose="020B0604020202020204" pitchFamily="34" charset="0"/>
              <a:buChar char="•"/>
              <a:defRPr/>
            </a:pPr>
            <a:r>
              <a:rPr lang="en-US" altLang="en-US" dirty="0" smtClean="0"/>
              <a:t>Supplemental </a:t>
            </a:r>
            <a:r>
              <a:rPr lang="en-US" altLang="en-US" dirty="0"/>
              <a:t>J</a:t>
            </a:r>
            <a:r>
              <a:rPr lang="en-US" altLang="en-US" dirty="0" smtClean="0"/>
              <a:t>ob Displacement Benefit (SJDB).</a:t>
            </a:r>
          </a:p>
          <a:p>
            <a:pPr lvl="1">
              <a:lnSpc>
                <a:spcPct val="90000"/>
              </a:lnSpc>
              <a:defRPr/>
            </a:pPr>
            <a:endParaRPr lang="en-US" altLang="en-US" dirty="0"/>
          </a:p>
          <a:p>
            <a:pPr marL="742950" lvl="1" indent="-285750">
              <a:lnSpc>
                <a:spcPct val="90000"/>
              </a:lnSpc>
              <a:buFont typeface="Arial" panose="020B0604020202020204" pitchFamily="34" charset="0"/>
              <a:buChar char="•"/>
              <a:defRPr/>
            </a:pPr>
            <a:r>
              <a:rPr lang="en-US" altLang="en-US" dirty="0"/>
              <a:t>Death </a:t>
            </a:r>
            <a:r>
              <a:rPr lang="en-US" altLang="en-US" dirty="0" smtClean="0"/>
              <a:t>benefits.</a:t>
            </a:r>
            <a:endParaRPr lang="en-US" altLang="en-US" dirty="0"/>
          </a:p>
          <a:p>
            <a:pPr>
              <a:lnSpc>
                <a:spcPct val="90000"/>
              </a:lnSpc>
              <a:defRPr/>
            </a:pPr>
            <a:endParaRPr lang="en-US" altLang="en-US" b="1" dirty="0"/>
          </a:p>
          <a:p>
            <a:pPr>
              <a:lnSpc>
                <a:spcPct val="90000"/>
              </a:lnSpc>
              <a:defRPr/>
            </a:pPr>
            <a:r>
              <a:rPr lang="en-US" altLang="en-US" dirty="0" smtClean="0"/>
              <a:t>Note: A “claim</a:t>
            </a:r>
            <a:r>
              <a:rPr lang="en-US" altLang="en-US" dirty="0"/>
              <a:t>” may be accepted, though there may be a denial on a specific benefit </a:t>
            </a:r>
            <a:r>
              <a:rPr lang="en-US" altLang="en-US" dirty="0" smtClean="0"/>
              <a:t>issue.</a:t>
            </a:r>
            <a:endParaRPr lang="en-US" dirty="0"/>
          </a:p>
        </p:txBody>
      </p:sp>
      <p:pic>
        <p:nvPicPr>
          <p:cNvPr id="4098" name="Picture 2" descr="http://exploregroupbenefits.com/wp-content/uploads/2015/01/WorkersComp.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22" r="51301"/>
          <a:stretch/>
        </p:blipFill>
        <p:spPr bwMode="auto">
          <a:xfrm>
            <a:off x="4766153" y="0"/>
            <a:ext cx="437784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8997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19600" y="1981200"/>
            <a:ext cx="4572000" cy="3970318"/>
          </a:xfrm>
          <a:prstGeom prst="rect">
            <a:avLst/>
          </a:prstGeom>
        </p:spPr>
        <p:txBody>
          <a:bodyPr>
            <a:spAutoFit/>
          </a:bodyPr>
          <a:lstStyle/>
          <a:p>
            <a:pPr marL="285750" indent="-285750">
              <a:buFont typeface="Arial" panose="020B0604020202020204" pitchFamily="34" charset="0"/>
              <a:buChar char="•"/>
            </a:pPr>
            <a:r>
              <a:rPr lang="en-US" altLang="en-US" dirty="0"/>
              <a:t>Utilization Review </a:t>
            </a:r>
            <a:r>
              <a:rPr lang="en-US" altLang="en-US" dirty="0" smtClean="0"/>
              <a:t>Process</a:t>
            </a:r>
          </a:p>
          <a:p>
            <a:pPr marL="285750" indent="-285750">
              <a:buFont typeface="Arial" panose="020B0604020202020204" pitchFamily="34" charset="0"/>
              <a:buChar char="•"/>
            </a:pPr>
            <a:endParaRPr lang="en-US" altLang="en-US" dirty="0"/>
          </a:p>
          <a:p>
            <a:pPr marL="285750" indent="-285750">
              <a:buFont typeface="Arial" panose="020B0604020202020204" pitchFamily="34" charset="0"/>
              <a:buChar char="•"/>
            </a:pPr>
            <a:r>
              <a:rPr lang="en-US" altLang="en-US" dirty="0" smtClean="0"/>
              <a:t>Medical treatment including pharmacy, durable medical equipment, and mileage</a:t>
            </a:r>
          </a:p>
          <a:p>
            <a:pPr marL="285750" indent="-285750">
              <a:buFont typeface="Arial" panose="020B0604020202020204" pitchFamily="34" charset="0"/>
              <a:buChar char="•"/>
            </a:pPr>
            <a:endParaRPr lang="en-US" altLang="en-US" dirty="0" smtClean="0"/>
          </a:p>
          <a:p>
            <a:pPr marL="285750" indent="-285750">
              <a:buFont typeface="Arial" panose="020B0604020202020204" pitchFamily="34" charset="0"/>
              <a:buChar char="•"/>
            </a:pPr>
            <a:r>
              <a:rPr lang="en-US" altLang="en-US" dirty="0" smtClean="0"/>
              <a:t>Chiropractic, physical &amp; occupational therapy capped at 24 visits (unless post surgical)</a:t>
            </a:r>
          </a:p>
          <a:p>
            <a:pPr marL="285750" indent="-285750">
              <a:buFont typeface="Arial" panose="020B0604020202020204" pitchFamily="34" charset="0"/>
              <a:buChar char="•"/>
            </a:pPr>
            <a:endParaRPr lang="en-US" altLang="en-US" dirty="0" smtClean="0"/>
          </a:p>
          <a:p>
            <a:pPr marL="285750" indent="-285750">
              <a:buFont typeface="Arial" panose="020B0604020202020204" pitchFamily="34" charset="0"/>
              <a:buChar char="•"/>
            </a:pPr>
            <a:r>
              <a:rPr lang="en-US" altLang="en-US" dirty="0" smtClean="0"/>
              <a:t>All treatment in line with MTUS (Medical Treatment Utilization Schedule) </a:t>
            </a:r>
          </a:p>
          <a:p>
            <a:pPr marL="285750" indent="-285750">
              <a:buFont typeface="Arial" panose="020B0604020202020204" pitchFamily="34" charset="0"/>
              <a:buChar char="•"/>
            </a:pPr>
            <a:endParaRPr lang="en-US" altLang="en-US" dirty="0"/>
          </a:p>
          <a:p>
            <a:pPr marL="285750" indent="-285750">
              <a:buFont typeface="Arial" panose="020B0604020202020204" pitchFamily="34" charset="0"/>
              <a:buChar char="•"/>
            </a:pPr>
            <a:r>
              <a:rPr lang="en-US" altLang="en-US" dirty="0" smtClean="0"/>
              <a:t>Pharmacy/medications</a:t>
            </a:r>
          </a:p>
          <a:p>
            <a:endParaRPr lang="en-US" altLang="en-US" dirty="0" smtClean="0"/>
          </a:p>
        </p:txBody>
      </p:sp>
      <p:pic>
        <p:nvPicPr>
          <p:cNvPr id="5122" name="Picture 2" descr="http://www.womenfitness.net/img2013/artimg/feb/Zit-Killer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4196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09800" y="838200"/>
            <a:ext cx="5625001" cy="646331"/>
          </a:xfrm>
          <a:prstGeom prst="rect">
            <a:avLst/>
          </a:prstGeom>
          <a:noFill/>
        </p:spPr>
        <p:txBody>
          <a:bodyPr wrap="none" rtlCol="0">
            <a:spAutoFit/>
          </a:bodyPr>
          <a:lstStyle/>
          <a:p>
            <a:r>
              <a:rPr lang="en-US" altLang="en-US" sz="3600" b="1" dirty="0" smtClean="0">
                <a:solidFill>
                  <a:schemeClr val="accent6">
                    <a:lumMod val="75000"/>
                  </a:schemeClr>
                </a:solidFill>
              </a:rPr>
              <a:t>Medical </a:t>
            </a:r>
            <a:r>
              <a:rPr lang="en-US" altLang="en-US" dirty="0" smtClean="0"/>
              <a:t>treatment under workers’ compensation</a:t>
            </a:r>
          </a:p>
        </p:txBody>
      </p:sp>
    </p:spTree>
    <p:extLst>
      <p:ext uri="{BB962C8B-B14F-4D97-AF65-F5344CB8AC3E}">
        <p14:creationId xmlns:p14="http://schemas.microsoft.com/office/powerpoint/2010/main" val="14853465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524000"/>
            <a:ext cx="5486400" cy="3416320"/>
          </a:xfrm>
          <a:prstGeom prst="rect">
            <a:avLst/>
          </a:prstGeom>
        </p:spPr>
        <p:txBody>
          <a:bodyPr wrap="square">
            <a:spAutoFit/>
          </a:bodyPr>
          <a:lstStyle/>
          <a:p>
            <a:pPr>
              <a:defRPr/>
            </a:pPr>
            <a:r>
              <a:rPr lang="en-US" dirty="0" smtClean="0"/>
              <a:t>Temporary Disability:</a:t>
            </a:r>
          </a:p>
          <a:p>
            <a:pPr marL="285750" indent="-285750">
              <a:buFont typeface="Arial" panose="020B0604020202020204" pitchFamily="34" charset="0"/>
              <a:buChar char="•"/>
              <a:defRPr/>
            </a:pPr>
            <a:r>
              <a:rPr lang="en-US" dirty="0" smtClean="0"/>
              <a:t>2/3 Average Weekly Wage payable every 14-days while medically disabled from work</a:t>
            </a:r>
          </a:p>
          <a:p>
            <a:pPr marL="285750" indent="-285750">
              <a:buFont typeface="Arial" panose="020B0604020202020204" pitchFamily="34" charset="0"/>
              <a:buChar char="•"/>
              <a:defRPr/>
            </a:pPr>
            <a:r>
              <a:rPr lang="en-US" dirty="0" smtClean="0"/>
              <a:t>3-day waiting period</a:t>
            </a:r>
          </a:p>
          <a:p>
            <a:pPr marL="285750" indent="-285750">
              <a:buFont typeface="Arial" panose="020B0604020202020204" pitchFamily="34" charset="0"/>
              <a:buChar char="•"/>
              <a:defRPr/>
            </a:pPr>
            <a:r>
              <a:rPr lang="en-US" dirty="0" smtClean="0"/>
              <a:t>104-week limitation</a:t>
            </a:r>
          </a:p>
          <a:p>
            <a:pPr marL="285750" indent="-285750">
              <a:buFont typeface="Arial" panose="020B0604020202020204" pitchFamily="34" charset="0"/>
              <a:buChar char="•"/>
              <a:defRPr/>
            </a:pPr>
            <a:r>
              <a:rPr lang="en-US" dirty="0" smtClean="0"/>
              <a:t>Minimum and maximum rates</a:t>
            </a:r>
            <a:endParaRPr lang="en-US" dirty="0"/>
          </a:p>
          <a:p>
            <a:pPr marL="285750" indent="-285750">
              <a:buFont typeface="Arial" panose="020B0604020202020204" pitchFamily="34" charset="0"/>
              <a:buChar char="•"/>
              <a:defRPr/>
            </a:pPr>
            <a:r>
              <a:rPr lang="en-US" dirty="0" smtClean="0"/>
              <a:t>Can be delayed even if claim accepted</a:t>
            </a:r>
            <a:endParaRPr lang="en-US" dirty="0"/>
          </a:p>
          <a:p>
            <a:pPr>
              <a:defRPr/>
            </a:pPr>
            <a:endParaRPr lang="en-US" dirty="0" smtClean="0"/>
          </a:p>
          <a:p>
            <a:pPr>
              <a:defRPr/>
            </a:pPr>
            <a:r>
              <a:rPr lang="en-US" dirty="0" smtClean="0"/>
              <a:t>LC 4850:</a:t>
            </a:r>
            <a:endParaRPr lang="en-US" dirty="0"/>
          </a:p>
          <a:p>
            <a:pPr marL="285750" indent="-285750">
              <a:buFont typeface="Arial" panose="020B0604020202020204" pitchFamily="34" charset="0"/>
              <a:buChar char="•"/>
              <a:defRPr/>
            </a:pPr>
            <a:r>
              <a:rPr lang="en-US" dirty="0" smtClean="0"/>
              <a:t>Full salary</a:t>
            </a:r>
            <a:endParaRPr lang="en-US" dirty="0"/>
          </a:p>
          <a:p>
            <a:pPr marL="285750" indent="-285750">
              <a:buFont typeface="Arial" panose="020B0604020202020204" pitchFamily="34" charset="0"/>
              <a:buChar char="•"/>
              <a:defRPr/>
            </a:pPr>
            <a:r>
              <a:rPr lang="en-US" dirty="0" smtClean="0"/>
              <a:t>52-week limitation</a:t>
            </a:r>
            <a:endParaRPr lang="en-US" dirty="0"/>
          </a:p>
          <a:p>
            <a:pPr marL="285750" indent="-285750">
              <a:buFont typeface="Arial" panose="020B0604020202020204" pitchFamily="34" charset="0"/>
              <a:buChar char="•"/>
              <a:defRPr/>
            </a:pPr>
            <a:r>
              <a:rPr lang="en-US" dirty="0" smtClean="0"/>
              <a:t>Wage loss</a:t>
            </a:r>
            <a:endParaRPr lang="en-US" dirty="0"/>
          </a:p>
        </p:txBody>
      </p:sp>
      <p:sp>
        <p:nvSpPr>
          <p:cNvPr id="3" name="TextBox 2"/>
          <p:cNvSpPr txBox="1"/>
          <p:nvPr/>
        </p:nvSpPr>
        <p:spPr>
          <a:xfrm>
            <a:off x="304800" y="560457"/>
            <a:ext cx="6818662" cy="707886"/>
          </a:xfrm>
          <a:prstGeom prst="rect">
            <a:avLst/>
          </a:prstGeom>
          <a:noFill/>
        </p:spPr>
        <p:txBody>
          <a:bodyPr wrap="none" rtlCol="0">
            <a:spAutoFit/>
          </a:bodyPr>
          <a:lstStyle/>
          <a:p>
            <a:r>
              <a:rPr lang="en-US" sz="4000" dirty="0" smtClean="0"/>
              <a:t>Temporary </a:t>
            </a:r>
            <a:r>
              <a:rPr lang="en-US" sz="4000" b="1" dirty="0" smtClean="0">
                <a:solidFill>
                  <a:schemeClr val="accent6">
                    <a:lumMod val="75000"/>
                  </a:schemeClr>
                </a:solidFill>
              </a:rPr>
              <a:t>Disability </a:t>
            </a:r>
            <a:r>
              <a:rPr lang="en-US" sz="3600" dirty="0" smtClean="0"/>
              <a:t>or LC 4850</a:t>
            </a:r>
            <a:endParaRPr lang="en-US" sz="3600"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209800"/>
            <a:ext cx="3599323" cy="334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42520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446488"/>
            <a:ext cx="7696200" cy="4278094"/>
          </a:xfrm>
          <a:prstGeom prst="rect">
            <a:avLst/>
          </a:prstGeom>
        </p:spPr>
        <p:txBody>
          <a:bodyPr wrap="square">
            <a:spAutoFit/>
          </a:bodyPr>
          <a:lstStyle/>
          <a:p>
            <a:pPr marL="381000" indent="-381000">
              <a:lnSpc>
                <a:spcPct val="80000"/>
              </a:lnSpc>
            </a:pPr>
            <a:r>
              <a:rPr lang="en-US" altLang="en-US" sz="3600" b="1" dirty="0">
                <a:solidFill>
                  <a:schemeClr val="accent6">
                    <a:lumMod val="75000"/>
                  </a:schemeClr>
                </a:solidFill>
              </a:rPr>
              <a:t>Paid Leave </a:t>
            </a:r>
            <a:r>
              <a:rPr lang="en-US" altLang="en-US" sz="3200" dirty="0"/>
              <a:t>of Absence </a:t>
            </a:r>
            <a:endParaRPr lang="en-US" altLang="en-US" sz="3200" dirty="0" smtClean="0"/>
          </a:p>
          <a:p>
            <a:pPr marL="381000" indent="-381000">
              <a:lnSpc>
                <a:spcPct val="80000"/>
              </a:lnSpc>
            </a:pPr>
            <a:r>
              <a:rPr lang="en-US" altLang="en-US" sz="3200" dirty="0" smtClean="0"/>
              <a:t>            for Specified </a:t>
            </a:r>
            <a:r>
              <a:rPr lang="en-US" altLang="en-US" sz="3200" dirty="0"/>
              <a:t>Public Employees</a:t>
            </a:r>
          </a:p>
          <a:p>
            <a:pPr marL="381000" indent="-381000" algn="ctr">
              <a:lnSpc>
                <a:spcPct val="80000"/>
              </a:lnSpc>
            </a:pPr>
            <a:endParaRPr lang="en-US" altLang="en-US" sz="1600" b="1" dirty="0"/>
          </a:p>
          <a:p>
            <a:pPr marL="381000" indent="-381000">
              <a:lnSpc>
                <a:spcPct val="80000"/>
              </a:lnSpc>
            </a:pPr>
            <a:r>
              <a:rPr lang="en-US" altLang="en-US" sz="1600" dirty="0"/>
              <a:t>   	Whenever any person listed in subdivision (b) who is a member of PERS or a County Employees Retirement Laws is disabled, whether temporarily or permanently, injury or illness AOE/COE shall become entitled, regardless of his/her period of service with the City or County, to a leave of absence while so disabled without a loss of salary in lieu of TTD for the period of disability, but not to exceed one year or until that earlier date or is retired on PD Pension and is actually receiving disability pension payments or advance disability pension payments pursuant to Section 4850.3.</a:t>
            </a:r>
          </a:p>
          <a:p>
            <a:pPr marL="381000" indent="-381000">
              <a:lnSpc>
                <a:spcPct val="80000"/>
              </a:lnSpc>
            </a:pPr>
            <a:endParaRPr lang="en-US" altLang="en-US" sz="1600" dirty="0"/>
          </a:p>
          <a:p>
            <a:pPr marL="381000" indent="-381000">
              <a:lnSpc>
                <a:spcPct val="80000"/>
              </a:lnSpc>
              <a:buFont typeface="Wingdings" pitchFamily="2" charset="2"/>
              <a:buAutoNum type="arabicPeriod"/>
            </a:pPr>
            <a:r>
              <a:rPr lang="en-US" altLang="en-US" sz="1600" dirty="0"/>
              <a:t>City Police </a:t>
            </a:r>
            <a:r>
              <a:rPr lang="en-US" altLang="en-US" sz="1600" dirty="0" smtClean="0"/>
              <a:t>Officers</a:t>
            </a:r>
            <a:endParaRPr lang="en-US" altLang="en-US" sz="1600" dirty="0"/>
          </a:p>
          <a:p>
            <a:pPr marL="381000" indent="-381000">
              <a:lnSpc>
                <a:spcPct val="80000"/>
              </a:lnSpc>
              <a:buFont typeface="Wingdings" pitchFamily="2" charset="2"/>
              <a:buAutoNum type="arabicPeriod"/>
            </a:pPr>
            <a:r>
              <a:rPr lang="en-US" altLang="en-US" sz="1600" dirty="0"/>
              <a:t>City, </a:t>
            </a:r>
            <a:r>
              <a:rPr lang="en-US" altLang="en-US" sz="1600" dirty="0" smtClean="0"/>
              <a:t>County, </a:t>
            </a:r>
            <a:r>
              <a:rPr lang="en-US" altLang="en-US" sz="1600" dirty="0"/>
              <a:t>or </a:t>
            </a:r>
            <a:r>
              <a:rPr lang="en-US" altLang="en-US" sz="1600" dirty="0" smtClean="0"/>
              <a:t>District </a:t>
            </a:r>
            <a:r>
              <a:rPr lang="en-US" altLang="en-US" sz="1600" dirty="0"/>
              <a:t>Firefighters</a:t>
            </a:r>
          </a:p>
          <a:p>
            <a:pPr marL="381000" indent="-381000">
              <a:lnSpc>
                <a:spcPct val="80000"/>
              </a:lnSpc>
              <a:buFont typeface="Wingdings" pitchFamily="2" charset="2"/>
              <a:buAutoNum type="arabicPeriod"/>
            </a:pPr>
            <a:r>
              <a:rPr lang="en-US" altLang="en-US" sz="1600" dirty="0" smtClean="0"/>
              <a:t>Sheriffs </a:t>
            </a:r>
            <a:endParaRPr lang="en-US" altLang="en-US" sz="1600" dirty="0"/>
          </a:p>
          <a:p>
            <a:pPr marL="381000" indent="-381000">
              <a:lnSpc>
                <a:spcPct val="80000"/>
              </a:lnSpc>
              <a:buFont typeface="Wingdings" pitchFamily="2" charset="2"/>
              <a:buAutoNum type="arabicPeriod"/>
            </a:pPr>
            <a:r>
              <a:rPr lang="en-US" altLang="en-US" sz="1600" dirty="0" smtClean="0"/>
              <a:t>Officers </a:t>
            </a:r>
            <a:r>
              <a:rPr lang="en-US" altLang="en-US" sz="1600" dirty="0"/>
              <a:t>or employees of any </a:t>
            </a:r>
            <a:r>
              <a:rPr lang="en-US" altLang="en-US" sz="1600" dirty="0" smtClean="0"/>
              <a:t>Sheriff’s office.  </a:t>
            </a:r>
            <a:r>
              <a:rPr lang="en-US" altLang="en-US" sz="1600" dirty="0"/>
              <a:t>In 1995 and 2000 this code section was amended to include County Probation Officers, Peace Officers, Designated Airport Law Enforcement Officers, Harbor or Port Police Officers, Wardens, and School District Police Officers. Reserve </a:t>
            </a:r>
            <a:r>
              <a:rPr lang="en-US" altLang="en-US" sz="1600" dirty="0" smtClean="0"/>
              <a:t>Police and Firefighters </a:t>
            </a:r>
            <a:r>
              <a:rPr lang="en-US" altLang="en-US" sz="1600" dirty="0"/>
              <a:t>do not qualify for the special salary in lieu of compensation benefits.</a:t>
            </a:r>
          </a:p>
        </p:txBody>
      </p:sp>
      <p:sp>
        <p:nvSpPr>
          <p:cNvPr id="3" name="TextBox 2"/>
          <p:cNvSpPr txBox="1"/>
          <p:nvPr/>
        </p:nvSpPr>
        <p:spPr>
          <a:xfrm>
            <a:off x="5562600" y="483549"/>
            <a:ext cx="2518638" cy="369332"/>
          </a:xfrm>
          <a:prstGeom prst="rect">
            <a:avLst/>
          </a:prstGeom>
          <a:noFill/>
        </p:spPr>
        <p:txBody>
          <a:bodyPr wrap="none" rtlCol="0">
            <a:spAutoFit/>
          </a:bodyPr>
          <a:lstStyle/>
          <a:p>
            <a:r>
              <a:rPr lang="en-US" b="1" dirty="0" smtClean="0"/>
              <a:t>Labor Code Section 4850</a:t>
            </a:r>
            <a:endParaRPr lang="en-US" b="1" dirty="0"/>
          </a:p>
        </p:txBody>
      </p:sp>
    </p:spTree>
    <p:extLst>
      <p:ext uri="{BB962C8B-B14F-4D97-AF65-F5344CB8AC3E}">
        <p14:creationId xmlns:p14="http://schemas.microsoft.com/office/powerpoint/2010/main" val="215352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2438400"/>
            <a:ext cx="3438395" cy="3139321"/>
          </a:xfrm>
          <a:prstGeom prst="rect">
            <a:avLst/>
          </a:prstGeom>
        </p:spPr>
        <p:txBody>
          <a:bodyPr wrap="square">
            <a:spAutoFit/>
          </a:bodyPr>
          <a:lstStyle/>
          <a:p>
            <a:pPr>
              <a:defRPr/>
            </a:pPr>
            <a:r>
              <a:rPr lang="en-US" altLang="en-US" b="1" u="sng" dirty="0">
                <a:solidFill>
                  <a:schemeClr val="tx2"/>
                </a:solidFill>
              </a:rPr>
              <a:t>Employer Benefits</a:t>
            </a:r>
          </a:p>
          <a:p>
            <a:pPr lvl="1">
              <a:buFont typeface="Arial" panose="020B0604020202020204" pitchFamily="34" charset="0"/>
              <a:buChar char="•"/>
              <a:defRPr/>
            </a:pPr>
            <a:r>
              <a:rPr lang="en-US" altLang="en-US" dirty="0"/>
              <a:t>Eliminates costs of hiring new employees and temporary replacements.</a:t>
            </a:r>
          </a:p>
          <a:p>
            <a:pPr lvl="1">
              <a:buFont typeface="Arial" panose="020B0604020202020204" pitchFamily="34" charset="0"/>
              <a:buChar char="•"/>
              <a:defRPr/>
            </a:pPr>
            <a:r>
              <a:rPr lang="en-US" altLang="en-US" dirty="0"/>
              <a:t>No temporary disability payments.</a:t>
            </a:r>
          </a:p>
          <a:p>
            <a:pPr lvl="1">
              <a:buFont typeface="Arial" panose="020B0604020202020204" pitchFamily="34" charset="0"/>
              <a:buChar char="•"/>
              <a:defRPr/>
            </a:pPr>
            <a:r>
              <a:rPr lang="en-US" altLang="en-US" dirty="0"/>
              <a:t>May reduce permanent disability.</a:t>
            </a:r>
          </a:p>
          <a:p>
            <a:pPr lvl="1">
              <a:buFont typeface="Arial" panose="020B0604020202020204" pitchFamily="34" charset="0"/>
              <a:buChar char="•"/>
              <a:defRPr/>
            </a:pPr>
            <a:r>
              <a:rPr lang="en-US" altLang="en-US" dirty="0"/>
              <a:t>Medical savings (Employee recovers faster).</a:t>
            </a:r>
          </a:p>
          <a:p>
            <a:pPr lvl="1">
              <a:buFont typeface="Arial" panose="020B0604020202020204" pitchFamily="34" charset="0"/>
              <a:buChar char="•"/>
              <a:defRPr/>
            </a:pPr>
            <a:r>
              <a:rPr lang="en-US" altLang="en-US" dirty="0"/>
              <a:t>Improves employee morale.</a:t>
            </a:r>
          </a:p>
        </p:txBody>
      </p:sp>
      <p:sp>
        <p:nvSpPr>
          <p:cNvPr id="3" name="Rectangle 2"/>
          <p:cNvSpPr/>
          <p:nvPr/>
        </p:nvSpPr>
        <p:spPr>
          <a:xfrm>
            <a:off x="4648200" y="3048000"/>
            <a:ext cx="3657600" cy="2862322"/>
          </a:xfrm>
          <a:prstGeom prst="rect">
            <a:avLst/>
          </a:prstGeom>
        </p:spPr>
        <p:txBody>
          <a:bodyPr wrap="square">
            <a:spAutoFit/>
          </a:bodyPr>
          <a:lstStyle/>
          <a:p>
            <a:pPr>
              <a:spcBef>
                <a:spcPct val="0"/>
              </a:spcBef>
            </a:pPr>
            <a:r>
              <a:rPr lang="en-US" altLang="en-US" b="1" u="sng" dirty="0">
                <a:solidFill>
                  <a:schemeClr val="tx2"/>
                </a:solidFill>
              </a:rPr>
              <a:t>Employee Benefits</a:t>
            </a:r>
          </a:p>
          <a:p>
            <a:pPr lvl="1">
              <a:spcBef>
                <a:spcPct val="0"/>
              </a:spcBef>
              <a:buFont typeface="Arial" pitchFamily="34" charset="0"/>
              <a:buChar char="•"/>
            </a:pPr>
            <a:r>
              <a:rPr lang="en-US" altLang="en-US" dirty="0"/>
              <a:t>Continues to be productive.</a:t>
            </a:r>
          </a:p>
          <a:p>
            <a:pPr lvl="1">
              <a:spcBef>
                <a:spcPct val="0"/>
              </a:spcBef>
              <a:buFont typeface="Arial" pitchFamily="34" charset="0"/>
              <a:buChar char="•"/>
            </a:pPr>
            <a:r>
              <a:rPr lang="en-US" altLang="en-US" dirty="0"/>
              <a:t>Remains in touch with co-workers and works in familiar setting.</a:t>
            </a:r>
          </a:p>
          <a:p>
            <a:pPr lvl="1">
              <a:spcBef>
                <a:spcPct val="0"/>
              </a:spcBef>
              <a:buFont typeface="Arial" pitchFamily="34" charset="0"/>
              <a:buChar char="•"/>
            </a:pPr>
            <a:r>
              <a:rPr lang="en-US" altLang="en-US" dirty="0"/>
              <a:t>Avoids feeling isolated and depressed.</a:t>
            </a:r>
          </a:p>
          <a:p>
            <a:pPr lvl="1">
              <a:spcBef>
                <a:spcPct val="0"/>
              </a:spcBef>
              <a:buFont typeface="Arial" pitchFamily="34" charset="0"/>
              <a:buChar char="•"/>
            </a:pPr>
            <a:r>
              <a:rPr lang="en-US" altLang="en-US" dirty="0"/>
              <a:t>Avoids financial stress.</a:t>
            </a:r>
          </a:p>
          <a:p>
            <a:pPr lvl="1">
              <a:spcBef>
                <a:spcPct val="0"/>
              </a:spcBef>
              <a:buFont typeface="Arial" pitchFamily="34" charset="0"/>
              <a:buChar char="•"/>
            </a:pPr>
            <a:r>
              <a:rPr lang="en-US" altLang="en-US" dirty="0"/>
              <a:t>Shows initiative and commitment to return to work.</a:t>
            </a:r>
          </a:p>
        </p:txBody>
      </p:sp>
      <p:sp>
        <p:nvSpPr>
          <p:cNvPr id="4" name="Rectangle 3"/>
          <p:cNvSpPr/>
          <p:nvPr/>
        </p:nvSpPr>
        <p:spPr>
          <a:xfrm>
            <a:off x="685800" y="762000"/>
            <a:ext cx="5643789" cy="646331"/>
          </a:xfrm>
          <a:prstGeom prst="rect">
            <a:avLst/>
          </a:prstGeom>
        </p:spPr>
        <p:txBody>
          <a:bodyPr wrap="none">
            <a:spAutoFit/>
          </a:bodyPr>
          <a:lstStyle/>
          <a:p>
            <a:r>
              <a:rPr lang="en-US" altLang="en-US" sz="3600" b="1" dirty="0" smtClean="0">
                <a:solidFill>
                  <a:schemeClr val="accent6">
                    <a:lumMod val="75000"/>
                  </a:schemeClr>
                </a:solidFill>
              </a:rPr>
              <a:t>Return </a:t>
            </a:r>
            <a:r>
              <a:rPr lang="en-US" altLang="en-US" sz="3200" dirty="0" smtClean="0"/>
              <a:t>to Work - Modified Duty</a:t>
            </a:r>
            <a:endParaRPr lang="en-US" sz="3200" dirty="0"/>
          </a:p>
        </p:txBody>
      </p:sp>
      <p:sp>
        <p:nvSpPr>
          <p:cNvPr id="5" name="Rectangle 4"/>
          <p:cNvSpPr/>
          <p:nvPr/>
        </p:nvSpPr>
        <p:spPr>
          <a:xfrm>
            <a:off x="721290" y="1523999"/>
            <a:ext cx="6248400" cy="646331"/>
          </a:xfrm>
          <a:prstGeom prst="rect">
            <a:avLst/>
          </a:prstGeom>
        </p:spPr>
        <p:txBody>
          <a:bodyPr wrap="square">
            <a:spAutoFit/>
          </a:bodyPr>
          <a:lstStyle/>
          <a:p>
            <a:pPr>
              <a:spcBef>
                <a:spcPct val="0"/>
              </a:spcBef>
            </a:pPr>
            <a:r>
              <a:rPr lang="en-US" altLang="en-US" dirty="0" smtClean="0"/>
              <a:t> </a:t>
            </a:r>
            <a:r>
              <a:rPr lang="en-US" altLang="en-US" dirty="0"/>
              <a:t>Modified duty refers to changing parts of the employee’s </a:t>
            </a:r>
            <a:r>
              <a:rPr lang="en-US" altLang="en-US" dirty="0" smtClean="0"/>
              <a:t>normal </a:t>
            </a:r>
          </a:p>
          <a:p>
            <a:pPr>
              <a:spcBef>
                <a:spcPct val="0"/>
              </a:spcBef>
            </a:pPr>
            <a:r>
              <a:rPr lang="en-US" altLang="en-US" dirty="0" smtClean="0"/>
              <a:t>duties </a:t>
            </a:r>
            <a:r>
              <a:rPr lang="en-US" altLang="en-US" dirty="0"/>
              <a:t>to accommodate temporary physical limitations.</a:t>
            </a:r>
          </a:p>
        </p:txBody>
      </p:sp>
      <p:pic>
        <p:nvPicPr>
          <p:cNvPr id="18434" name="Picture 2" descr="http://img09.deviantart.net/aadf/i/2014/290/8/8/walk_to_work_sign_by_topher147-d83563m.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4638" y="457200"/>
            <a:ext cx="1871663"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4006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21262" y="3165231"/>
            <a:ext cx="4191000" cy="1477328"/>
          </a:xfrm>
          <a:prstGeom prst="rect">
            <a:avLst/>
          </a:prstGeom>
        </p:spPr>
        <p:txBody>
          <a:bodyPr wrap="square">
            <a:spAutoFit/>
          </a:bodyPr>
          <a:lstStyle/>
          <a:p>
            <a:pPr>
              <a:defRPr/>
            </a:pPr>
            <a:r>
              <a:rPr lang="en-US" dirty="0" smtClean="0"/>
              <a:t>Treating Physician or QME/AME Report</a:t>
            </a:r>
          </a:p>
          <a:p>
            <a:pPr marL="742950" lvl="1" indent="-285750">
              <a:buFont typeface="Arial" panose="020B0604020202020204" pitchFamily="34" charset="0"/>
              <a:buChar char="•"/>
              <a:defRPr/>
            </a:pPr>
            <a:r>
              <a:rPr lang="en-US" dirty="0" smtClean="0"/>
              <a:t>Future medical treatment</a:t>
            </a:r>
          </a:p>
          <a:p>
            <a:pPr marL="742950" lvl="1" indent="-285750">
              <a:buFont typeface="Arial" panose="020B0604020202020204" pitchFamily="34" charset="0"/>
              <a:buChar char="•"/>
              <a:defRPr/>
            </a:pPr>
            <a:r>
              <a:rPr lang="en-US" dirty="0" smtClean="0"/>
              <a:t>Permanent disability rating</a:t>
            </a:r>
          </a:p>
          <a:p>
            <a:pPr marL="742950" lvl="1" indent="-285750">
              <a:buFont typeface="Arial" panose="020B0604020202020204" pitchFamily="34" charset="0"/>
              <a:buChar char="•"/>
              <a:defRPr/>
            </a:pPr>
            <a:r>
              <a:rPr lang="en-US" dirty="0" smtClean="0"/>
              <a:t>Permanent work restrictions</a:t>
            </a:r>
          </a:p>
          <a:p>
            <a:pPr marL="742950" lvl="1" indent="-285750">
              <a:buFont typeface="Arial" panose="020B0604020202020204" pitchFamily="34" charset="0"/>
              <a:buChar char="•"/>
              <a:defRPr/>
            </a:pPr>
            <a:r>
              <a:rPr lang="en-US" dirty="0" smtClean="0"/>
              <a:t>Apportionment</a:t>
            </a:r>
          </a:p>
        </p:txBody>
      </p:sp>
      <p:sp>
        <p:nvSpPr>
          <p:cNvPr id="3" name="TextBox 2"/>
          <p:cNvSpPr txBox="1"/>
          <p:nvPr/>
        </p:nvSpPr>
        <p:spPr>
          <a:xfrm>
            <a:off x="3897463" y="1222176"/>
            <a:ext cx="4941737" cy="1323439"/>
          </a:xfrm>
          <a:prstGeom prst="rect">
            <a:avLst/>
          </a:prstGeom>
          <a:noFill/>
        </p:spPr>
        <p:txBody>
          <a:bodyPr wrap="none" rtlCol="0">
            <a:spAutoFit/>
          </a:bodyPr>
          <a:lstStyle/>
          <a:p>
            <a:r>
              <a:rPr lang="en-US" sz="4000" dirty="0" smtClean="0"/>
              <a:t>Maximum </a:t>
            </a:r>
            <a:r>
              <a:rPr lang="en-US" sz="4000" b="1" dirty="0" smtClean="0">
                <a:solidFill>
                  <a:schemeClr val="accent6">
                    <a:lumMod val="75000"/>
                  </a:schemeClr>
                </a:solidFill>
              </a:rPr>
              <a:t>Medical </a:t>
            </a:r>
          </a:p>
          <a:p>
            <a:r>
              <a:rPr lang="en-US" sz="4000" b="1" dirty="0">
                <a:solidFill>
                  <a:schemeClr val="accent6">
                    <a:lumMod val="75000"/>
                  </a:schemeClr>
                </a:solidFill>
              </a:rPr>
              <a:t>	</a:t>
            </a:r>
            <a:r>
              <a:rPr lang="en-US" sz="3600" dirty="0" smtClean="0"/>
              <a:t>Improvement (MMI)</a:t>
            </a:r>
            <a:endParaRPr lang="en-US" sz="3600" dirty="0"/>
          </a:p>
        </p:txBody>
      </p:sp>
      <p:pic>
        <p:nvPicPr>
          <p:cNvPr id="5126" name="Picture 6" descr="Image result for graduation">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t="-515" r="-17561" b="515"/>
          <a:stretch/>
        </p:blipFill>
        <p:spPr bwMode="auto">
          <a:xfrm>
            <a:off x="-2932" y="0"/>
            <a:ext cx="404153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0040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524000"/>
            <a:ext cx="7768654" cy="1200329"/>
          </a:xfrm>
          <a:prstGeom prst="rect">
            <a:avLst/>
          </a:prstGeom>
        </p:spPr>
        <p:txBody>
          <a:bodyPr wrap="square">
            <a:spAutoFit/>
          </a:bodyPr>
          <a:lstStyle/>
          <a:p>
            <a:pPr marL="285750" indent="-285750">
              <a:buFont typeface="Arial" panose="020B0604020202020204" pitchFamily="34" charset="0"/>
              <a:buChar char="•"/>
              <a:defRPr/>
            </a:pPr>
            <a:r>
              <a:rPr lang="en-US" dirty="0"/>
              <a:t>Injuries after 1/1/13, $</a:t>
            </a:r>
            <a:r>
              <a:rPr lang="en-US" dirty="0" smtClean="0"/>
              <a:t>6,000 Voucher</a:t>
            </a:r>
          </a:p>
          <a:p>
            <a:pPr marL="285750" indent="-285750">
              <a:buFont typeface="Arial" panose="020B0604020202020204" pitchFamily="34" charset="0"/>
              <a:buChar char="•"/>
              <a:defRPr/>
            </a:pPr>
            <a:r>
              <a:rPr lang="en-US" dirty="0" smtClean="0"/>
              <a:t>Tuition, fees, books, vocational services, exam prep classes, computer, expenses</a:t>
            </a:r>
          </a:p>
          <a:p>
            <a:pPr marL="285750" indent="-285750">
              <a:buFont typeface="Arial" panose="020B0604020202020204" pitchFamily="34" charset="0"/>
              <a:buChar char="•"/>
              <a:defRPr/>
            </a:pPr>
            <a:r>
              <a:rPr lang="en-US" dirty="0" smtClean="0"/>
              <a:t>Injuries after 1/1/13, voucher expires if not used</a:t>
            </a:r>
            <a:endParaRPr lang="en-US" dirty="0"/>
          </a:p>
        </p:txBody>
      </p:sp>
      <p:sp>
        <p:nvSpPr>
          <p:cNvPr id="3" name="TextBox 2"/>
          <p:cNvSpPr txBox="1"/>
          <p:nvPr/>
        </p:nvSpPr>
        <p:spPr>
          <a:xfrm>
            <a:off x="304800" y="560457"/>
            <a:ext cx="7997254" cy="707886"/>
          </a:xfrm>
          <a:prstGeom prst="rect">
            <a:avLst/>
          </a:prstGeom>
          <a:noFill/>
        </p:spPr>
        <p:txBody>
          <a:bodyPr wrap="none" rtlCol="0">
            <a:spAutoFit/>
          </a:bodyPr>
          <a:lstStyle/>
          <a:p>
            <a:r>
              <a:rPr lang="en-US" sz="4000" b="1" dirty="0" smtClean="0">
                <a:solidFill>
                  <a:schemeClr val="accent6">
                    <a:lumMod val="75000"/>
                  </a:schemeClr>
                </a:solidFill>
              </a:rPr>
              <a:t>Supplemental </a:t>
            </a:r>
            <a:r>
              <a:rPr lang="en-US" sz="3600" dirty="0" smtClean="0"/>
              <a:t>Job Displacement Benefit</a:t>
            </a:r>
            <a:endParaRPr lang="en-US" sz="3600" dirty="0"/>
          </a:p>
        </p:txBody>
      </p:sp>
      <p:pic>
        <p:nvPicPr>
          <p:cNvPr id="819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00400"/>
            <a:ext cx="91440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25543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3288" y="2895600"/>
            <a:ext cx="2865004" cy="1938992"/>
          </a:xfrm>
          <a:prstGeom prst="rect">
            <a:avLst/>
          </a:prstGeom>
        </p:spPr>
        <p:txBody>
          <a:bodyPr wrap="square">
            <a:spAutoFit/>
          </a:bodyPr>
          <a:lstStyle/>
          <a:p>
            <a:pPr marL="285750" indent="-285750">
              <a:buFont typeface="Arial" panose="020B0604020202020204" pitchFamily="34" charset="0"/>
              <a:buChar char="•"/>
              <a:defRPr/>
            </a:pPr>
            <a:r>
              <a:rPr lang="en-US" sz="2400" dirty="0" smtClean="0"/>
              <a:t>Burial</a:t>
            </a:r>
          </a:p>
          <a:p>
            <a:pPr marL="285750" indent="-285750">
              <a:buFont typeface="Arial" panose="020B0604020202020204" pitchFamily="34" charset="0"/>
              <a:buChar char="•"/>
              <a:defRPr/>
            </a:pPr>
            <a:r>
              <a:rPr lang="en-US" sz="2400" dirty="0" smtClean="0"/>
              <a:t>5 years from Date of Injury</a:t>
            </a:r>
          </a:p>
          <a:p>
            <a:pPr marL="285750" indent="-285750">
              <a:buFont typeface="Arial" panose="020B0604020202020204" pitchFamily="34" charset="0"/>
              <a:buChar char="•"/>
              <a:defRPr/>
            </a:pPr>
            <a:r>
              <a:rPr lang="en-US" sz="2400" dirty="0" smtClean="0"/>
              <a:t>Dependency Payments</a:t>
            </a:r>
            <a:endParaRPr lang="en-US" sz="2400" dirty="0"/>
          </a:p>
        </p:txBody>
      </p:sp>
      <p:sp>
        <p:nvSpPr>
          <p:cNvPr id="3" name="TextBox 2"/>
          <p:cNvSpPr txBox="1"/>
          <p:nvPr/>
        </p:nvSpPr>
        <p:spPr>
          <a:xfrm>
            <a:off x="366434" y="1095217"/>
            <a:ext cx="3758712" cy="707886"/>
          </a:xfrm>
          <a:prstGeom prst="rect">
            <a:avLst/>
          </a:prstGeom>
          <a:noFill/>
        </p:spPr>
        <p:txBody>
          <a:bodyPr wrap="square" rtlCol="0">
            <a:spAutoFit/>
          </a:bodyPr>
          <a:lstStyle/>
          <a:p>
            <a:r>
              <a:rPr lang="en-US" sz="4000" dirty="0" smtClean="0"/>
              <a:t>Death </a:t>
            </a:r>
            <a:r>
              <a:rPr lang="en-US" sz="4000" b="1" dirty="0" smtClean="0">
                <a:solidFill>
                  <a:schemeClr val="accent6">
                    <a:lumMod val="75000"/>
                  </a:schemeClr>
                </a:solidFill>
              </a:rPr>
              <a:t>Benefit</a:t>
            </a:r>
            <a:endParaRPr lang="en-US" sz="3600" dirty="0"/>
          </a:p>
        </p:txBody>
      </p:sp>
      <p:sp>
        <p:nvSpPr>
          <p:cNvPr id="5" name="AutoShape 4" descr="Image result for oak tree">
            <a:hlinkClick r:id="rId3"/>
          </p:cNvPr>
          <p:cNvSpPr>
            <a:spLocks noChangeAspect="1" noChangeArrowheads="1"/>
          </p:cNvSpPr>
          <p:nvPr/>
        </p:nvSpPr>
        <p:spPr bwMode="auto">
          <a:xfrm>
            <a:off x="417458" y="2285998"/>
            <a:ext cx="3087742" cy="3352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4"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18959" t="11752" r="20307" b="16206"/>
          <a:stretch/>
        </p:blipFill>
        <p:spPr bwMode="auto">
          <a:xfrm>
            <a:off x="3417277" y="1803103"/>
            <a:ext cx="5726723" cy="5054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30304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2819400"/>
            <a:ext cx="3581400" cy="2215991"/>
          </a:xfrm>
          <a:prstGeom prst="rect">
            <a:avLst/>
          </a:prstGeom>
        </p:spPr>
        <p:txBody>
          <a:bodyPr wrap="square">
            <a:spAutoFit/>
          </a:bodyPr>
          <a:lstStyle/>
          <a:p>
            <a:pPr marL="285750" indent="-285750">
              <a:buFont typeface="Arial" panose="020B0604020202020204" pitchFamily="34" charset="0"/>
              <a:buChar char="•"/>
              <a:defRPr/>
            </a:pPr>
            <a:r>
              <a:rPr lang="en-US" sz="2400" dirty="0" smtClean="0"/>
              <a:t>IMR for medical disputes</a:t>
            </a:r>
          </a:p>
          <a:p>
            <a:pPr marL="285750" indent="-285750">
              <a:buFont typeface="Arial" panose="020B0604020202020204" pitchFamily="34" charset="0"/>
              <a:buChar char="•"/>
              <a:defRPr/>
            </a:pPr>
            <a:r>
              <a:rPr lang="en-US" sz="2400" dirty="0" smtClean="0"/>
              <a:t>Deposition</a:t>
            </a:r>
          </a:p>
          <a:p>
            <a:pPr marL="285750" indent="-285750">
              <a:buFont typeface="Arial" panose="020B0604020202020204" pitchFamily="34" charset="0"/>
              <a:buChar char="•"/>
              <a:defRPr/>
            </a:pPr>
            <a:r>
              <a:rPr lang="en-US" sz="2400" dirty="0" smtClean="0"/>
              <a:t>QME/AME</a:t>
            </a:r>
          </a:p>
          <a:p>
            <a:pPr marL="285750" indent="-285750">
              <a:buFont typeface="Arial" panose="020B0604020202020204" pitchFamily="34" charset="0"/>
              <a:buChar char="•"/>
              <a:defRPr/>
            </a:pPr>
            <a:r>
              <a:rPr lang="en-US" sz="2400" dirty="0" smtClean="0"/>
              <a:t>Trial</a:t>
            </a:r>
          </a:p>
          <a:p>
            <a:pPr marL="285750" indent="-285750">
              <a:buFont typeface="Arial" panose="020B0604020202020204" pitchFamily="34" charset="0"/>
              <a:buChar char="•"/>
              <a:defRPr/>
            </a:pPr>
            <a:r>
              <a:rPr lang="en-US" sz="2400" dirty="0" smtClean="0"/>
              <a:t>F&amp;A</a:t>
            </a:r>
          </a:p>
          <a:p>
            <a:pPr>
              <a:defRPr/>
            </a:pPr>
            <a:endParaRPr lang="en-US" dirty="0"/>
          </a:p>
        </p:txBody>
      </p:sp>
      <p:sp>
        <p:nvSpPr>
          <p:cNvPr id="3" name="TextBox 2"/>
          <p:cNvSpPr txBox="1"/>
          <p:nvPr/>
        </p:nvSpPr>
        <p:spPr>
          <a:xfrm>
            <a:off x="838200" y="838200"/>
            <a:ext cx="3227743" cy="1261884"/>
          </a:xfrm>
          <a:prstGeom prst="rect">
            <a:avLst/>
          </a:prstGeom>
          <a:noFill/>
        </p:spPr>
        <p:txBody>
          <a:bodyPr wrap="none" rtlCol="0">
            <a:spAutoFit/>
          </a:bodyPr>
          <a:lstStyle/>
          <a:p>
            <a:r>
              <a:rPr lang="en-US" sz="4000" b="1" dirty="0" smtClean="0">
                <a:solidFill>
                  <a:schemeClr val="accent6">
                    <a:lumMod val="75000"/>
                  </a:schemeClr>
                </a:solidFill>
              </a:rPr>
              <a:t>Litigation </a:t>
            </a:r>
            <a:r>
              <a:rPr lang="en-US" sz="3600" dirty="0" smtClean="0"/>
              <a:t>or </a:t>
            </a:r>
          </a:p>
          <a:p>
            <a:r>
              <a:rPr lang="en-US" sz="3600" dirty="0" smtClean="0"/>
              <a:t>  Appeal Process</a:t>
            </a:r>
            <a:endParaRPr lang="en-US" sz="3600" dirty="0"/>
          </a:p>
        </p:txBody>
      </p:sp>
      <p:pic>
        <p:nvPicPr>
          <p:cNvPr id="6151" name="Picture 7" descr="Image result for traffic intersectio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0"/>
            <a:ext cx="44958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2117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166843"/>
            <a:ext cx="7467600" cy="2585323"/>
          </a:xfrm>
          <a:prstGeom prst="rect">
            <a:avLst/>
          </a:prstGeom>
        </p:spPr>
        <p:txBody>
          <a:bodyPr wrap="square">
            <a:spAutoFit/>
          </a:bodyPr>
          <a:lstStyle/>
          <a:p>
            <a:endParaRPr lang="en-US" altLang="en-US" dirty="0" smtClean="0"/>
          </a:p>
          <a:p>
            <a:r>
              <a:rPr lang="en-US" altLang="en-US" b="1" dirty="0" smtClean="0"/>
              <a:t>Stipulations</a:t>
            </a:r>
            <a:r>
              <a:rPr lang="en-US" altLang="en-US" dirty="0" smtClean="0"/>
              <a:t>: Settles out Permanent Disability and is paid out in a schedule. </a:t>
            </a:r>
          </a:p>
          <a:p>
            <a:pPr marL="742950" lvl="1" indent="-285750">
              <a:buFont typeface="Arial" panose="020B0604020202020204" pitchFamily="34" charset="0"/>
              <a:buChar char="•"/>
            </a:pPr>
            <a:r>
              <a:rPr lang="en-US" altLang="en-US" dirty="0"/>
              <a:t>O</a:t>
            </a:r>
            <a:r>
              <a:rPr lang="en-US" altLang="en-US" dirty="0" smtClean="0"/>
              <a:t>ffers the injured worker lifetime future medical benefits for the affected body part.</a:t>
            </a:r>
          </a:p>
          <a:p>
            <a:endParaRPr lang="en-US" altLang="en-US" b="1" u="sng" dirty="0"/>
          </a:p>
          <a:p>
            <a:r>
              <a:rPr lang="en-US" altLang="en-US" b="1" dirty="0" smtClean="0"/>
              <a:t>Compromise &amp; Release</a:t>
            </a:r>
            <a:r>
              <a:rPr lang="en-US" altLang="en-US" dirty="0" smtClean="0"/>
              <a:t>: Settles out permanent disability, future medical treatment, and the right to reopen the claim.</a:t>
            </a:r>
          </a:p>
          <a:p>
            <a:pPr marL="742950" lvl="1" indent="-285750">
              <a:buFont typeface="Arial" panose="020B0604020202020204" pitchFamily="34" charset="0"/>
              <a:buChar char="•"/>
            </a:pPr>
            <a:r>
              <a:rPr lang="en-US" altLang="en-US" dirty="0" smtClean="0"/>
              <a:t>Paid out in a lump sum payment less any previous advance made during the claim.</a:t>
            </a:r>
          </a:p>
        </p:txBody>
      </p:sp>
      <p:sp>
        <p:nvSpPr>
          <p:cNvPr id="3" name="AutoShape 2" descr="Image result for court settlement"/>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Image result for court settlement"/>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486" name="Picture 6" descr="http://www.creditcards.com/credit-card-news/images/dollar-gavel.pn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73" t="14076" r="-1973"/>
          <a:stretch/>
        </p:blipFill>
        <p:spPr bwMode="auto">
          <a:xfrm>
            <a:off x="5029200" y="4191000"/>
            <a:ext cx="3581400" cy="184145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3400" y="609600"/>
            <a:ext cx="4885696" cy="707886"/>
          </a:xfrm>
          <a:prstGeom prst="rect">
            <a:avLst/>
          </a:prstGeom>
          <a:noFill/>
        </p:spPr>
        <p:txBody>
          <a:bodyPr wrap="none" rtlCol="0">
            <a:spAutoFit/>
          </a:bodyPr>
          <a:lstStyle/>
          <a:p>
            <a:r>
              <a:rPr lang="en-US" sz="4000" b="1" dirty="0" smtClean="0">
                <a:solidFill>
                  <a:schemeClr val="accent6">
                    <a:lumMod val="75000"/>
                  </a:schemeClr>
                </a:solidFill>
              </a:rPr>
              <a:t>Types</a:t>
            </a:r>
            <a:r>
              <a:rPr lang="en-US" sz="3200" dirty="0" smtClean="0"/>
              <a:t> of claim settlements</a:t>
            </a:r>
            <a:endParaRPr lang="en-US" sz="3200" dirty="0"/>
          </a:p>
        </p:txBody>
      </p:sp>
    </p:spTree>
    <p:extLst>
      <p:ext uri="{BB962C8B-B14F-4D97-AF65-F5344CB8AC3E}">
        <p14:creationId xmlns:p14="http://schemas.microsoft.com/office/powerpoint/2010/main" val="8516978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heinrichsroofing.com/site/wp-content/uploads/2013/04/iStock_000017131072_Medium.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2209800"/>
            <a:ext cx="2952750" cy="4648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01663" y="1219200"/>
            <a:ext cx="4534959" cy="4216539"/>
          </a:xfrm>
          <a:prstGeom prst="rect">
            <a:avLst/>
          </a:prstGeom>
          <a:noFill/>
        </p:spPr>
        <p:txBody>
          <a:bodyPr wrap="none" rtlCol="0">
            <a:spAutoFit/>
          </a:bodyPr>
          <a:lstStyle/>
          <a:p>
            <a:r>
              <a:rPr lang="en-US" sz="2800" b="1" dirty="0" smtClean="0">
                <a:solidFill>
                  <a:schemeClr val="accent6">
                    <a:lumMod val="75000"/>
                  </a:schemeClr>
                </a:solidFill>
              </a:rPr>
              <a:t>Agenda</a:t>
            </a:r>
            <a:r>
              <a:rPr lang="en-US" sz="2400" b="1" dirty="0" smtClean="0">
                <a:solidFill>
                  <a:schemeClr val="accent6">
                    <a:lumMod val="75000"/>
                  </a:schemeClr>
                </a:solidFill>
              </a:rPr>
              <a:t> </a:t>
            </a:r>
          </a:p>
          <a:p>
            <a:endParaRPr lang="en-US" sz="2400" dirty="0"/>
          </a:p>
          <a:p>
            <a:pPr marL="342900" indent="-342900">
              <a:buFont typeface="Arial" panose="020B0604020202020204" pitchFamily="34" charset="0"/>
              <a:buChar char="•"/>
            </a:pPr>
            <a:r>
              <a:rPr lang="en-US" sz="2400" dirty="0" smtClean="0"/>
              <a:t>What is Workers’ Compensation</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Defenses and Presumptions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Benefits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Plan for Success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Questions/Answers/Discussion</a:t>
            </a:r>
            <a:endParaRPr lang="en-US" sz="2400" dirty="0"/>
          </a:p>
        </p:txBody>
      </p:sp>
    </p:spTree>
    <p:extLst>
      <p:ext uri="{BB962C8B-B14F-4D97-AF65-F5344CB8AC3E}">
        <p14:creationId xmlns:p14="http://schemas.microsoft.com/office/powerpoint/2010/main" val="27457151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2338" y="2259449"/>
            <a:ext cx="3581400" cy="2339102"/>
          </a:xfrm>
          <a:prstGeom prst="rect">
            <a:avLst/>
          </a:prstGeom>
        </p:spPr>
        <p:txBody>
          <a:bodyPr wrap="square">
            <a:spAutoFit/>
          </a:bodyPr>
          <a:lstStyle/>
          <a:p>
            <a:pPr marL="285750" indent="-285750">
              <a:buFont typeface="Arial" panose="020B0604020202020204" pitchFamily="34" charset="0"/>
              <a:buChar char="•"/>
              <a:defRPr/>
            </a:pPr>
            <a:r>
              <a:rPr lang="en-US" sz="3200" dirty="0" smtClean="0"/>
              <a:t>Prevention</a:t>
            </a:r>
          </a:p>
          <a:p>
            <a:pPr marL="285750" indent="-285750">
              <a:buFont typeface="Arial" panose="020B0604020202020204" pitchFamily="34" charset="0"/>
              <a:buChar char="•"/>
              <a:defRPr/>
            </a:pPr>
            <a:r>
              <a:rPr lang="en-US" sz="3200" dirty="0" smtClean="0"/>
              <a:t>Communication</a:t>
            </a:r>
          </a:p>
          <a:p>
            <a:pPr marL="285750" indent="-285750">
              <a:buFont typeface="Arial" panose="020B0604020202020204" pitchFamily="34" charset="0"/>
              <a:buChar char="•"/>
              <a:defRPr/>
            </a:pPr>
            <a:r>
              <a:rPr lang="en-US" sz="3200" dirty="0" smtClean="0"/>
              <a:t>Modified Duty</a:t>
            </a:r>
          </a:p>
          <a:p>
            <a:pPr marL="285750" indent="-285750">
              <a:buFont typeface="Arial" panose="020B0604020202020204" pitchFamily="34" charset="0"/>
              <a:buChar char="•"/>
              <a:defRPr/>
            </a:pPr>
            <a:r>
              <a:rPr lang="en-US" sz="3200" dirty="0" smtClean="0"/>
              <a:t>Culture</a:t>
            </a:r>
          </a:p>
          <a:p>
            <a:pPr>
              <a:defRPr/>
            </a:pPr>
            <a:endParaRPr lang="en-US" dirty="0"/>
          </a:p>
        </p:txBody>
      </p:sp>
      <p:sp>
        <p:nvSpPr>
          <p:cNvPr id="3" name="TextBox 2"/>
          <p:cNvSpPr txBox="1"/>
          <p:nvPr/>
        </p:nvSpPr>
        <p:spPr>
          <a:xfrm>
            <a:off x="423200" y="838199"/>
            <a:ext cx="3846374" cy="830997"/>
          </a:xfrm>
          <a:prstGeom prst="rect">
            <a:avLst/>
          </a:prstGeom>
          <a:noFill/>
        </p:spPr>
        <p:txBody>
          <a:bodyPr wrap="none" rtlCol="0">
            <a:spAutoFit/>
          </a:bodyPr>
          <a:lstStyle/>
          <a:p>
            <a:r>
              <a:rPr lang="en-US" sz="4000" dirty="0" smtClean="0"/>
              <a:t>Plan for </a:t>
            </a:r>
            <a:r>
              <a:rPr lang="en-US" sz="4800" b="1" dirty="0" smtClean="0">
                <a:solidFill>
                  <a:schemeClr val="accent6">
                    <a:lumMod val="75000"/>
                  </a:schemeClr>
                </a:solidFill>
              </a:rPr>
              <a:t>Success</a:t>
            </a:r>
            <a:endParaRPr lang="en-US" sz="4800"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1" y="0"/>
            <a:ext cx="44196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07946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s://encrypted-tbn2.gstatic.com/images?q=tbn:ANd9GcSb--vSuDJTUympDDuicsLozJ6gl3LESDy8A_pyc7IiQoDyPXv4">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600200"/>
            <a:ext cx="28956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710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archive.archaeology.org/1201/features/images/west_virginia_mountaintop_rescue5.gif">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707" t="12694" r="4109" b="4292"/>
          <a:stretch/>
        </p:blipFill>
        <p:spPr bwMode="auto">
          <a:xfrm>
            <a:off x="-13570" y="8351"/>
            <a:ext cx="3676389" cy="68496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733800" y="1066800"/>
            <a:ext cx="5271956" cy="4524315"/>
          </a:xfrm>
          <a:prstGeom prst="rect">
            <a:avLst/>
          </a:prstGeom>
          <a:noFill/>
        </p:spPr>
        <p:txBody>
          <a:bodyPr wrap="none" rtlCol="0">
            <a:spAutoFit/>
          </a:bodyPr>
          <a:lstStyle/>
          <a:p>
            <a:endParaRPr lang="en-US" dirty="0" smtClean="0"/>
          </a:p>
          <a:p>
            <a:endParaRPr lang="en-US" dirty="0"/>
          </a:p>
          <a:p>
            <a:endParaRPr lang="en-US" b="1" dirty="0" smtClean="0">
              <a:solidFill>
                <a:schemeClr val="accent6">
                  <a:lumMod val="75000"/>
                </a:schemeClr>
              </a:solidFill>
            </a:endParaRPr>
          </a:p>
          <a:p>
            <a:r>
              <a:rPr lang="en-US" b="1" dirty="0" smtClean="0">
                <a:solidFill>
                  <a:schemeClr val="accent6">
                    <a:lumMod val="75000"/>
                  </a:schemeClr>
                </a:solidFill>
              </a:rPr>
              <a:t>Before Workers’ Compensation</a:t>
            </a:r>
          </a:p>
          <a:p>
            <a:pPr marL="285750" indent="-285750">
              <a:buFont typeface="Arial" panose="020B0604020202020204" pitchFamily="34" charset="0"/>
              <a:buChar char="•"/>
            </a:pPr>
            <a:r>
              <a:rPr lang="en-US" dirty="0" smtClean="0"/>
              <a:t>Employees Suing Employers</a:t>
            </a:r>
          </a:p>
          <a:p>
            <a:pPr marL="285750" indent="-285750">
              <a:buFont typeface="Arial" panose="020B0604020202020204" pitchFamily="34" charset="0"/>
              <a:buChar char="•"/>
            </a:pPr>
            <a:r>
              <a:rPr lang="en-US" dirty="0" smtClean="0"/>
              <a:t>Civil Litigation was costly and adversely </a:t>
            </a:r>
          </a:p>
          <a:p>
            <a:r>
              <a:rPr lang="en-US" dirty="0"/>
              <a:t> </a:t>
            </a:r>
            <a:r>
              <a:rPr lang="en-US" dirty="0" smtClean="0"/>
              <a:t>     affected the employer standing in business</a:t>
            </a:r>
          </a:p>
          <a:p>
            <a:endParaRPr lang="en-US" dirty="0"/>
          </a:p>
          <a:p>
            <a:r>
              <a:rPr lang="en-US" b="1" dirty="0" smtClean="0">
                <a:solidFill>
                  <a:schemeClr val="accent6">
                    <a:lumMod val="75000"/>
                  </a:schemeClr>
                </a:solidFill>
              </a:rPr>
              <a:t>1911 Workers’ Compensation Was Established</a:t>
            </a:r>
          </a:p>
          <a:p>
            <a:pPr marL="285750" indent="-285750">
              <a:buFont typeface="Arial" panose="020B0604020202020204" pitchFamily="34" charset="0"/>
              <a:buChar char="•"/>
            </a:pPr>
            <a:r>
              <a:rPr lang="en-US" dirty="0" smtClean="0"/>
              <a:t>“No Fault” System – benefits cannot be denied due</a:t>
            </a:r>
          </a:p>
          <a:p>
            <a:r>
              <a:rPr lang="en-US" dirty="0" smtClean="0"/>
              <a:t>       to employee negligence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“Exclusive remedy” – employee can’t sue employer</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Liberal laws and designed to provide benefits</a:t>
            </a:r>
          </a:p>
          <a:p>
            <a:endParaRPr lang="en-US" dirty="0"/>
          </a:p>
        </p:txBody>
      </p:sp>
      <p:sp>
        <p:nvSpPr>
          <p:cNvPr id="3" name="TextBox 2"/>
          <p:cNvSpPr txBox="1"/>
          <p:nvPr/>
        </p:nvSpPr>
        <p:spPr>
          <a:xfrm>
            <a:off x="1838194" y="572021"/>
            <a:ext cx="6543806" cy="1046440"/>
          </a:xfrm>
          <a:prstGeom prst="rect">
            <a:avLst/>
          </a:prstGeom>
          <a:noFill/>
        </p:spPr>
        <p:txBody>
          <a:bodyPr wrap="square" rtlCol="0">
            <a:spAutoFit/>
          </a:bodyPr>
          <a:lstStyle/>
          <a:p>
            <a:r>
              <a:rPr lang="en-US" sz="4400" b="1" dirty="0" smtClean="0">
                <a:solidFill>
                  <a:schemeClr val="accent6">
                    <a:lumMod val="75000"/>
                  </a:schemeClr>
                </a:solidFill>
              </a:rPr>
              <a:t>History</a:t>
            </a:r>
            <a:r>
              <a:rPr lang="en-US" sz="2400" b="1" dirty="0" smtClean="0">
                <a:solidFill>
                  <a:schemeClr val="accent6">
                    <a:lumMod val="75000"/>
                  </a:schemeClr>
                </a:solidFill>
              </a:rPr>
              <a:t>   </a:t>
            </a:r>
            <a:r>
              <a:rPr lang="en-US" sz="2000" dirty="0" smtClean="0"/>
              <a:t>of Workers’ Compensation</a:t>
            </a:r>
          </a:p>
          <a:p>
            <a:r>
              <a:rPr lang="en-US" dirty="0" smtClean="0"/>
              <a:t>                                                   Previously known as: Workmans’ Comp </a:t>
            </a:r>
          </a:p>
        </p:txBody>
      </p:sp>
    </p:spTree>
    <p:extLst>
      <p:ext uri="{BB962C8B-B14F-4D97-AF65-F5344CB8AC3E}">
        <p14:creationId xmlns:p14="http://schemas.microsoft.com/office/powerpoint/2010/main" val="8520695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533400"/>
            <a:ext cx="6139117" cy="769441"/>
          </a:xfrm>
          <a:prstGeom prst="rect">
            <a:avLst/>
          </a:prstGeom>
        </p:spPr>
        <p:txBody>
          <a:bodyPr wrap="none">
            <a:spAutoFit/>
          </a:bodyPr>
          <a:lstStyle/>
          <a:p>
            <a:r>
              <a:rPr lang="en-US" sz="3200" dirty="0"/>
              <a:t>What </a:t>
            </a:r>
            <a:r>
              <a:rPr lang="en-US" sz="3200" dirty="0" smtClean="0"/>
              <a:t>makes a </a:t>
            </a:r>
            <a:r>
              <a:rPr lang="en-US" sz="4400" b="1" dirty="0" smtClean="0">
                <a:solidFill>
                  <a:schemeClr val="accent6">
                    <a:lumMod val="75000"/>
                  </a:schemeClr>
                </a:solidFill>
              </a:rPr>
              <a:t>Claim</a:t>
            </a:r>
            <a:r>
              <a:rPr lang="en-US" sz="2800" b="1" dirty="0" smtClean="0">
                <a:solidFill>
                  <a:schemeClr val="accent6">
                    <a:lumMod val="75000"/>
                  </a:schemeClr>
                </a:solidFill>
              </a:rPr>
              <a:t> </a:t>
            </a:r>
            <a:r>
              <a:rPr lang="en-US" sz="3200" dirty="0" smtClean="0"/>
              <a:t>work related</a:t>
            </a:r>
            <a:endParaRPr lang="en-US" sz="3200" dirty="0"/>
          </a:p>
        </p:txBody>
      </p:sp>
      <p:sp>
        <p:nvSpPr>
          <p:cNvPr id="4" name="TextBox 3"/>
          <p:cNvSpPr txBox="1"/>
          <p:nvPr/>
        </p:nvSpPr>
        <p:spPr>
          <a:xfrm>
            <a:off x="1905000" y="1524000"/>
            <a:ext cx="4876800"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Employment Relationship</a:t>
            </a:r>
          </a:p>
          <a:p>
            <a:pPr marL="285750" indent="-285750">
              <a:buFont typeface="Arial" panose="020B0604020202020204" pitchFamily="34" charset="0"/>
              <a:buChar char="•"/>
            </a:pPr>
            <a:r>
              <a:rPr lang="en-US" dirty="0" smtClean="0"/>
              <a:t>Medically Substantiated “Injury”</a:t>
            </a:r>
          </a:p>
          <a:p>
            <a:pPr marL="285750" indent="-285750">
              <a:buFont typeface="Arial" panose="020B0604020202020204" pitchFamily="34" charset="0"/>
              <a:buChar char="•"/>
            </a:pPr>
            <a:r>
              <a:rPr lang="en-US" dirty="0"/>
              <a:t>Arise </a:t>
            </a:r>
            <a:r>
              <a:rPr lang="en-US" dirty="0" smtClean="0"/>
              <a:t>Out </a:t>
            </a:r>
            <a:r>
              <a:rPr lang="en-US" dirty="0"/>
              <a:t>of Employment</a:t>
            </a:r>
          </a:p>
          <a:p>
            <a:pPr marL="285750" indent="-285750">
              <a:buFont typeface="Arial" panose="020B0604020202020204" pitchFamily="34" charset="0"/>
              <a:buChar char="•"/>
            </a:pPr>
            <a:r>
              <a:rPr lang="en-US" dirty="0" smtClean="0"/>
              <a:t>Occur in the Course of Employment</a:t>
            </a:r>
          </a:p>
          <a:p>
            <a:pPr marL="285750" indent="-285750">
              <a:buFont typeface="Arial" panose="020B0604020202020204" pitchFamily="34" charset="0"/>
              <a:buChar char="•"/>
            </a:pPr>
            <a:r>
              <a:rPr lang="en-US" dirty="0" smtClean="0"/>
              <a:t>Disability or Need for Medical Treatment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52800"/>
            <a:ext cx="914400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5102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73255" y="1066800"/>
            <a:ext cx="4800600" cy="5355312"/>
          </a:xfrm>
          <a:prstGeom prst="rect">
            <a:avLst/>
          </a:prstGeom>
        </p:spPr>
        <p:txBody>
          <a:bodyPr wrap="square">
            <a:spAutoFit/>
          </a:bodyPr>
          <a:lstStyle/>
          <a:p>
            <a:endParaRPr lang="en-US" altLang="en-US" b="1" dirty="0" smtClean="0"/>
          </a:p>
          <a:p>
            <a:endParaRPr lang="en-US" altLang="en-US" b="1" dirty="0"/>
          </a:p>
          <a:p>
            <a:r>
              <a:rPr lang="en-US" altLang="en-US" b="1" dirty="0" smtClean="0"/>
              <a:t>Specific Injuries</a:t>
            </a:r>
          </a:p>
          <a:p>
            <a:pPr lvl="1"/>
            <a:r>
              <a:rPr lang="en-US" altLang="en-US" dirty="0" smtClean="0"/>
              <a:t>Struck by object, slip &amp; fall, cuts, back strain while lifting, etc.</a:t>
            </a:r>
          </a:p>
          <a:p>
            <a:pPr lvl="1"/>
            <a:endParaRPr lang="en-US" altLang="en-US" dirty="0" smtClean="0"/>
          </a:p>
          <a:p>
            <a:r>
              <a:rPr lang="en-US" altLang="en-US" b="1" dirty="0" smtClean="0"/>
              <a:t>Cumulative Trauma</a:t>
            </a:r>
          </a:p>
          <a:p>
            <a:pPr lvl="1"/>
            <a:r>
              <a:rPr lang="en-US" altLang="en-US" dirty="0" smtClean="0"/>
              <a:t>Condition caused by repetitive activities developing over time.</a:t>
            </a:r>
          </a:p>
          <a:p>
            <a:pPr lvl="1"/>
            <a:endParaRPr lang="en-US" altLang="en-US" b="1" dirty="0" smtClean="0"/>
          </a:p>
          <a:p>
            <a:r>
              <a:rPr lang="en-US" altLang="en-US" b="1" dirty="0" smtClean="0"/>
              <a:t>Aggravation Injuries</a:t>
            </a:r>
          </a:p>
          <a:p>
            <a:pPr lvl="1"/>
            <a:r>
              <a:rPr lang="en-US" altLang="en-US" dirty="0" smtClean="0"/>
              <a:t>A pre-existing condition worsened by some aspect of employment--prior injury and medical records needed to determine apportionment.</a:t>
            </a:r>
          </a:p>
          <a:p>
            <a:pPr lvl="2"/>
            <a:r>
              <a:rPr lang="en-US" altLang="en-US" dirty="0" smtClean="0"/>
              <a:t>Back, psyche, heart, etc.</a:t>
            </a:r>
          </a:p>
          <a:p>
            <a:pPr algn="ctr">
              <a:buFont typeface="Wingdings" pitchFamily="2" charset="2"/>
              <a:buNone/>
            </a:pPr>
            <a:endParaRPr lang="en-US" altLang="en-US" b="1" dirty="0" smtClean="0"/>
          </a:p>
          <a:p>
            <a:pPr>
              <a:buFont typeface="Wingdings" pitchFamily="2" charset="2"/>
              <a:buNone/>
            </a:pPr>
            <a:r>
              <a:rPr lang="en-US" altLang="en-US" i="1" dirty="0" smtClean="0"/>
              <a:t>Exacerbation is same injury. Aggravation is a new injury.</a:t>
            </a:r>
            <a:endParaRPr lang="en-US" altLang="en-US" dirty="0" smtClean="0"/>
          </a:p>
        </p:txBody>
      </p:sp>
      <p:pic>
        <p:nvPicPr>
          <p:cNvPr id="7174" name="Picture 6" descr="http://www.bolingriceatlanta.com/wp-content/uploads/2015/04/slip-and-fall-atlanta-georgia.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192" t="-35" r="10741" b="35"/>
          <a:stretch/>
        </p:blipFill>
        <p:spPr bwMode="auto">
          <a:xfrm>
            <a:off x="-9059" y="0"/>
            <a:ext cx="4008943" cy="68757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00473" y="449758"/>
            <a:ext cx="3381054" cy="769441"/>
          </a:xfrm>
          <a:prstGeom prst="rect">
            <a:avLst/>
          </a:prstGeom>
          <a:noFill/>
        </p:spPr>
        <p:txBody>
          <a:bodyPr wrap="none" rtlCol="0">
            <a:spAutoFit/>
          </a:bodyPr>
          <a:lstStyle/>
          <a:p>
            <a:r>
              <a:rPr lang="en-US" sz="4400" b="1" dirty="0" smtClean="0">
                <a:solidFill>
                  <a:schemeClr val="accent6">
                    <a:lumMod val="75000"/>
                  </a:schemeClr>
                </a:solidFill>
              </a:rPr>
              <a:t>Types</a:t>
            </a:r>
            <a:r>
              <a:rPr lang="en-US" sz="3200" dirty="0" smtClean="0"/>
              <a:t>  of injuries</a:t>
            </a:r>
            <a:endParaRPr lang="en-US" sz="3200" dirty="0"/>
          </a:p>
        </p:txBody>
      </p:sp>
    </p:spTree>
    <p:extLst>
      <p:ext uri="{BB962C8B-B14F-4D97-AF65-F5344CB8AC3E}">
        <p14:creationId xmlns:p14="http://schemas.microsoft.com/office/powerpoint/2010/main" val="40613795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2800" y="1371600"/>
            <a:ext cx="4572000" cy="2585323"/>
          </a:xfrm>
          <a:prstGeom prst="rect">
            <a:avLst/>
          </a:prstGeom>
        </p:spPr>
        <p:txBody>
          <a:bodyPr>
            <a:spAutoFit/>
          </a:bodyPr>
          <a:lstStyle/>
          <a:p>
            <a:pPr marL="285750" indent="-285750">
              <a:buFont typeface="Arial" panose="020B0604020202020204" pitchFamily="34" charset="0"/>
              <a:buChar char="•"/>
            </a:pPr>
            <a:r>
              <a:rPr lang="en-US" altLang="en-US" dirty="0" smtClean="0"/>
              <a:t>Off-duty activities</a:t>
            </a:r>
          </a:p>
          <a:p>
            <a:pPr marL="285750" indent="-285750">
              <a:buFont typeface="Arial" panose="020B0604020202020204" pitchFamily="34" charset="0"/>
              <a:buChar char="•"/>
            </a:pPr>
            <a:r>
              <a:rPr lang="en-US" altLang="en-US" dirty="0" smtClean="0"/>
              <a:t>Injury caused by drugs/alcohol</a:t>
            </a:r>
          </a:p>
          <a:p>
            <a:pPr marL="285750" indent="-285750">
              <a:buFont typeface="Arial" panose="020B0604020202020204" pitchFamily="34" charset="0"/>
              <a:buChar char="•"/>
            </a:pPr>
            <a:r>
              <a:rPr lang="en-US" altLang="en-US" dirty="0" smtClean="0"/>
              <a:t>Intentionally self-inflicted</a:t>
            </a:r>
          </a:p>
          <a:p>
            <a:pPr marL="285750" indent="-285750">
              <a:buFont typeface="Arial" panose="020B0604020202020204" pitchFamily="34" charset="0"/>
              <a:buChar char="•"/>
            </a:pPr>
            <a:r>
              <a:rPr lang="en-US" altLang="en-US" dirty="0" smtClean="0"/>
              <a:t>Initial physical aggressor</a:t>
            </a:r>
          </a:p>
          <a:p>
            <a:pPr marL="285750" indent="-285750">
              <a:buFont typeface="Arial" panose="020B0604020202020204" pitchFamily="34" charset="0"/>
              <a:buChar char="•"/>
            </a:pPr>
            <a:r>
              <a:rPr lang="en-US" altLang="en-US" dirty="0" smtClean="0"/>
              <a:t>Suicide</a:t>
            </a:r>
          </a:p>
          <a:p>
            <a:pPr marL="285750" indent="-285750">
              <a:buFont typeface="Arial" panose="020B0604020202020204" pitchFamily="34" charset="0"/>
              <a:buChar char="•"/>
            </a:pPr>
            <a:r>
              <a:rPr lang="en-US" altLang="en-US" dirty="0" smtClean="0"/>
              <a:t>Injured during regular commute to/from work – coming and going rule</a:t>
            </a:r>
          </a:p>
          <a:p>
            <a:pPr marL="285750" indent="-285750">
              <a:buFont typeface="Arial" panose="020B0604020202020204" pitchFamily="34" charset="0"/>
              <a:buChar char="•"/>
            </a:pPr>
            <a:r>
              <a:rPr lang="en-US" altLang="en-US" dirty="0" smtClean="0"/>
              <a:t>Commission of a felony or misdemeanor in/during an accident</a:t>
            </a:r>
          </a:p>
        </p:txBody>
      </p:sp>
      <p:pic>
        <p:nvPicPr>
          <p:cNvPr id="9218" name="Picture 2" descr="http://images.wisegeek.com/table-tennis-racket-and-ball.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127" b="7366"/>
          <a:stretch/>
        </p:blipFill>
        <p:spPr bwMode="auto">
          <a:xfrm>
            <a:off x="76200" y="3886200"/>
            <a:ext cx="4953000" cy="29686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29710" y="532779"/>
            <a:ext cx="4270890" cy="646331"/>
          </a:xfrm>
          <a:prstGeom prst="rect">
            <a:avLst/>
          </a:prstGeom>
          <a:noFill/>
        </p:spPr>
        <p:txBody>
          <a:bodyPr wrap="square" rtlCol="0">
            <a:spAutoFit/>
          </a:bodyPr>
          <a:lstStyle/>
          <a:p>
            <a:r>
              <a:rPr lang="en-US" sz="3600" b="1" dirty="0" smtClean="0">
                <a:solidFill>
                  <a:schemeClr val="accent6">
                    <a:lumMod val="75000"/>
                  </a:schemeClr>
                </a:solidFill>
                <a:effectLst>
                  <a:outerShdw blurRad="50800" dist="38100" dir="2700000" algn="tl" rotWithShape="0">
                    <a:prstClr val="black">
                      <a:alpha val="40000"/>
                    </a:prstClr>
                  </a:outerShdw>
                </a:effectLst>
              </a:rPr>
              <a:t>What </a:t>
            </a:r>
            <a:r>
              <a:rPr lang="en-US" sz="2800" dirty="0" smtClean="0"/>
              <a:t>is not work related</a:t>
            </a:r>
            <a:endParaRPr lang="en-US" sz="2800" dirty="0"/>
          </a:p>
        </p:txBody>
      </p:sp>
    </p:spTree>
    <p:extLst>
      <p:ext uri="{BB962C8B-B14F-4D97-AF65-F5344CB8AC3E}">
        <p14:creationId xmlns:p14="http://schemas.microsoft.com/office/powerpoint/2010/main" val="24870209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806330"/>
            <a:ext cx="4876800" cy="4524315"/>
          </a:xfrm>
          <a:prstGeom prst="rect">
            <a:avLst/>
          </a:prstGeom>
        </p:spPr>
        <p:txBody>
          <a:bodyPr wrap="square">
            <a:spAutoFit/>
          </a:bodyPr>
          <a:lstStyle/>
          <a:p>
            <a:r>
              <a:rPr lang="en-US" altLang="en-US" b="1" dirty="0" smtClean="0"/>
              <a:t>Presumption Injuries</a:t>
            </a:r>
          </a:p>
          <a:p>
            <a:pPr marL="742950" lvl="1" indent="-285750">
              <a:buFont typeface="Arial" panose="020B0604020202020204" pitchFamily="34" charset="0"/>
              <a:buChar char="•"/>
            </a:pPr>
            <a:r>
              <a:rPr lang="en-US" altLang="en-US" dirty="0" smtClean="0"/>
              <a:t>Specific conditions  (hernia, TB, MRSA, pneumonia, bio-chemical, meningitis, heart disease, low back, and cancer) when affecting certain safety employees</a:t>
            </a:r>
          </a:p>
          <a:p>
            <a:pPr marL="742950" lvl="1" indent="-285750">
              <a:buFont typeface="Arial" panose="020B0604020202020204" pitchFamily="34" charset="0"/>
              <a:buChar char="•"/>
            </a:pPr>
            <a:r>
              <a:rPr lang="en-US" altLang="en-US" dirty="0" smtClean="0"/>
              <a:t>Some can be rebuttable</a:t>
            </a:r>
          </a:p>
          <a:p>
            <a:pPr lvl="1"/>
            <a:endParaRPr lang="en-US" altLang="en-US" i="1" dirty="0" smtClean="0"/>
          </a:p>
          <a:p>
            <a:r>
              <a:rPr lang="en-US" altLang="en-US" b="1" dirty="0" smtClean="0"/>
              <a:t>Psychiatric Injuries</a:t>
            </a:r>
          </a:p>
          <a:p>
            <a:pPr marL="742950" lvl="1" indent="-285750">
              <a:buFont typeface="Arial" panose="020B0604020202020204" pitchFamily="34" charset="0"/>
              <a:buChar char="•"/>
            </a:pPr>
            <a:r>
              <a:rPr lang="en-US" altLang="en-US" dirty="0" smtClean="0"/>
              <a:t>Employee must prove actual work events were predominant cause (51%)</a:t>
            </a:r>
          </a:p>
          <a:p>
            <a:pPr marL="742950" lvl="1" indent="-285750">
              <a:buFont typeface="Arial" panose="020B0604020202020204" pitchFamily="34" charset="0"/>
              <a:buChar char="•"/>
            </a:pPr>
            <a:r>
              <a:rPr lang="en-US" altLang="en-US" dirty="0" smtClean="0"/>
              <a:t>If violent act 35%</a:t>
            </a:r>
          </a:p>
          <a:p>
            <a:pPr marL="742950" lvl="1" indent="-285750">
              <a:buFont typeface="Arial" panose="020B0604020202020204" pitchFamily="34" charset="0"/>
              <a:buChar char="•"/>
            </a:pPr>
            <a:r>
              <a:rPr lang="en-US" altLang="en-US" dirty="0" smtClean="0"/>
              <a:t>Six months employed by employer unless sudden and extraordinary employment condition</a:t>
            </a:r>
          </a:p>
          <a:p>
            <a:pPr marL="742950" lvl="1" indent="-285750">
              <a:buFont typeface="Arial" panose="020B0604020202020204" pitchFamily="34" charset="0"/>
              <a:buChar char="•"/>
            </a:pPr>
            <a:r>
              <a:rPr lang="en-US" altLang="en-US" dirty="0" smtClean="0"/>
              <a:t>Not caused by “lawful, nondiscriminatory, good faith personnel actions”</a:t>
            </a:r>
          </a:p>
        </p:txBody>
      </p:sp>
      <p:sp>
        <p:nvSpPr>
          <p:cNvPr id="3" name="TextBox 2"/>
          <p:cNvSpPr txBox="1"/>
          <p:nvPr/>
        </p:nvSpPr>
        <p:spPr>
          <a:xfrm>
            <a:off x="838200" y="936228"/>
            <a:ext cx="5436296" cy="769441"/>
          </a:xfrm>
          <a:prstGeom prst="rect">
            <a:avLst/>
          </a:prstGeom>
          <a:noFill/>
        </p:spPr>
        <p:txBody>
          <a:bodyPr wrap="none" rtlCol="0">
            <a:spAutoFit/>
          </a:bodyPr>
          <a:lstStyle/>
          <a:p>
            <a:r>
              <a:rPr lang="en-US" sz="4400" b="1" dirty="0">
                <a:solidFill>
                  <a:schemeClr val="accent6">
                    <a:lumMod val="75000"/>
                  </a:schemeClr>
                </a:solidFill>
                <a:effectLst>
                  <a:outerShdw blurRad="50800" dist="38100" dir="2700000" algn="tl" rotWithShape="0">
                    <a:prstClr val="black">
                      <a:alpha val="40000"/>
                    </a:prstClr>
                  </a:outerShdw>
                </a:effectLst>
              </a:rPr>
              <a:t>What </a:t>
            </a:r>
            <a:r>
              <a:rPr lang="en-US" sz="3600" dirty="0" smtClean="0"/>
              <a:t>may be work </a:t>
            </a:r>
            <a:r>
              <a:rPr lang="en-US" sz="3600" dirty="0"/>
              <a:t>related</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806330"/>
            <a:ext cx="2524125" cy="2537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89633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99153" y="1905000"/>
            <a:ext cx="4572000" cy="4228850"/>
          </a:xfrm>
          <a:prstGeom prst="rect">
            <a:avLst/>
          </a:prstGeom>
        </p:spPr>
        <p:txBody>
          <a:bodyPr>
            <a:spAutoFit/>
          </a:bodyPr>
          <a:lstStyle/>
          <a:p>
            <a:pPr marL="285750" indent="-285750">
              <a:lnSpc>
                <a:spcPct val="80000"/>
              </a:lnSpc>
              <a:buFont typeface="Arial" panose="020B0604020202020204" pitchFamily="34" charset="0"/>
              <a:buChar char="•"/>
            </a:pPr>
            <a:r>
              <a:rPr lang="en-US" altLang="en-US" sz="1600" dirty="0" smtClean="0"/>
              <a:t>York reviews all new loss information and sets up a claim file</a:t>
            </a:r>
          </a:p>
          <a:p>
            <a:pPr>
              <a:lnSpc>
                <a:spcPct val="80000"/>
              </a:lnSpc>
            </a:pPr>
            <a:endParaRPr lang="en-US" altLang="en-US" sz="1600" dirty="0" smtClean="0"/>
          </a:p>
          <a:p>
            <a:pPr marL="285750" indent="-285750">
              <a:lnSpc>
                <a:spcPct val="80000"/>
              </a:lnSpc>
              <a:buFont typeface="Arial" panose="020B0604020202020204" pitchFamily="34" charset="0"/>
              <a:buChar char="•"/>
            </a:pPr>
            <a:r>
              <a:rPr lang="en-US" altLang="en-US" sz="1600" dirty="0" smtClean="0"/>
              <a:t>Contacts are made.  Any questions?  Any discrepancies? Investigation?</a:t>
            </a:r>
          </a:p>
          <a:p>
            <a:pPr>
              <a:lnSpc>
                <a:spcPct val="80000"/>
              </a:lnSpc>
            </a:pPr>
            <a:endParaRPr lang="en-US" altLang="en-US" sz="1600" dirty="0" smtClean="0"/>
          </a:p>
          <a:p>
            <a:pPr marL="285750" indent="-285750">
              <a:lnSpc>
                <a:spcPct val="80000"/>
              </a:lnSpc>
              <a:buFont typeface="Arial" panose="020B0604020202020204" pitchFamily="34" charset="0"/>
              <a:buChar char="•"/>
            </a:pPr>
            <a:r>
              <a:rPr lang="en-US" altLang="en-US" sz="1600" dirty="0" smtClean="0"/>
              <a:t>Initial letters are sent out</a:t>
            </a:r>
          </a:p>
          <a:p>
            <a:pPr>
              <a:lnSpc>
                <a:spcPct val="80000"/>
              </a:lnSpc>
            </a:pPr>
            <a:endParaRPr lang="en-US" altLang="en-US" sz="1600" dirty="0" smtClean="0"/>
          </a:p>
          <a:p>
            <a:pPr marL="285750" indent="-285750">
              <a:lnSpc>
                <a:spcPct val="80000"/>
              </a:lnSpc>
              <a:buFont typeface="Arial" panose="020B0604020202020204" pitchFamily="34" charset="0"/>
              <a:buChar char="•"/>
            </a:pPr>
            <a:r>
              <a:rPr lang="en-US" altLang="en-US" sz="1600" dirty="0" smtClean="0"/>
              <a:t>Medical treatment is authorized- as appropriate</a:t>
            </a:r>
          </a:p>
          <a:p>
            <a:pPr>
              <a:lnSpc>
                <a:spcPct val="80000"/>
              </a:lnSpc>
            </a:pPr>
            <a:endParaRPr lang="en-US" altLang="en-US" sz="1600" dirty="0" smtClean="0"/>
          </a:p>
          <a:p>
            <a:pPr marL="285750" indent="-285750">
              <a:lnSpc>
                <a:spcPct val="80000"/>
              </a:lnSpc>
              <a:buFont typeface="Arial" panose="020B0604020202020204" pitchFamily="34" charset="0"/>
              <a:buChar char="•"/>
            </a:pPr>
            <a:r>
              <a:rPr lang="en-US" altLang="en-US" sz="1600" dirty="0" smtClean="0"/>
              <a:t>Once employee is discharged from care, and all payments are made, claim is closed (MO Claim)</a:t>
            </a:r>
          </a:p>
          <a:p>
            <a:pPr>
              <a:lnSpc>
                <a:spcPct val="80000"/>
              </a:lnSpc>
            </a:pPr>
            <a:endParaRPr lang="en-US" altLang="en-US" sz="1600" dirty="0" smtClean="0"/>
          </a:p>
          <a:p>
            <a:pPr marL="285750" indent="-285750">
              <a:lnSpc>
                <a:spcPct val="80000"/>
              </a:lnSpc>
              <a:buFont typeface="Arial" panose="020B0604020202020204" pitchFamily="34" charset="0"/>
              <a:buChar char="•"/>
            </a:pPr>
            <a:r>
              <a:rPr lang="en-US" altLang="en-US" sz="1600" dirty="0" smtClean="0"/>
              <a:t>If employee loses time from work, other benefits may be due</a:t>
            </a:r>
          </a:p>
          <a:p>
            <a:pPr>
              <a:lnSpc>
                <a:spcPct val="80000"/>
              </a:lnSpc>
            </a:pPr>
            <a:endParaRPr lang="en-US" altLang="en-US" sz="1600" dirty="0" smtClean="0"/>
          </a:p>
          <a:p>
            <a:pPr marL="285750" indent="-285750">
              <a:lnSpc>
                <a:spcPct val="80000"/>
              </a:lnSpc>
              <a:buFont typeface="Arial" panose="020B0604020202020204" pitchFamily="34" charset="0"/>
              <a:buChar char="•"/>
            </a:pPr>
            <a:r>
              <a:rPr lang="en-US" altLang="en-US" sz="1600" dirty="0" smtClean="0"/>
              <a:t>If employee suffers permanent disability, or needs continuing medical care, the issues need to be resolved by a settlement (C&amp;R)</a:t>
            </a:r>
          </a:p>
          <a:p>
            <a:pPr>
              <a:lnSpc>
                <a:spcPct val="80000"/>
              </a:lnSpc>
            </a:pPr>
            <a:endParaRPr lang="en-US" altLang="en-US" sz="1600" dirty="0" smtClean="0"/>
          </a:p>
          <a:p>
            <a:pPr marL="285750" indent="-285750">
              <a:lnSpc>
                <a:spcPct val="80000"/>
              </a:lnSpc>
              <a:buFont typeface="Arial" panose="020B0604020202020204" pitchFamily="34" charset="0"/>
              <a:buChar char="•"/>
            </a:pPr>
            <a:r>
              <a:rPr lang="en-US" altLang="en-US" sz="1600" dirty="0" smtClean="0"/>
              <a:t>Additional medical evaluations may be needed</a:t>
            </a:r>
          </a:p>
        </p:txBody>
      </p:sp>
      <p:pic>
        <p:nvPicPr>
          <p:cNvPr id="12290" name="Picture 2" descr="http://www.ikea.com/PIAimages/0094492_PE232631_S5.JPG">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973" t="6321" r="52205" b="3513"/>
          <a:stretch/>
        </p:blipFill>
        <p:spPr bwMode="auto">
          <a:xfrm>
            <a:off x="0" y="0"/>
            <a:ext cx="96659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www.ikea.com/PIAimages/0094492_PE232631_S5.JPG">
            <a:hlinkClick r:id="rId2"/>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2313" t="6303" r="13720" b="5433"/>
          <a:stretch/>
        </p:blipFill>
        <p:spPr bwMode="auto">
          <a:xfrm>
            <a:off x="7872478" y="0"/>
            <a:ext cx="1271522"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71600" y="533400"/>
            <a:ext cx="5460597" cy="1077218"/>
          </a:xfrm>
          <a:prstGeom prst="rect">
            <a:avLst/>
          </a:prstGeom>
          <a:noFill/>
        </p:spPr>
        <p:txBody>
          <a:bodyPr wrap="none" rtlCol="0">
            <a:spAutoFit/>
          </a:bodyPr>
          <a:lstStyle/>
          <a:p>
            <a:r>
              <a:rPr lang="en-US" sz="3600" b="1" dirty="0" smtClean="0">
                <a:solidFill>
                  <a:schemeClr val="accent6">
                    <a:lumMod val="75000"/>
                  </a:schemeClr>
                </a:solidFill>
              </a:rPr>
              <a:t>What</a:t>
            </a:r>
            <a:r>
              <a:rPr lang="en-US" sz="2800" dirty="0" smtClean="0"/>
              <a:t> happens behind the scenes</a:t>
            </a:r>
          </a:p>
          <a:p>
            <a:r>
              <a:rPr lang="en-US" sz="2800" dirty="0"/>
              <a:t> </a:t>
            </a:r>
            <a:r>
              <a:rPr lang="en-US" sz="2800" dirty="0" smtClean="0"/>
              <a:t>                                              …HR/York</a:t>
            </a:r>
            <a:endParaRPr lang="en-US" sz="2800" dirty="0"/>
          </a:p>
        </p:txBody>
      </p:sp>
    </p:spTree>
    <p:extLst>
      <p:ext uri="{BB962C8B-B14F-4D97-AF65-F5344CB8AC3E}">
        <p14:creationId xmlns:p14="http://schemas.microsoft.com/office/powerpoint/2010/main" val="39379167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6600" y="2514600"/>
            <a:ext cx="4953000" cy="2554545"/>
          </a:xfrm>
          <a:prstGeom prst="rect">
            <a:avLst/>
          </a:prstGeom>
        </p:spPr>
        <p:txBody>
          <a:bodyPr wrap="square">
            <a:spAutoFit/>
          </a:bodyPr>
          <a:lstStyle/>
          <a:p>
            <a:pPr marL="800100" lvl="1" indent="-342900">
              <a:buFont typeface="Arial" panose="020B0604020202020204" pitchFamily="34" charset="0"/>
              <a:buChar char="•"/>
            </a:pPr>
            <a:r>
              <a:rPr lang="en-US" altLang="en-US" sz="2000" dirty="0" smtClean="0"/>
              <a:t>90-days from date of notice to determine compensability</a:t>
            </a:r>
          </a:p>
          <a:p>
            <a:pPr marL="800100" lvl="1" indent="-342900">
              <a:buFont typeface="Arial" panose="020B0604020202020204" pitchFamily="34" charset="0"/>
              <a:buChar char="•"/>
            </a:pPr>
            <a:r>
              <a:rPr lang="en-US" altLang="en-US" sz="2000" dirty="0" smtClean="0"/>
              <a:t>AOE/COE Investigation</a:t>
            </a:r>
          </a:p>
          <a:p>
            <a:pPr marL="800100" lvl="1" indent="-342900">
              <a:buFont typeface="Arial" panose="020B0604020202020204" pitchFamily="34" charset="0"/>
              <a:buChar char="•"/>
            </a:pPr>
            <a:r>
              <a:rPr lang="en-US" altLang="en-US" sz="2000" dirty="0" smtClean="0"/>
              <a:t>Sub-rosa</a:t>
            </a:r>
          </a:p>
          <a:p>
            <a:pPr marL="800100" lvl="1" indent="-342900">
              <a:buFont typeface="Arial" panose="020B0604020202020204" pitchFamily="34" charset="0"/>
              <a:buChar char="•"/>
            </a:pPr>
            <a:r>
              <a:rPr lang="en-US" altLang="en-US" sz="2000" dirty="0" smtClean="0"/>
              <a:t>Medical/Employment Records</a:t>
            </a:r>
          </a:p>
          <a:p>
            <a:pPr marL="800100" lvl="1" indent="-342900">
              <a:buFont typeface="Arial" panose="020B0604020202020204" pitchFamily="34" charset="0"/>
              <a:buChar char="•"/>
            </a:pPr>
            <a:r>
              <a:rPr lang="en-US" altLang="en-US" sz="2000" dirty="0" smtClean="0"/>
              <a:t>Panel QME Process</a:t>
            </a:r>
          </a:p>
          <a:p>
            <a:pPr marL="800100" lvl="1" indent="-342900">
              <a:buFont typeface="Arial" panose="020B0604020202020204" pitchFamily="34" charset="0"/>
              <a:buChar char="•"/>
            </a:pPr>
            <a:r>
              <a:rPr lang="en-US" altLang="en-US" sz="2000" dirty="0" smtClean="0"/>
              <a:t>$10,000 Medical Treatment</a:t>
            </a:r>
          </a:p>
          <a:p>
            <a:pPr marL="800100" lvl="1" indent="-342900">
              <a:buFont typeface="Arial" panose="020B0604020202020204" pitchFamily="34" charset="0"/>
              <a:buChar char="•"/>
            </a:pPr>
            <a:r>
              <a:rPr lang="en-US" altLang="en-US" sz="2000" dirty="0" smtClean="0"/>
              <a:t>Accept or Deny</a:t>
            </a:r>
          </a:p>
        </p:txBody>
      </p:sp>
      <p:pic>
        <p:nvPicPr>
          <p:cNvPr id="11266" name="Picture 2" descr="Image result for clock"/>
          <p:cNvPicPr>
            <a:picLocks noChangeAspect="1" noChangeArrowheads="1"/>
          </p:cNvPicPr>
          <p:nvPr/>
        </p:nvPicPr>
        <p:blipFill rotWithShape="1">
          <a:blip r:embed="rId3">
            <a:extLst>
              <a:ext uri="{28A0092B-C50C-407E-A947-70E740481C1C}">
                <a14:useLocalDpi xmlns:a14="http://schemas.microsoft.com/office/drawing/2010/main" val="0"/>
              </a:ext>
            </a:extLst>
          </a:blip>
          <a:srcRect l="38040"/>
          <a:stretch/>
        </p:blipFill>
        <p:spPr bwMode="auto">
          <a:xfrm>
            <a:off x="0" y="2147806"/>
            <a:ext cx="3200400" cy="469850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0" y="1066800"/>
            <a:ext cx="2928174" cy="1138773"/>
          </a:xfrm>
          <a:prstGeom prst="rect">
            <a:avLst/>
          </a:prstGeom>
          <a:noFill/>
        </p:spPr>
        <p:txBody>
          <a:bodyPr wrap="none" rtlCol="0">
            <a:spAutoFit/>
          </a:bodyPr>
          <a:lstStyle/>
          <a:p>
            <a:r>
              <a:rPr lang="en-US" sz="4000" b="1" dirty="0" smtClean="0">
                <a:solidFill>
                  <a:schemeClr val="accent6">
                    <a:lumMod val="75000"/>
                  </a:schemeClr>
                </a:solidFill>
              </a:rPr>
              <a:t>Investigation</a:t>
            </a:r>
            <a:endParaRPr lang="en-US" sz="2800" dirty="0" smtClean="0"/>
          </a:p>
          <a:p>
            <a:r>
              <a:rPr lang="en-US" sz="2800" dirty="0"/>
              <a:t> </a:t>
            </a:r>
            <a:r>
              <a:rPr lang="en-US" sz="2800" dirty="0" smtClean="0"/>
              <a:t>              process</a:t>
            </a:r>
            <a:endParaRPr lang="en-US" sz="2800" dirty="0"/>
          </a:p>
        </p:txBody>
      </p:sp>
    </p:spTree>
    <p:extLst>
      <p:ext uri="{BB962C8B-B14F-4D97-AF65-F5344CB8AC3E}">
        <p14:creationId xmlns:p14="http://schemas.microsoft.com/office/powerpoint/2010/main" val="38705309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E6DC3ED99DC443A20E49EB6B299606" ma:contentTypeVersion="2" ma:contentTypeDescription="Create a new document." ma:contentTypeScope="" ma:versionID="2fb7566b2811cb705bb11e2b9761e0dd">
  <xsd:schema xmlns:xsd="http://www.w3.org/2001/XMLSchema" xmlns:xs="http://www.w3.org/2001/XMLSchema" xmlns:p="http://schemas.microsoft.com/office/2006/metadata/properties" xmlns:ns1="http://schemas.microsoft.com/sharepoint/v3" targetNamespace="http://schemas.microsoft.com/office/2006/metadata/properties" ma:root="true" ma:fieldsID="6f9746fe128b0ca74698fd9d7c13d39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F77A7C9-CCF6-4235-8957-FF83F42B2717}"/>
</file>

<file path=customXml/itemProps2.xml><?xml version="1.0" encoding="utf-8"?>
<ds:datastoreItem xmlns:ds="http://schemas.openxmlformats.org/officeDocument/2006/customXml" ds:itemID="{5A6DC2F9-3259-4F81-BE92-C9A6ADBD1336}"/>
</file>

<file path=customXml/itemProps3.xml><?xml version="1.0" encoding="utf-8"?>
<ds:datastoreItem xmlns:ds="http://schemas.openxmlformats.org/officeDocument/2006/customXml" ds:itemID="{19206DBB-0BFF-4FE8-AB01-27416284EB14}"/>
</file>

<file path=docProps/app.xml><?xml version="1.0" encoding="utf-8"?>
<Properties xmlns="http://schemas.openxmlformats.org/officeDocument/2006/extended-properties" xmlns:vt="http://schemas.openxmlformats.org/officeDocument/2006/docPropsVTypes">
  <TotalTime>1102</TotalTime>
  <Words>896</Words>
  <Application>Microsoft Office PowerPoint</Application>
  <PresentationFormat>On-screen Show (4:3)</PresentationFormat>
  <Paragraphs>196</Paragraphs>
  <Slides>21</Slides>
  <Notes>9</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York - Workers Comp Overview SCORE</dc:title>
  <dc:creator>Derek Zumwalt</dc:creator>
  <cp:lastModifiedBy>Zumwalt, Dorienne</cp:lastModifiedBy>
  <cp:revision>84</cp:revision>
  <cp:lastPrinted>2017-08-08T16:56:31Z</cp:lastPrinted>
  <dcterms:created xsi:type="dcterms:W3CDTF">2015-10-14T20:28:03Z</dcterms:created>
  <dcterms:modified xsi:type="dcterms:W3CDTF">2018-10-31T18:44:59Z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0x01010062E6DC3ED99DC443A20E49EB6B299606</vt:lpwstr>
  </property>
</Properties>
</file>