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slides/slide52.xml" ContentType="application/vnd.openxmlformats-officedocument.presentationml.slide+xml"/>
  <Override PartName="/ppt/presentation.xml" ContentType="application/vnd.openxmlformats-officedocument.presentationml.presentation.main+xml"/>
  <Override PartName="/ppt/slides/slide4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50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51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5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56"/>
  </p:notesMasterIdLst>
  <p:handoutMasterIdLst>
    <p:handoutMasterId r:id="rId57"/>
  </p:handoutMasterIdLst>
  <p:sldIdLst>
    <p:sldId id="256" r:id="rId4"/>
    <p:sldId id="257" r:id="rId5"/>
    <p:sldId id="268" r:id="rId6"/>
    <p:sldId id="274" r:id="rId7"/>
    <p:sldId id="275" r:id="rId8"/>
    <p:sldId id="276" r:id="rId9"/>
    <p:sldId id="277" r:id="rId10"/>
    <p:sldId id="387" r:id="rId11"/>
    <p:sldId id="384" r:id="rId12"/>
    <p:sldId id="385" r:id="rId13"/>
    <p:sldId id="386" r:id="rId14"/>
    <p:sldId id="298" r:id="rId15"/>
    <p:sldId id="299" r:id="rId16"/>
    <p:sldId id="353" r:id="rId17"/>
    <p:sldId id="301" r:id="rId18"/>
    <p:sldId id="302" r:id="rId19"/>
    <p:sldId id="303" r:id="rId20"/>
    <p:sldId id="375" r:id="rId21"/>
    <p:sldId id="305" r:id="rId22"/>
    <p:sldId id="355" r:id="rId23"/>
    <p:sldId id="307" r:id="rId24"/>
    <p:sldId id="312" r:id="rId25"/>
    <p:sldId id="381" r:id="rId26"/>
    <p:sldId id="359" r:id="rId27"/>
    <p:sldId id="379" r:id="rId28"/>
    <p:sldId id="316" r:id="rId29"/>
    <p:sldId id="318" r:id="rId30"/>
    <p:sldId id="319" r:id="rId31"/>
    <p:sldId id="320" r:id="rId32"/>
    <p:sldId id="321" r:id="rId33"/>
    <p:sldId id="322" r:id="rId34"/>
    <p:sldId id="326" r:id="rId35"/>
    <p:sldId id="327" r:id="rId36"/>
    <p:sldId id="328" r:id="rId37"/>
    <p:sldId id="363" r:id="rId38"/>
    <p:sldId id="365" r:id="rId39"/>
    <p:sldId id="335" r:id="rId40"/>
    <p:sldId id="336" r:id="rId41"/>
    <p:sldId id="377" r:id="rId42"/>
    <p:sldId id="376" r:id="rId43"/>
    <p:sldId id="380" r:id="rId44"/>
    <p:sldId id="341" r:id="rId45"/>
    <p:sldId id="388" r:id="rId46"/>
    <p:sldId id="342" r:id="rId47"/>
    <p:sldId id="382" r:id="rId48"/>
    <p:sldId id="372" r:id="rId49"/>
    <p:sldId id="344" r:id="rId50"/>
    <p:sldId id="345" r:id="rId51"/>
    <p:sldId id="371" r:id="rId52"/>
    <p:sldId id="369" r:id="rId53"/>
    <p:sldId id="370" r:id="rId54"/>
    <p:sldId id="350" r:id="rId5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4660"/>
  </p:normalViewPr>
  <p:slideViewPr>
    <p:cSldViewPr>
      <p:cViewPr varScale="1">
        <p:scale>
          <a:sx n="101" d="100"/>
          <a:sy n="101" d="100"/>
        </p:scale>
        <p:origin x="126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683" y="-91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customXml" Target="../customXml/item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E4FF8FC-8473-4DFD-87CC-D576DA80B410}" type="datetimeFigureOut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D422161-F0FA-48FB-AB7F-FA9B9B1E1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07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77AD7E3-C660-4F0A-8741-9014820B986D}" type="datetimeFigureOut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C674C06-7968-4B0C-B582-96AACF841F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315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435F-44D8-437A-B289-1665E30E3C1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99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435F-44D8-437A-B289-1665E30E3C1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580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435F-44D8-437A-B289-1665E30E3C1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047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435F-44D8-437A-B289-1665E30E3C1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03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435F-44D8-437A-B289-1665E30E3C1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780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8006B5-71C4-4B97-B4BE-56B9F4EB14DC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965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435F-44D8-437A-B289-1665E30E3C1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086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435F-44D8-437A-B289-1665E30E3C11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1881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435F-44D8-437A-B289-1665E30E3C11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3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435F-44D8-437A-B289-1665E30E3C11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90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435F-44D8-437A-B289-1665E30E3C11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96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49628D-3643-49CD-9B89-D0227ED6A0FF}" type="slidenum">
              <a:rPr lang="en-US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276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A51520-FDF3-42E5-BE55-E96FDB4C3961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15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7DD00-D115-49AD-95A2-CEA5965A6806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6953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435F-44D8-437A-B289-1665E30E3C11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16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60C941-D21C-4CEE-AA12-F00849344152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818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435F-44D8-437A-B289-1665E30E3C11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89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6AFBEC-B66A-416A-9D64-DDF529B5B691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504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D54B3C-2389-4A6F-9751-41D00C1B6929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767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EF42A8-52FB-4E03-99FA-98F2EEADC427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169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435F-44D8-437A-B289-1665E30E3C1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299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74C06-7968-4B0C-B582-96AACF841F8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051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435F-44D8-437A-B289-1665E30E3C1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12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3DC920-15E3-49B8-B3BD-D94AE1A0F4DE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4690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7"/>
          <p:cNvSpPr>
            <a:spLocks/>
          </p:cNvSpPr>
          <p:nvPr userDrawn="1"/>
        </p:nvSpPr>
        <p:spPr bwMode="auto">
          <a:xfrm>
            <a:off x="-38100" y="463550"/>
            <a:ext cx="9182100" cy="6419850"/>
          </a:xfrm>
          <a:custGeom>
            <a:avLst/>
            <a:gdLst/>
            <a:ahLst/>
            <a:cxnLst>
              <a:cxn ang="0">
                <a:pos x="17280" y="12123"/>
              </a:cxn>
              <a:cxn ang="0">
                <a:pos x="0" y="12132"/>
              </a:cxn>
              <a:cxn ang="0">
                <a:pos x="2" y="4163"/>
              </a:cxn>
              <a:cxn ang="0">
                <a:pos x="262" y="3633"/>
              </a:cxn>
              <a:cxn ang="0">
                <a:pos x="567" y="3147"/>
              </a:cxn>
              <a:cxn ang="0">
                <a:pos x="912" y="2704"/>
              </a:cxn>
              <a:cxn ang="0">
                <a:pos x="1295" y="2299"/>
              </a:cxn>
              <a:cxn ang="0">
                <a:pos x="1714" y="1931"/>
              </a:cxn>
              <a:cxn ang="0">
                <a:pos x="2166" y="1602"/>
              </a:cxn>
              <a:cxn ang="0">
                <a:pos x="2649" y="1308"/>
              </a:cxn>
              <a:cxn ang="0">
                <a:pos x="3160" y="1048"/>
              </a:cxn>
              <a:cxn ang="0">
                <a:pos x="3696" y="820"/>
              </a:cxn>
              <a:cxn ang="0">
                <a:pos x="4255" y="623"/>
              </a:cxn>
              <a:cxn ang="0">
                <a:pos x="4835" y="457"/>
              </a:cxn>
              <a:cxn ang="0">
                <a:pos x="5433" y="319"/>
              </a:cxn>
              <a:cxn ang="0">
                <a:pos x="6047" y="207"/>
              </a:cxn>
              <a:cxn ang="0">
                <a:pos x="6673" y="121"/>
              </a:cxn>
              <a:cxn ang="0">
                <a:pos x="7311" y="59"/>
              </a:cxn>
              <a:cxn ang="0">
                <a:pos x="7955" y="19"/>
              </a:cxn>
              <a:cxn ang="0">
                <a:pos x="8605" y="0"/>
              </a:cxn>
              <a:cxn ang="0">
                <a:pos x="9259" y="1"/>
              </a:cxn>
              <a:cxn ang="0">
                <a:pos x="9911" y="20"/>
              </a:cxn>
              <a:cxn ang="0">
                <a:pos x="10562" y="55"/>
              </a:cxn>
              <a:cxn ang="0">
                <a:pos x="11209" y="107"/>
              </a:cxn>
              <a:cxn ang="0">
                <a:pos x="11848" y="172"/>
              </a:cxn>
              <a:cxn ang="0">
                <a:pos x="12477" y="250"/>
              </a:cxn>
              <a:cxn ang="0">
                <a:pos x="13094" y="338"/>
              </a:cxn>
              <a:cxn ang="0">
                <a:pos x="13695" y="435"/>
              </a:cxn>
              <a:cxn ang="0">
                <a:pos x="14280" y="542"/>
              </a:cxn>
              <a:cxn ang="0">
                <a:pos x="14845" y="655"/>
              </a:cxn>
              <a:cxn ang="0">
                <a:pos x="15387" y="772"/>
              </a:cxn>
              <a:cxn ang="0">
                <a:pos x="15904" y="894"/>
              </a:cxn>
              <a:cxn ang="0">
                <a:pos x="16393" y="1019"/>
              </a:cxn>
              <a:cxn ang="0">
                <a:pos x="16853" y="1144"/>
              </a:cxn>
              <a:cxn ang="0">
                <a:pos x="17280" y="1268"/>
              </a:cxn>
              <a:cxn ang="0">
                <a:pos x="17280" y="1980"/>
              </a:cxn>
              <a:cxn ang="0">
                <a:pos x="17280" y="2678"/>
              </a:cxn>
              <a:cxn ang="0">
                <a:pos x="17280" y="3364"/>
              </a:cxn>
              <a:cxn ang="0">
                <a:pos x="17280" y="4043"/>
              </a:cxn>
              <a:cxn ang="0">
                <a:pos x="17280" y="4712"/>
              </a:cxn>
              <a:cxn ang="0">
                <a:pos x="17280" y="5377"/>
              </a:cxn>
              <a:cxn ang="0">
                <a:pos x="17280" y="6038"/>
              </a:cxn>
              <a:cxn ang="0">
                <a:pos x="17280" y="6696"/>
              </a:cxn>
              <a:cxn ang="0">
                <a:pos x="17280" y="7355"/>
              </a:cxn>
              <a:cxn ang="0">
                <a:pos x="17280" y="8015"/>
              </a:cxn>
              <a:cxn ang="0">
                <a:pos x="17280" y="8680"/>
              </a:cxn>
              <a:cxn ang="0">
                <a:pos x="17280" y="9350"/>
              </a:cxn>
              <a:cxn ang="0">
                <a:pos x="17280" y="10027"/>
              </a:cxn>
              <a:cxn ang="0">
                <a:pos x="17280" y="10714"/>
              </a:cxn>
              <a:cxn ang="0">
                <a:pos x="17280" y="11413"/>
              </a:cxn>
              <a:cxn ang="0">
                <a:pos x="17280" y="12123"/>
              </a:cxn>
            </a:cxnLst>
            <a:rect l="0" t="0" r="r" b="b"/>
            <a:pathLst>
              <a:path w="17280" h="12132">
                <a:moveTo>
                  <a:pt x="17280" y="12123"/>
                </a:moveTo>
                <a:lnTo>
                  <a:pt x="0" y="12132"/>
                </a:lnTo>
                <a:lnTo>
                  <a:pt x="2" y="4163"/>
                </a:lnTo>
                <a:lnTo>
                  <a:pt x="262" y="3633"/>
                </a:lnTo>
                <a:lnTo>
                  <a:pt x="567" y="3147"/>
                </a:lnTo>
                <a:lnTo>
                  <a:pt x="912" y="2704"/>
                </a:lnTo>
                <a:lnTo>
                  <a:pt x="1295" y="2299"/>
                </a:lnTo>
                <a:lnTo>
                  <a:pt x="1714" y="1931"/>
                </a:lnTo>
                <a:lnTo>
                  <a:pt x="2166" y="1602"/>
                </a:lnTo>
                <a:lnTo>
                  <a:pt x="2649" y="1308"/>
                </a:lnTo>
                <a:lnTo>
                  <a:pt x="3160" y="1048"/>
                </a:lnTo>
                <a:lnTo>
                  <a:pt x="3696" y="820"/>
                </a:lnTo>
                <a:lnTo>
                  <a:pt x="4255" y="623"/>
                </a:lnTo>
                <a:lnTo>
                  <a:pt x="4835" y="457"/>
                </a:lnTo>
                <a:lnTo>
                  <a:pt x="5433" y="319"/>
                </a:lnTo>
                <a:lnTo>
                  <a:pt x="6047" y="207"/>
                </a:lnTo>
                <a:lnTo>
                  <a:pt x="6673" y="121"/>
                </a:lnTo>
                <a:lnTo>
                  <a:pt x="7311" y="59"/>
                </a:lnTo>
                <a:lnTo>
                  <a:pt x="7955" y="19"/>
                </a:lnTo>
                <a:lnTo>
                  <a:pt x="8605" y="0"/>
                </a:lnTo>
                <a:lnTo>
                  <a:pt x="9259" y="1"/>
                </a:lnTo>
                <a:lnTo>
                  <a:pt x="9911" y="20"/>
                </a:lnTo>
                <a:lnTo>
                  <a:pt x="10562" y="55"/>
                </a:lnTo>
                <a:lnTo>
                  <a:pt x="11209" y="107"/>
                </a:lnTo>
                <a:lnTo>
                  <a:pt x="11848" y="172"/>
                </a:lnTo>
                <a:lnTo>
                  <a:pt x="12477" y="250"/>
                </a:lnTo>
                <a:lnTo>
                  <a:pt x="13094" y="338"/>
                </a:lnTo>
                <a:lnTo>
                  <a:pt x="13695" y="435"/>
                </a:lnTo>
                <a:lnTo>
                  <a:pt x="14280" y="542"/>
                </a:lnTo>
                <a:lnTo>
                  <a:pt x="14845" y="655"/>
                </a:lnTo>
                <a:lnTo>
                  <a:pt x="15387" y="772"/>
                </a:lnTo>
                <a:lnTo>
                  <a:pt x="15904" y="894"/>
                </a:lnTo>
                <a:lnTo>
                  <a:pt x="16393" y="1019"/>
                </a:lnTo>
                <a:lnTo>
                  <a:pt x="16853" y="1144"/>
                </a:lnTo>
                <a:lnTo>
                  <a:pt x="17280" y="1268"/>
                </a:lnTo>
                <a:lnTo>
                  <a:pt x="17280" y="1980"/>
                </a:lnTo>
                <a:lnTo>
                  <a:pt x="17280" y="2678"/>
                </a:lnTo>
                <a:lnTo>
                  <a:pt x="17280" y="3364"/>
                </a:lnTo>
                <a:lnTo>
                  <a:pt x="17280" y="4043"/>
                </a:lnTo>
                <a:lnTo>
                  <a:pt x="17280" y="4712"/>
                </a:lnTo>
                <a:lnTo>
                  <a:pt x="17280" y="5377"/>
                </a:lnTo>
                <a:lnTo>
                  <a:pt x="17280" y="6038"/>
                </a:lnTo>
                <a:lnTo>
                  <a:pt x="17280" y="6696"/>
                </a:lnTo>
                <a:lnTo>
                  <a:pt x="17280" y="7355"/>
                </a:lnTo>
                <a:lnTo>
                  <a:pt x="17280" y="8015"/>
                </a:lnTo>
                <a:lnTo>
                  <a:pt x="17280" y="8680"/>
                </a:lnTo>
                <a:lnTo>
                  <a:pt x="17280" y="9350"/>
                </a:lnTo>
                <a:lnTo>
                  <a:pt x="17280" y="10027"/>
                </a:lnTo>
                <a:lnTo>
                  <a:pt x="17280" y="10714"/>
                </a:lnTo>
                <a:lnTo>
                  <a:pt x="17280" y="11413"/>
                </a:lnTo>
                <a:lnTo>
                  <a:pt x="17280" y="12123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1143000"/>
            <a:ext cx="7772400" cy="646331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0" y="1828800"/>
            <a:ext cx="7772400" cy="46166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fld id="{394BB9DC-B324-40AC-B700-BB07AAB9358C}" type="datetime1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5" name="Freeform 9"/>
          <p:cNvSpPr>
            <a:spLocks/>
          </p:cNvSpPr>
          <p:nvPr userDrawn="1"/>
        </p:nvSpPr>
        <p:spPr bwMode="auto">
          <a:xfrm flipV="1">
            <a:off x="-25400" y="4889500"/>
            <a:ext cx="8839200" cy="32766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Freeform 8"/>
          <p:cNvSpPr>
            <a:spLocks/>
          </p:cNvSpPr>
          <p:nvPr userDrawn="1"/>
        </p:nvSpPr>
        <p:spPr bwMode="auto">
          <a:xfrm flipV="1">
            <a:off x="-25400" y="4786406"/>
            <a:ext cx="9144000" cy="3227294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Freeform 5"/>
          <p:cNvSpPr>
            <a:spLocks/>
          </p:cNvSpPr>
          <p:nvPr userDrawn="1"/>
        </p:nvSpPr>
        <p:spPr bwMode="auto">
          <a:xfrm>
            <a:off x="1588" y="268288"/>
            <a:ext cx="9142413" cy="1760538"/>
          </a:xfrm>
          <a:custGeom>
            <a:avLst/>
            <a:gdLst/>
            <a:ahLst/>
            <a:cxnLst>
              <a:cxn ang="0">
                <a:pos x="16021" y="1568"/>
              </a:cxn>
              <a:cxn ang="0">
                <a:pos x="13697" y="1059"/>
              </a:cxn>
              <a:cxn ang="0">
                <a:pos x="11579" y="742"/>
              </a:cxn>
              <a:cxn ang="0">
                <a:pos x="9687" y="572"/>
              </a:cxn>
              <a:cxn ang="0">
                <a:pos x="7979" y="551"/>
              </a:cxn>
              <a:cxn ang="0">
                <a:pos x="6478" y="636"/>
              </a:cxn>
              <a:cxn ang="0">
                <a:pos x="5163" y="806"/>
              </a:cxn>
              <a:cxn ang="0">
                <a:pos x="4031" y="1059"/>
              </a:cxn>
              <a:cxn ang="0">
                <a:pos x="3044" y="1377"/>
              </a:cxn>
              <a:cxn ang="0">
                <a:pos x="2221" y="1716"/>
              </a:cxn>
              <a:cxn ang="0">
                <a:pos x="1543" y="2055"/>
              </a:cxn>
              <a:cxn ang="0">
                <a:pos x="987" y="2415"/>
              </a:cxn>
              <a:cxn ang="0">
                <a:pos x="576" y="2733"/>
              </a:cxn>
              <a:cxn ang="0">
                <a:pos x="288" y="2987"/>
              </a:cxn>
              <a:cxn ang="0">
                <a:pos x="82" y="3199"/>
              </a:cxn>
              <a:cxn ang="0">
                <a:pos x="0" y="3305"/>
              </a:cxn>
              <a:cxn ang="0">
                <a:pos x="0" y="3305"/>
              </a:cxn>
              <a:cxn ang="0">
                <a:pos x="82" y="3178"/>
              </a:cxn>
              <a:cxn ang="0">
                <a:pos x="267" y="2945"/>
              </a:cxn>
              <a:cxn ang="0">
                <a:pos x="535" y="2648"/>
              </a:cxn>
              <a:cxn ang="0">
                <a:pos x="946" y="2289"/>
              </a:cxn>
              <a:cxn ang="0">
                <a:pos x="1460" y="1886"/>
              </a:cxn>
              <a:cxn ang="0">
                <a:pos x="2118" y="1483"/>
              </a:cxn>
              <a:cxn ang="0">
                <a:pos x="2921" y="1081"/>
              </a:cxn>
              <a:cxn ang="0">
                <a:pos x="3887" y="720"/>
              </a:cxn>
              <a:cxn ang="0">
                <a:pos x="5018" y="403"/>
              </a:cxn>
              <a:cxn ang="0">
                <a:pos x="6335" y="170"/>
              </a:cxn>
              <a:cxn ang="0">
                <a:pos x="7836" y="22"/>
              </a:cxn>
              <a:cxn ang="0">
                <a:pos x="9543" y="22"/>
              </a:cxn>
              <a:cxn ang="0">
                <a:pos x="11476" y="149"/>
              </a:cxn>
              <a:cxn ang="0">
                <a:pos x="13615" y="424"/>
              </a:cxn>
              <a:cxn ang="0">
                <a:pos x="15980" y="911"/>
              </a:cxn>
              <a:cxn ang="0">
                <a:pos x="17276" y="1251"/>
              </a:cxn>
              <a:cxn ang="0">
                <a:pos x="17276" y="1356"/>
              </a:cxn>
              <a:cxn ang="0">
                <a:pos x="17276" y="1547"/>
              </a:cxn>
              <a:cxn ang="0">
                <a:pos x="17276" y="1886"/>
              </a:cxn>
            </a:cxnLst>
            <a:rect l="0" t="0" r="r" b="b"/>
            <a:pathLst>
              <a:path w="17276" h="3326">
                <a:moveTo>
                  <a:pt x="17276" y="1886"/>
                </a:moveTo>
                <a:lnTo>
                  <a:pt x="16021" y="1568"/>
                </a:lnTo>
                <a:lnTo>
                  <a:pt x="14829" y="1293"/>
                </a:lnTo>
                <a:lnTo>
                  <a:pt x="13697" y="1059"/>
                </a:lnTo>
                <a:lnTo>
                  <a:pt x="12607" y="890"/>
                </a:lnTo>
                <a:lnTo>
                  <a:pt x="11579" y="742"/>
                </a:lnTo>
                <a:lnTo>
                  <a:pt x="10612" y="636"/>
                </a:lnTo>
                <a:lnTo>
                  <a:pt x="9687" y="572"/>
                </a:lnTo>
                <a:lnTo>
                  <a:pt x="8802" y="551"/>
                </a:lnTo>
                <a:lnTo>
                  <a:pt x="7979" y="551"/>
                </a:lnTo>
                <a:lnTo>
                  <a:pt x="7219" y="572"/>
                </a:lnTo>
                <a:lnTo>
                  <a:pt x="6478" y="636"/>
                </a:lnTo>
                <a:lnTo>
                  <a:pt x="5800" y="700"/>
                </a:lnTo>
                <a:lnTo>
                  <a:pt x="5163" y="806"/>
                </a:lnTo>
                <a:lnTo>
                  <a:pt x="4565" y="932"/>
                </a:lnTo>
                <a:lnTo>
                  <a:pt x="4031" y="1059"/>
                </a:lnTo>
                <a:lnTo>
                  <a:pt x="3517" y="1207"/>
                </a:lnTo>
                <a:lnTo>
                  <a:pt x="3044" y="1377"/>
                </a:lnTo>
                <a:lnTo>
                  <a:pt x="2612" y="1526"/>
                </a:lnTo>
                <a:lnTo>
                  <a:pt x="2221" y="1716"/>
                </a:lnTo>
                <a:lnTo>
                  <a:pt x="1851" y="1886"/>
                </a:lnTo>
                <a:lnTo>
                  <a:pt x="1543" y="2055"/>
                </a:lnTo>
                <a:lnTo>
                  <a:pt x="1254" y="2246"/>
                </a:lnTo>
                <a:lnTo>
                  <a:pt x="987" y="2415"/>
                </a:lnTo>
                <a:lnTo>
                  <a:pt x="781" y="2564"/>
                </a:lnTo>
                <a:lnTo>
                  <a:pt x="576" y="2733"/>
                </a:lnTo>
                <a:lnTo>
                  <a:pt x="412" y="2860"/>
                </a:lnTo>
                <a:lnTo>
                  <a:pt x="288" y="2987"/>
                </a:lnTo>
                <a:lnTo>
                  <a:pt x="164" y="3093"/>
                </a:lnTo>
                <a:lnTo>
                  <a:pt x="82" y="3199"/>
                </a:lnTo>
                <a:lnTo>
                  <a:pt x="41" y="3263"/>
                </a:lnTo>
                <a:lnTo>
                  <a:pt x="0" y="3305"/>
                </a:lnTo>
                <a:lnTo>
                  <a:pt x="0" y="3326"/>
                </a:lnTo>
                <a:lnTo>
                  <a:pt x="0" y="3305"/>
                </a:lnTo>
                <a:lnTo>
                  <a:pt x="21" y="3263"/>
                </a:lnTo>
                <a:lnTo>
                  <a:pt x="82" y="3178"/>
                </a:lnTo>
                <a:lnTo>
                  <a:pt x="164" y="3073"/>
                </a:lnTo>
                <a:lnTo>
                  <a:pt x="267" y="2945"/>
                </a:lnTo>
                <a:lnTo>
                  <a:pt x="390" y="2818"/>
                </a:lnTo>
                <a:lnTo>
                  <a:pt x="535" y="2648"/>
                </a:lnTo>
                <a:lnTo>
                  <a:pt x="720" y="2479"/>
                </a:lnTo>
                <a:lnTo>
                  <a:pt x="946" y="2289"/>
                </a:lnTo>
                <a:lnTo>
                  <a:pt x="1172" y="2097"/>
                </a:lnTo>
                <a:lnTo>
                  <a:pt x="1460" y="1886"/>
                </a:lnTo>
                <a:lnTo>
                  <a:pt x="1768" y="1696"/>
                </a:lnTo>
                <a:lnTo>
                  <a:pt x="2118" y="1483"/>
                </a:lnTo>
                <a:lnTo>
                  <a:pt x="2509" y="1271"/>
                </a:lnTo>
                <a:lnTo>
                  <a:pt x="2921" y="1081"/>
                </a:lnTo>
                <a:lnTo>
                  <a:pt x="3394" y="890"/>
                </a:lnTo>
                <a:lnTo>
                  <a:pt x="3887" y="720"/>
                </a:lnTo>
                <a:lnTo>
                  <a:pt x="4442" y="551"/>
                </a:lnTo>
                <a:lnTo>
                  <a:pt x="5018" y="403"/>
                </a:lnTo>
                <a:lnTo>
                  <a:pt x="5656" y="275"/>
                </a:lnTo>
                <a:lnTo>
                  <a:pt x="6335" y="170"/>
                </a:lnTo>
                <a:lnTo>
                  <a:pt x="7075" y="85"/>
                </a:lnTo>
                <a:lnTo>
                  <a:pt x="7836" y="22"/>
                </a:lnTo>
                <a:lnTo>
                  <a:pt x="8679" y="0"/>
                </a:lnTo>
                <a:lnTo>
                  <a:pt x="9543" y="22"/>
                </a:lnTo>
                <a:lnTo>
                  <a:pt x="10489" y="64"/>
                </a:lnTo>
                <a:lnTo>
                  <a:pt x="11476" y="149"/>
                </a:lnTo>
                <a:lnTo>
                  <a:pt x="12505" y="255"/>
                </a:lnTo>
                <a:lnTo>
                  <a:pt x="13615" y="424"/>
                </a:lnTo>
                <a:lnTo>
                  <a:pt x="14767" y="657"/>
                </a:lnTo>
                <a:lnTo>
                  <a:pt x="15980" y="911"/>
                </a:lnTo>
                <a:lnTo>
                  <a:pt x="17276" y="1229"/>
                </a:lnTo>
                <a:lnTo>
                  <a:pt x="17276" y="1251"/>
                </a:lnTo>
                <a:lnTo>
                  <a:pt x="17276" y="1293"/>
                </a:lnTo>
                <a:lnTo>
                  <a:pt x="17276" y="1356"/>
                </a:lnTo>
                <a:lnTo>
                  <a:pt x="17276" y="1441"/>
                </a:lnTo>
                <a:lnTo>
                  <a:pt x="17276" y="1547"/>
                </a:lnTo>
                <a:lnTo>
                  <a:pt x="17276" y="1696"/>
                </a:lnTo>
                <a:lnTo>
                  <a:pt x="17276" y="188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Freeform 6"/>
          <p:cNvSpPr>
            <a:spLocks/>
          </p:cNvSpPr>
          <p:nvPr userDrawn="1"/>
        </p:nvSpPr>
        <p:spPr bwMode="auto">
          <a:xfrm>
            <a:off x="523875" y="190500"/>
            <a:ext cx="8620125" cy="1658938"/>
          </a:xfrm>
          <a:custGeom>
            <a:avLst/>
            <a:gdLst/>
            <a:ahLst/>
            <a:cxnLst>
              <a:cxn ang="0">
                <a:pos x="15096" y="1483"/>
              </a:cxn>
              <a:cxn ang="0">
                <a:pos x="12916" y="1017"/>
              </a:cxn>
              <a:cxn ang="0">
                <a:pos x="10921" y="699"/>
              </a:cxn>
              <a:cxn ang="0">
                <a:pos x="9132" y="551"/>
              </a:cxn>
              <a:cxn ang="0">
                <a:pos x="7528" y="509"/>
              </a:cxn>
              <a:cxn ang="0">
                <a:pos x="6109" y="593"/>
              </a:cxn>
              <a:cxn ang="0">
                <a:pos x="4874" y="762"/>
              </a:cxn>
              <a:cxn ang="0">
                <a:pos x="3785" y="996"/>
              </a:cxn>
              <a:cxn ang="0">
                <a:pos x="2859" y="1293"/>
              </a:cxn>
              <a:cxn ang="0">
                <a:pos x="2098" y="1610"/>
              </a:cxn>
              <a:cxn ang="0">
                <a:pos x="1440" y="1949"/>
              </a:cxn>
              <a:cxn ang="0">
                <a:pos x="947" y="2267"/>
              </a:cxn>
              <a:cxn ang="0">
                <a:pos x="556" y="2563"/>
              </a:cxn>
              <a:cxn ang="0">
                <a:pos x="267" y="2818"/>
              </a:cxn>
              <a:cxn ang="0">
                <a:pos x="83" y="3008"/>
              </a:cxn>
              <a:cxn ang="0">
                <a:pos x="0" y="3114"/>
              </a:cxn>
              <a:cxn ang="0">
                <a:pos x="0" y="3114"/>
              </a:cxn>
              <a:cxn ang="0">
                <a:pos x="83" y="2987"/>
              </a:cxn>
              <a:cxn ang="0">
                <a:pos x="247" y="2776"/>
              </a:cxn>
              <a:cxn ang="0">
                <a:pos x="515" y="2500"/>
              </a:cxn>
              <a:cxn ang="0">
                <a:pos x="885" y="2161"/>
              </a:cxn>
              <a:cxn ang="0">
                <a:pos x="1379" y="1780"/>
              </a:cxn>
              <a:cxn ang="0">
                <a:pos x="1995" y="1399"/>
              </a:cxn>
              <a:cxn ang="0">
                <a:pos x="2757" y="1017"/>
              </a:cxn>
              <a:cxn ang="0">
                <a:pos x="3661" y="678"/>
              </a:cxn>
              <a:cxn ang="0">
                <a:pos x="4731" y="381"/>
              </a:cxn>
              <a:cxn ang="0">
                <a:pos x="5985" y="170"/>
              </a:cxn>
              <a:cxn ang="0">
                <a:pos x="7404" y="42"/>
              </a:cxn>
              <a:cxn ang="0">
                <a:pos x="9009" y="22"/>
              </a:cxn>
              <a:cxn ang="0">
                <a:pos x="10818" y="127"/>
              </a:cxn>
              <a:cxn ang="0">
                <a:pos x="12834" y="403"/>
              </a:cxn>
              <a:cxn ang="0">
                <a:pos x="15075" y="868"/>
              </a:cxn>
              <a:cxn ang="0">
                <a:pos x="16289" y="1186"/>
              </a:cxn>
              <a:cxn ang="0">
                <a:pos x="16289" y="1271"/>
              </a:cxn>
              <a:cxn ang="0">
                <a:pos x="16289" y="1461"/>
              </a:cxn>
              <a:cxn ang="0">
                <a:pos x="16289" y="1780"/>
              </a:cxn>
            </a:cxnLst>
            <a:rect l="0" t="0" r="r" b="b"/>
            <a:pathLst>
              <a:path w="16289" h="3135">
                <a:moveTo>
                  <a:pt x="16289" y="1780"/>
                </a:moveTo>
                <a:lnTo>
                  <a:pt x="15096" y="1483"/>
                </a:lnTo>
                <a:lnTo>
                  <a:pt x="13985" y="1229"/>
                </a:lnTo>
                <a:lnTo>
                  <a:pt x="12916" y="1017"/>
                </a:lnTo>
                <a:lnTo>
                  <a:pt x="11888" y="826"/>
                </a:lnTo>
                <a:lnTo>
                  <a:pt x="10921" y="699"/>
                </a:lnTo>
                <a:lnTo>
                  <a:pt x="9996" y="615"/>
                </a:lnTo>
                <a:lnTo>
                  <a:pt x="9132" y="551"/>
                </a:lnTo>
                <a:lnTo>
                  <a:pt x="8309" y="509"/>
                </a:lnTo>
                <a:lnTo>
                  <a:pt x="7528" y="509"/>
                </a:lnTo>
                <a:lnTo>
                  <a:pt x="6808" y="551"/>
                </a:lnTo>
                <a:lnTo>
                  <a:pt x="6109" y="593"/>
                </a:lnTo>
                <a:lnTo>
                  <a:pt x="5471" y="678"/>
                </a:lnTo>
                <a:lnTo>
                  <a:pt x="4874" y="762"/>
                </a:lnTo>
                <a:lnTo>
                  <a:pt x="4319" y="868"/>
                </a:lnTo>
                <a:lnTo>
                  <a:pt x="3785" y="996"/>
                </a:lnTo>
                <a:lnTo>
                  <a:pt x="3312" y="1144"/>
                </a:lnTo>
                <a:lnTo>
                  <a:pt x="2859" y="1293"/>
                </a:lnTo>
                <a:lnTo>
                  <a:pt x="2468" y="1441"/>
                </a:lnTo>
                <a:lnTo>
                  <a:pt x="2098" y="1610"/>
                </a:lnTo>
                <a:lnTo>
                  <a:pt x="1748" y="1780"/>
                </a:lnTo>
                <a:lnTo>
                  <a:pt x="1440" y="1949"/>
                </a:lnTo>
                <a:lnTo>
                  <a:pt x="1172" y="2119"/>
                </a:lnTo>
                <a:lnTo>
                  <a:pt x="947" y="2267"/>
                </a:lnTo>
                <a:lnTo>
                  <a:pt x="720" y="2415"/>
                </a:lnTo>
                <a:lnTo>
                  <a:pt x="556" y="2563"/>
                </a:lnTo>
                <a:lnTo>
                  <a:pt x="391" y="2712"/>
                </a:lnTo>
                <a:lnTo>
                  <a:pt x="267" y="2818"/>
                </a:lnTo>
                <a:lnTo>
                  <a:pt x="165" y="2924"/>
                </a:lnTo>
                <a:lnTo>
                  <a:pt x="83" y="3008"/>
                </a:lnTo>
                <a:lnTo>
                  <a:pt x="41" y="3072"/>
                </a:lnTo>
                <a:lnTo>
                  <a:pt x="0" y="3114"/>
                </a:lnTo>
                <a:lnTo>
                  <a:pt x="0" y="3135"/>
                </a:lnTo>
                <a:lnTo>
                  <a:pt x="0" y="3114"/>
                </a:lnTo>
                <a:lnTo>
                  <a:pt x="21" y="3072"/>
                </a:lnTo>
                <a:lnTo>
                  <a:pt x="83" y="2987"/>
                </a:lnTo>
                <a:lnTo>
                  <a:pt x="144" y="2902"/>
                </a:lnTo>
                <a:lnTo>
                  <a:pt x="247" y="2776"/>
                </a:lnTo>
                <a:lnTo>
                  <a:pt x="370" y="2648"/>
                </a:lnTo>
                <a:lnTo>
                  <a:pt x="515" y="2500"/>
                </a:lnTo>
                <a:lnTo>
                  <a:pt x="679" y="2331"/>
                </a:lnTo>
                <a:lnTo>
                  <a:pt x="885" y="2161"/>
                </a:lnTo>
                <a:lnTo>
                  <a:pt x="1111" y="1970"/>
                </a:lnTo>
                <a:lnTo>
                  <a:pt x="1379" y="1780"/>
                </a:lnTo>
                <a:lnTo>
                  <a:pt x="1666" y="1589"/>
                </a:lnTo>
                <a:lnTo>
                  <a:pt x="1995" y="1399"/>
                </a:lnTo>
                <a:lnTo>
                  <a:pt x="2366" y="1207"/>
                </a:lnTo>
                <a:lnTo>
                  <a:pt x="2757" y="1017"/>
                </a:lnTo>
                <a:lnTo>
                  <a:pt x="3188" y="848"/>
                </a:lnTo>
                <a:lnTo>
                  <a:pt x="3661" y="678"/>
                </a:lnTo>
                <a:lnTo>
                  <a:pt x="4176" y="529"/>
                </a:lnTo>
                <a:lnTo>
                  <a:pt x="4731" y="381"/>
                </a:lnTo>
                <a:lnTo>
                  <a:pt x="5327" y="254"/>
                </a:lnTo>
                <a:lnTo>
                  <a:pt x="5985" y="170"/>
                </a:lnTo>
                <a:lnTo>
                  <a:pt x="6664" y="84"/>
                </a:lnTo>
                <a:lnTo>
                  <a:pt x="7404" y="42"/>
                </a:lnTo>
                <a:lnTo>
                  <a:pt x="8165" y="0"/>
                </a:lnTo>
                <a:lnTo>
                  <a:pt x="9009" y="22"/>
                </a:lnTo>
                <a:lnTo>
                  <a:pt x="9893" y="64"/>
                </a:lnTo>
                <a:lnTo>
                  <a:pt x="10818" y="127"/>
                </a:lnTo>
                <a:lnTo>
                  <a:pt x="11806" y="254"/>
                </a:lnTo>
                <a:lnTo>
                  <a:pt x="12834" y="403"/>
                </a:lnTo>
                <a:lnTo>
                  <a:pt x="13924" y="615"/>
                </a:lnTo>
                <a:lnTo>
                  <a:pt x="15075" y="868"/>
                </a:lnTo>
                <a:lnTo>
                  <a:pt x="16289" y="1165"/>
                </a:lnTo>
                <a:lnTo>
                  <a:pt x="16289" y="1186"/>
                </a:lnTo>
                <a:lnTo>
                  <a:pt x="16289" y="1229"/>
                </a:lnTo>
                <a:lnTo>
                  <a:pt x="16289" y="1271"/>
                </a:lnTo>
                <a:lnTo>
                  <a:pt x="16289" y="1355"/>
                </a:lnTo>
                <a:lnTo>
                  <a:pt x="16289" y="1461"/>
                </a:lnTo>
                <a:lnTo>
                  <a:pt x="16289" y="1610"/>
                </a:lnTo>
                <a:lnTo>
                  <a:pt x="16289" y="178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C7A9-A1B6-4435-A091-8B37ED215827}" type="datetime1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251B-EAE6-4A80-B80B-C2D22B022346}" type="datetime1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D6AE-AABD-4635-8D30-2A3C1B66AAD6}" type="datetime1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C48B-56E7-455A-9F54-95BC130D1746}" type="datetime1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3CDE-8254-4E81-905F-FC10AE2D8190}" type="datetime1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5414-EB4A-4629-8048-D4C7D34AE32A}" type="datetime1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A9C7-9FEC-43D8-AD34-77CB47E33C16}" type="datetime1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ECE6-F73B-4646-A2E8-A20955F5BD27}" type="datetime1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6172-627D-4A33-B016-A5A82FA847E4}" type="datetime1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89AF4-A033-4972-8DD6-79F77287D986}" type="datetime1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F802-2618-402C-962F-E0A7B99EBD08}" type="datetime1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892175" y="169862"/>
            <a:ext cx="8251826" cy="1679671"/>
          </a:xfrm>
          <a:custGeom>
            <a:avLst/>
            <a:gdLst/>
            <a:ahLst/>
            <a:cxnLst>
              <a:cxn ang="0">
                <a:pos x="16021" y="1568"/>
              </a:cxn>
              <a:cxn ang="0">
                <a:pos x="13697" y="1059"/>
              </a:cxn>
              <a:cxn ang="0">
                <a:pos x="11579" y="742"/>
              </a:cxn>
              <a:cxn ang="0">
                <a:pos x="9687" y="572"/>
              </a:cxn>
              <a:cxn ang="0">
                <a:pos x="7979" y="551"/>
              </a:cxn>
              <a:cxn ang="0">
                <a:pos x="6478" y="636"/>
              </a:cxn>
              <a:cxn ang="0">
                <a:pos x="5163" y="806"/>
              </a:cxn>
              <a:cxn ang="0">
                <a:pos x="4031" y="1059"/>
              </a:cxn>
              <a:cxn ang="0">
                <a:pos x="3044" y="1377"/>
              </a:cxn>
              <a:cxn ang="0">
                <a:pos x="2221" y="1716"/>
              </a:cxn>
              <a:cxn ang="0">
                <a:pos x="1543" y="2055"/>
              </a:cxn>
              <a:cxn ang="0">
                <a:pos x="987" y="2415"/>
              </a:cxn>
              <a:cxn ang="0">
                <a:pos x="576" y="2733"/>
              </a:cxn>
              <a:cxn ang="0">
                <a:pos x="288" y="2987"/>
              </a:cxn>
              <a:cxn ang="0">
                <a:pos x="82" y="3199"/>
              </a:cxn>
              <a:cxn ang="0">
                <a:pos x="0" y="3305"/>
              </a:cxn>
              <a:cxn ang="0">
                <a:pos x="0" y="3305"/>
              </a:cxn>
              <a:cxn ang="0">
                <a:pos x="82" y="3178"/>
              </a:cxn>
              <a:cxn ang="0">
                <a:pos x="267" y="2945"/>
              </a:cxn>
              <a:cxn ang="0">
                <a:pos x="535" y="2648"/>
              </a:cxn>
              <a:cxn ang="0">
                <a:pos x="946" y="2289"/>
              </a:cxn>
              <a:cxn ang="0">
                <a:pos x="1460" y="1886"/>
              </a:cxn>
              <a:cxn ang="0">
                <a:pos x="2118" y="1483"/>
              </a:cxn>
              <a:cxn ang="0">
                <a:pos x="2921" y="1081"/>
              </a:cxn>
              <a:cxn ang="0">
                <a:pos x="3887" y="720"/>
              </a:cxn>
              <a:cxn ang="0">
                <a:pos x="5018" y="403"/>
              </a:cxn>
              <a:cxn ang="0">
                <a:pos x="6335" y="170"/>
              </a:cxn>
              <a:cxn ang="0">
                <a:pos x="7836" y="22"/>
              </a:cxn>
              <a:cxn ang="0">
                <a:pos x="9543" y="22"/>
              </a:cxn>
              <a:cxn ang="0">
                <a:pos x="11476" y="149"/>
              </a:cxn>
              <a:cxn ang="0">
                <a:pos x="13615" y="424"/>
              </a:cxn>
              <a:cxn ang="0">
                <a:pos x="15980" y="911"/>
              </a:cxn>
              <a:cxn ang="0">
                <a:pos x="17276" y="1251"/>
              </a:cxn>
              <a:cxn ang="0">
                <a:pos x="17276" y="1356"/>
              </a:cxn>
              <a:cxn ang="0">
                <a:pos x="17276" y="1547"/>
              </a:cxn>
              <a:cxn ang="0">
                <a:pos x="17276" y="1886"/>
              </a:cxn>
            </a:cxnLst>
            <a:rect l="0" t="0" r="r" b="b"/>
            <a:pathLst>
              <a:path w="17276" h="3326">
                <a:moveTo>
                  <a:pt x="17276" y="1886"/>
                </a:moveTo>
                <a:lnTo>
                  <a:pt x="16021" y="1568"/>
                </a:lnTo>
                <a:lnTo>
                  <a:pt x="14829" y="1293"/>
                </a:lnTo>
                <a:lnTo>
                  <a:pt x="13697" y="1059"/>
                </a:lnTo>
                <a:lnTo>
                  <a:pt x="12607" y="890"/>
                </a:lnTo>
                <a:lnTo>
                  <a:pt x="11579" y="742"/>
                </a:lnTo>
                <a:lnTo>
                  <a:pt x="10612" y="636"/>
                </a:lnTo>
                <a:lnTo>
                  <a:pt x="9687" y="572"/>
                </a:lnTo>
                <a:lnTo>
                  <a:pt x="8802" y="551"/>
                </a:lnTo>
                <a:lnTo>
                  <a:pt x="7979" y="551"/>
                </a:lnTo>
                <a:lnTo>
                  <a:pt x="7219" y="572"/>
                </a:lnTo>
                <a:lnTo>
                  <a:pt x="6478" y="636"/>
                </a:lnTo>
                <a:lnTo>
                  <a:pt x="5800" y="700"/>
                </a:lnTo>
                <a:lnTo>
                  <a:pt x="5163" y="806"/>
                </a:lnTo>
                <a:lnTo>
                  <a:pt x="4565" y="932"/>
                </a:lnTo>
                <a:lnTo>
                  <a:pt x="4031" y="1059"/>
                </a:lnTo>
                <a:lnTo>
                  <a:pt x="3517" y="1207"/>
                </a:lnTo>
                <a:lnTo>
                  <a:pt x="3044" y="1377"/>
                </a:lnTo>
                <a:lnTo>
                  <a:pt x="2612" y="1526"/>
                </a:lnTo>
                <a:lnTo>
                  <a:pt x="2221" y="1716"/>
                </a:lnTo>
                <a:lnTo>
                  <a:pt x="1851" y="1886"/>
                </a:lnTo>
                <a:lnTo>
                  <a:pt x="1543" y="2055"/>
                </a:lnTo>
                <a:lnTo>
                  <a:pt x="1254" y="2246"/>
                </a:lnTo>
                <a:lnTo>
                  <a:pt x="987" y="2415"/>
                </a:lnTo>
                <a:lnTo>
                  <a:pt x="781" y="2564"/>
                </a:lnTo>
                <a:lnTo>
                  <a:pt x="576" y="2733"/>
                </a:lnTo>
                <a:lnTo>
                  <a:pt x="412" y="2860"/>
                </a:lnTo>
                <a:lnTo>
                  <a:pt x="288" y="2987"/>
                </a:lnTo>
                <a:lnTo>
                  <a:pt x="164" y="3093"/>
                </a:lnTo>
                <a:lnTo>
                  <a:pt x="82" y="3199"/>
                </a:lnTo>
                <a:lnTo>
                  <a:pt x="41" y="3263"/>
                </a:lnTo>
                <a:lnTo>
                  <a:pt x="0" y="3305"/>
                </a:lnTo>
                <a:lnTo>
                  <a:pt x="0" y="3326"/>
                </a:lnTo>
                <a:lnTo>
                  <a:pt x="0" y="3305"/>
                </a:lnTo>
                <a:lnTo>
                  <a:pt x="21" y="3263"/>
                </a:lnTo>
                <a:lnTo>
                  <a:pt x="82" y="3178"/>
                </a:lnTo>
                <a:lnTo>
                  <a:pt x="164" y="3073"/>
                </a:lnTo>
                <a:lnTo>
                  <a:pt x="267" y="2945"/>
                </a:lnTo>
                <a:lnTo>
                  <a:pt x="390" y="2818"/>
                </a:lnTo>
                <a:lnTo>
                  <a:pt x="535" y="2648"/>
                </a:lnTo>
                <a:lnTo>
                  <a:pt x="720" y="2479"/>
                </a:lnTo>
                <a:lnTo>
                  <a:pt x="946" y="2289"/>
                </a:lnTo>
                <a:lnTo>
                  <a:pt x="1172" y="2097"/>
                </a:lnTo>
                <a:lnTo>
                  <a:pt x="1460" y="1886"/>
                </a:lnTo>
                <a:lnTo>
                  <a:pt x="1768" y="1696"/>
                </a:lnTo>
                <a:lnTo>
                  <a:pt x="2118" y="1483"/>
                </a:lnTo>
                <a:lnTo>
                  <a:pt x="2509" y="1271"/>
                </a:lnTo>
                <a:lnTo>
                  <a:pt x="2921" y="1081"/>
                </a:lnTo>
                <a:lnTo>
                  <a:pt x="3394" y="890"/>
                </a:lnTo>
                <a:lnTo>
                  <a:pt x="3887" y="720"/>
                </a:lnTo>
                <a:lnTo>
                  <a:pt x="4442" y="551"/>
                </a:lnTo>
                <a:lnTo>
                  <a:pt x="5018" y="403"/>
                </a:lnTo>
                <a:lnTo>
                  <a:pt x="5656" y="275"/>
                </a:lnTo>
                <a:lnTo>
                  <a:pt x="6335" y="170"/>
                </a:lnTo>
                <a:lnTo>
                  <a:pt x="7075" y="85"/>
                </a:lnTo>
                <a:lnTo>
                  <a:pt x="7836" y="22"/>
                </a:lnTo>
                <a:lnTo>
                  <a:pt x="8679" y="0"/>
                </a:lnTo>
                <a:lnTo>
                  <a:pt x="9543" y="22"/>
                </a:lnTo>
                <a:lnTo>
                  <a:pt x="10489" y="64"/>
                </a:lnTo>
                <a:lnTo>
                  <a:pt x="11476" y="149"/>
                </a:lnTo>
                <a:lnTo>
                  <a:pt x="12505" y="255"/>
                </a:lnTo>
                <a:lnTo>
                  <a:pt x="13615" y="424"/>
                </a:lnTo>
                <a:lnTo>
                  <a:pt x="14767" y="657"/>
                </a:lnTo>
                <a:lnTo>
                  <a:pt x="15980" y="911"/>
                </a:lnTo>
                <a:lnTo>
                  <a:pt x="17276" y="1229"/>
                </a:lnTo>
                <a:lnTo>
                  <a:pt x="17276" y="1251"/>
                </a:lnTo>
                <a:lnTo>
                  <a:pt x="17276" y="1293"/>
                </a:lnTo>
                <a:lnTo>
                  <a:pt x="17276" y="1356"/>
                </a:lnTo>
                <a:lnTo>
                  <a:pt x="17276" y="1441"/>
                </a:lnTo>
                <a:lnTo>
                  <a:pt x="17276" y="1547"/>
                </a:lnTo>
                <a:lnTo>
                  <a:pt x="17276" y="1696"/>
                </a:lnTo>
                <a:lnTo>
                  <a:pt x="17276" y="188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533400" y="322262"/>
            <a:ext cx="8610600" cy="1582738"/>
          </a:xfrm>
          <a:custGeom>
            <a:avLst/>
            <a:gdLst/>
            <a:ahLst/>
            <a:cxnLst>
              <a:cxn ang="0">
                <a:pos x="15096" y="1483"/>
              </a:cxn>
              <a:cxn ang="0">
                <a:pos x="12916" y="1017"/>
              </a:cxn>
              <a:cxn ang="0">
                <a:pos x="10921" y="699"/>
              </a:cxn>
              <a:cxn ang="0">
                <a:pos x="9132" y="551"/>
              </a:cxn>
              <a:cxn ang="0">
                <a:pos x="7528" y="509"/>
              </a:cxn>
              <a:cxn ang="0">
                <a:pos x="6109" y="593"/>
              </a:cxn>
              <a:cxn ang="0">
                <a:pos x="4874" y="762"/>
              </a:cxn>
              <a:cxn ang="0">
                <a:pos x="3785" y="996"/>
              </a:cxn>
              <a:cxn ang="0">
                <a:pos x="2859" y="1293"/>
              </a:cxn>
              <a:cxn ang="0">
                <a:pos x="2098" y="1610"/>
              </a:cxn>
              <a:cxn ang="0">
                <a:pos x="1440" y="1949"/>
              </a:cxn>
              <a:cxn ang="0">
                <a:pos x="947" y="2267"/>
              </a:cxn>
              <a:cxn ang="0">
                <a:pos x="556" y="2563"/>
              </a:cxn>
              <a:cxn ang="0">
                <a:pos x="267" y="2818"/>
              </a:cxn>
              <a:cxn ang="0">
                <a:pos x="83" y="3008"/>
              </a:cxn>
              <a:cxn ang="0">
                <a:pos x="0" y="3114"/>
              </a:cxn>
              <a:cxn ang="0">
                <a:pos x="0" y="3114"/>
              </a:cxn>
              <a:cxn ang="0">
                <a:pos x="83" y="2987"/>
              </a:cxn>
              <a:cxn ang="0">
                <a:pos x="247" y="2776"/>
              </a:cxn>
              <a:cxn ang="0">
                <a:pos x="515" y="2500"/>
              </a:cxn>
              <a:cxn ang="0">
                <a:pos x="885" y="2161"/>
              </a:cxn>
              <a:cxn ang="0">
                <a:pos x="1379" y="1780"/>
              </a:cxn>
              <a:cxn ang="0">
                <a:pos x="1995" y="1399"/>
              </a:cxn>
              <a:cxn ang="0">
                <a:pos x="2757" y="1017"/>
              </a:cxn>
              <a:cxn ang="0">
                <a:pos x="3661" y="678"/>
              </a:cxn>
              <a:cxn ang="0">
                <a:pos x="4731" y="381"/>
              </a:cxn>
              <a:cxn ang="0">
                <a:pos x="5985" y="170"/>
              </a:cxn>
              <a:cxn ang="0">
                <a:pos x="7404" y="42"/>
              </a:cxn>
              <a:cxn ang="0">
                <a:pos x="9009" y="22"/>
              </a:cxn>
              <a:cxn ang="0">
                <a:pos x="10818" y="127"/>
              </a:cxn>
              <a:cxn ang="0">
                <a:pos x="12834" y="403"/>
              </a:cxn>
              <a:cxn ang="0">
                <a:pos x="15075" y="868"/>
              </a:cxn>
              <a:cxn ang="0">
                <a:pos x="16289" y="1186"/>
              </a:cxn>
              <a:cxn ang="0">
                <a:pos x="16289" y="1271"/>
              </a:cxn>
              <a:cxn ang="0">
                <a:pos x="16289" y="1461"/>
              </a:cxn>
              <a:cxn ang="0">
                <a:pos x="16289" y="1780"/>
              </a:cxn>
            </a:cxnLst>
            <a:rect l="0" t="0" r="r" b="b"/>
            <a:pathLst>
              <a:path w="16289" h="3135">
                <a:moveTo>
                  <a:pt x="16289" y="1780"/>
                </a:moveTo>
                <a:lnTo>
                  <a:pt x="15096" y="1483"/>
                </a:lnTo>
                <a:lnTo>
                  <a:pt x="13985" y="1229"/>
                </a:lnTo>
                <a:lnTo>
                  <a:pt x="12916" y="1017"/>
                </a:lnTo>
                <a:lnTo>
                  <a:pt x="11888" y="826"/>
                </a:lnTo>
                <a:lnTo>
                  <a:pt x="10921" y="699"/>
                </a:lnTo>
                <a:lnTo>
                  <a:pt x="9996" y="615"/>
                </a:lnTo>
                <a:lnTo>
                  <a:pt x="9132" y="551"/>
                </a:lnTo>
                <a:lnTo>
                  <a:pt x="8309" y="509"/>
                </a:lnTo>
                <a:lnTo>
                  <a:pt x="7528" y="509"/>
                </a:lnTo>
                <a:lnTo>
                  <a:pt x="6808" y="551"/>
                </a:lnTo>
                <a:lnTo>
                  <a:pt x="6109" y="593"/>
                </a:lnTo>
                <a:lnTo>
                  <a:pt x="5471" y="678"/>
                </a:lnTo>
                <a:lnTo>
                  <a:pt x="4874" y="762"/>
                </a:lnTo>
                <a:lnTo>
                  <a:pt x="4319" y="868"/>
                </a:lnTo>
                <a:lnTo>
                  <a:pt x="3785" y="996"/>
                </a:lnTo>
                <a:lnTo>
                  <a:pt x="3312" y="1144"/>
                </a:lnTo>
                <a:lnTo>
                  <a:pt x="2859" y="1293"/>
                </a:lnTo>
                <a:lnTo>
                  <a:pt x="2468" y="1441"/>
                </a:lnTo>
                <a:lnTo>
                  <a:pt x="2098" y="1610"/>
                </a:lnTo>
                <a:lnTo>
                  <a:pt x="1748" y="1780"/>
                </a:lnTo>
                <a:lnTo>
                  <a:pt x="1440" y="1949"/>
                </a:lnTo>
                <a:lnTo>
                  <a:pt x="1172" y="2119"/>
                </a:lnTo>
                <a:lnTo>
                  <a:pt x="947" y="2267"/>
                </a:lnTo>
                <a:lnTo>
                  <a:pt x="720" y="2415"/>
                </a:lnTo>
                <a:lnTo>
                  <a:pt x="556" y="2563"/>
                </a:lnTo>
                <a:lnTo>
                  <a:pt x="391" y="2712"/>
                </a:lnTo>
                <a:lnTo>
                  <a:pt x="267" y="2818"/>
                </a:lnTo>
                <a:lnTo>
                  <a:pt x="165" y="2924"/>
                </a:lnTo>
                <a:lnTo>
                  <a:pt x="83" y="3008"/>
                </a:lnTo>
                <a:lnTo>
                  <a:pt x="41" y="3072"/>
                </a:lnTo>
                <a:lnTo>
                  <a:pt x="0" y="3114"/>
                </a:lnTo>
                <a:lnTo>
                  <a:pt x="0" y="3135"/>
                </a:lnTo>
                <a:lnTo>
                  <a:pt x="0" y="3114"/>
                </a:lnTo>
                <a:lnTo>
                  <a:pt x="21" y="3072"/>
                </a:lnTo>
                <a:lnTo>
                  <a:pt x="83" y="2987"/>
                </a:lnTo>
                <a:lnTo>
                  <a:pt x="144" y="2902"/>
                </a:lnTo>
                <a:lnTo>
                  <a:pt x="247" y="2776"/>
                </a:lnTo>
                <a:lnTo>
                  <a:pt x="370" y="2648"/>
                </a:lnTo>
                <a:lnTo>
                  <a:pt x="515" y="2500"/>
                </a:lnTo>
                <a:lnTo>
                  <a:pt x="679" y="2331"/>
                </a:lnTo>
                <a:lnTo>
                  <a:pt x="885" y="2161"/>
                </a:lnTo>
                <a:lnTo>
                  <a:pt x="1111" y="1970"/>
                </a:lnTo>
                <a:lnTo>
                  <a:pt x="1379" y="1780"/>
                </a:lnTo>
                <a:lnTo>
                  <a:pt x="1666" y="1589"/>
                </a:lnTo>
                <a:lnTo>
                  <a:pt x="1995" y="1399"/>
                </a:lnTo>
                <a:lnTo>
                  <a:pt x="2366" y="1207"/>
                </a:lnTo>
                <a:lnTo>
                  <a:pt x="2757" y="1017"/>
                </a:lnTo>
                <a:lnTo>
                  <a:pt x="3188" y="848"/>
                </a:lnTo>
                <a:lnTo>
                  <a:pt x="3661" y="678"/>
                </a:lnTo>
                <a:lnTo>
                  <a:pt x="4176" y="529"/>
                </a:lnTo>
                <a:lnTo>
                  <a:pt x="4731" y="381"/>
                </a:lnTo>
                <a:lnTo>
                  <a:pt x="5327" y="254"/>
                </a:lnTo>
                <a:lnTo>
                  <a:pt x="5985" y="170"/>
                </a:lnTo>
                <a:lnTo>
                  <a:pt x="6664" y="84"/>
                </a:lnTo>
                <a:lnTo>
                  <a:pt x="7404" y="42"/>
                </a:lnTo>
                <a:lnTo>
                  <a:pt x="8165" y="0"/>
                </a:lnTo>
                <a:lnTo>
                  <a:pt x="9009" y="22"/>
                </a:lnTo>
                <a:lnTo>
                  <a:pt x="9893" y="64"/>
                </a:lnTo>
                <a:lnTo>
                  <a:pt x="10818" y="127"/>
                </a:lnTo>
                <a:lnTo>
                  <a:pt x="11806" y="254"/>
                </a:lnTo>
                <a:lnTo>
                  <a:pt x="12834" y="403"/>
                </a:lnTo>
                <a:lnTo>
                  <a:pt x="13924" y="615"/>
                </a:lnTo>
                <a:lnTo>
                  <a:pt x="15075" y="868"/>
                </a:lnTo>
                <a:lnTo>
                  <a:pt x="16289" y="1165"/>
                </a:lnTo>
                <a:lnTo>
                  <a:pt x="16289" y="1186"/>
                </a:lnTo>
                <a:lnTo>
                  <a:pt x="16289" y="1229"/>
                </a:lnTo>
                <a:lnTo>
                  <a:pt x="16289" y="1271"/>
                </a:lnTo>
                <a:lnTo>
                  <a:pt x="16289" y="1355"/>
                </a:lnTo>
                <a:lnTo>
                  <a:pt x="16289" y="1461"/>
                </a:lnTo>
                <a:lnTo>
                  <a:pt x="16289" y="1610"/>
                </a:lnTo>
                <a:lnTo>
                  <a:pt x="16289" y="178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 12"/>
          <p:cNvSpPr/>
          <p:nvPr userDrawn="1"/>
        </p:nvSpPr>
        <p:spPr>
          <a:xfrm>
            <a:off x="-10274" y="4572000"/>
            <a:ext cx="9154274" cy="2310441"/>
          </a:xfrm>
          <a:custGeom>
            <a:avLst/>
            <a:gdLst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0 w 9154274"/>
              <a:gd name="connsiteY0" fmla="*/ 1202077 h 3049861"/>
              <a:gd name="connsiteX1" fmla="*/ 3996647 w 9154274"/>
              <a:gd name="connsiteY1" fmla="*/ 1890445 h 3049861"/>
              <a:gd name="connsiteX2" fmla="*/ 9154274 w 9154274"/>
              <a:gd name="connsiteY2" fmla="*/ 0 h 3049861"/>
              <a:gd name="connsiteX3" fmla="*/ 9154274 w 9154274"/>
              <a:gd name="connsiteY3" fmla="*/ 2476072 h 3049861"/>
              <a:gd name="connsiteX4" fmla="*/ 0 w 9154274"/>
              <a:gd name="connsiteY4" fmla="*/ 2455524 h 3049861"/>
              <a:gd name="connsiteX5" fmla="*/ 0 w 9154274"/>
              <a:gd name="connsiteY5" fmla="*/ 1202077 h 3049861"/>
              <a:gd name="connsiteX0" fmla="*/ 0 w 9154274"/>
              <a:gd name="connsiteY0" fmla="*/ 1202077 h 3049861"/>
              <a:gd name="connsiteX1" fmla="*/ 3996647 w 9154274"/>
              <a:gd name="connsiteY1" fmla="*/ 1890445 h 3049861"/>
              <a:gd name="connsiteX2" fmla="*/ 9154274 w 9154274"/>
              <a:gd name="connsiteY2" fmla="*/ 0 h 3049861"/>
              <a:gd name="connsiteX3" fmla="*/ 9154274 w 9154274"/>
              <a:gd name="connsiteY3" fmla="*/ 2476072 h 3049861"/>
              <a:gd name="connsiteX4" fmla="*/ 0 w 9154274"/>
              <a:gd name="connsiteY4" fmla="*/ 2455524 h 3049861"/>
              <a:gd name="connsiteX5" fmla="*/ 0 w 9154274"/>
              <a:gd name="connsiteY5" fmla="*/ 1202077 h 3049861"/>
              <a:gd name="connsiteX0" fmla="*/ 0 w 9154274"/>
              <a:gd name="connsiteY0" fmla="*/ 1202077 h 2885326"/>
              <a:gd name="connsiteX1" fmla="*/ 3996647 w 9154274"/>
              <a:gd name="connsiteY1" fmla="*/ 1890445 h 2885326"/>
              <a:gd name="connsiteX2" fmla="*/ 9154274 w 9154274"/>
              <a:gd name="connsiteY2" fmla="*/ 0 h 2885326"/>
              <a:gd name="connsiteX3" fmla="*/ 9154274 w 9154274"/>
              <a:gd name="connsiteY3" fmla="*/ 2476072 h 2885326"/>
              <a:gd name="connsiteX4" fmla="*/ 0 w 9154274"/>
              <a:gd name="connsiteY4" fmla="*/ 2455524 h 2885326"/>
              <a:gd name="connsiteX5" fmla="*/ 0 w 9154274"/>
              <a:gd name="connsiteY5" fmla="*/ 1202077 h 2885326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4274" h="2476072">
                <a:moveTo>
                  <a:pt x="0" y="1202077"/>
                </a:moveTo>
                <a:cubicBezTo>
                  <a:pt x="875016" y="1451225"/>
                  <a:pt x="2273156" y="1880171"/>
                  <a:pt x="3996647" y="1890445"/>
                </a:cubicBezTo>
                <a:cubicBezTo>
                  <a:pt x="7798941" y="1960652"/>
                  <a:pt x="8793822" y="505146"/>
                  <a:pt x="9154274" y="0"/>
                </a:cubicBezTo>
                <a:lnTo>
                  <a:pt x="9154274" y="2476072"/>
                </a:lnTo>
                <a:lnTo>
                  <a:pt x="0" y="2455524"/>
                </a:lnTo>
                <a:cubicBezTo>
                  <a:pt x="3425" y="2027434"/>
                  <a:pt x="6849" y="1599344"/>
                  <a:pt x="0" y="1202077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 flipV="1">
            <a:off x="0" y="4114800"/>
            <a:ext cx="8991600" cy="3810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 flipV="1">
            <a:off x="0" y="4571999"/>
            <a:ext cx="9144000" cy="3251199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2" name="Picture 3" descr="C:\Documents and Settings\sadams\My Documents\SCORE\SCORE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76200"/>
            <a:ext cx="1447800" cy="9981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BDD0B-9938-4C5B-8076-E1329FA8BEAC}" type="datetime1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761B-2089-481B-8360-48E13A8EB9F8}" type="datetime1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F95-B742-4E15-BC71-ECF0B5610805}" type="datetime1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BF1B-D0A3-4645-9505-A5F97E9EF5AC}" type="datetime1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F3E2-0F98-41F0-9D5B-7F6587E935D6}" type="datetime1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EA6A-BDE3-4C19-8737-724C9080538A}" type="datetime1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0A53-3568-4736-A0A3-67EEF8E9E7E4}" type="datetime1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7586-CE14-446A-862D-68CA4BE4C39D}" type="datetime1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F5B3-C8A3-4339-A2F1-FBB5BC4FD6A0}" type="datetime1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491C-A40F-45A6-ABC2-F9A653FDE896}" type="datetime1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15D19-8AB5-4518-884E-C71F257BD67F}" type="datetime1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3">
              <a:lumMod val="75000"/>
            </a:schemeClr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7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5">
              <a:lumMod val="7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5">
              <a:lumMod val="7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37AF9-CA15-4F83-8C10-1C2221634D8B}" type="datetime1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.minnick@alliant.com" TargetMode="External"/><Relationship Id="rId2" Type="http://schemas.openxmlformats.org/officeDocument/2006/relationships/hyperlink" Target="mailto:Marcus.Beverly@alliant.co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828800"/>
            <a:ext cx="8610600" cy="3657600"/>
          </a:xfrm>
        </p:spPr>
        <p:txBody>
          <a:bodyPr>
            <a:noAutofit/>
          </a:bodyPr>
          <a:lstStyle/>
          <a:p>
            <a:pPr algn="ctr"/>
            <a:r>
              <a:rPr lang="en-US" sz="4000" b="1" spc="150" dirty="0" smtClean="0">
                <a:ln w="11430"/>
                <a:solidFill>
                  <a:schemeClr val="bg1"/>
                </a:solidFill>
                <a:effectLst/>
                <a:ea typeface="Arial Unicode MS" panose="020B0604020202020204" pitchFamily="34" charset="-128"/>
              </a:rPr>
              <a:t>AN INTRODUCTION TO</a:t>
            </a:r>
            <a:br>
              <a:rPr lang="en-US" sz="4000" b="1" spc="150" dirty="0" smtClean="0">
                <a:ln w="11430"/>
                <a:solidFill>
                  <a:schemeClr val="bg1"/>
                </a:solidFill>
                <a:effectLst/>
                <a:ea typeface="Arial Unicode MS" panose="020B0604020202020204" pitchFamily="34" charset="-128"/>
              </a:rPr>
            </a:br>
            <a:r>
              <a:rPr lang="en-US" sz="4000" b="1" spc="150" dirty="0" smtClean="0">
                <a:ln w="11430"/>
                <a:solidFill>
                  <a:schemeClr val="bg1"/>
                </a:solidFill>
                <a:ea typeface="Arial Unicode MS" panose="020B0604020202020204" pitchFamily="34" charset="-128"/>
              </a:rPr>
              <a:t>SCORE</a:t>
            </a:r>
            <a:r>
              <a:rPr lang="en-US" b="1" spc="150" dirty="0" smtClean="0">
                <a:ln w="11430"/>
                <a:solidFill>
                  <a:schemeClr val="bg1"/>
                </a:solidFill>
                <a:ea typeface="Arial Unicode MS" panose="020B0604020202020204" pitchFamily="34" charset="-128"/>
              </a:rPr>
              <a:t/>
            </a:r>
            <a:br>
              <a:rPr lang="en-US" b="1" spc="150" dirty="0" smtClean="0">
                <a:ln w="11430"/>
                <a:solidFill>
                  <a:schemeClr val="bg1"/>
                </a:solidFill>
                <a:ea typeface="Arial Unicode MS" panose="020B0604020202020204" pitchFamily="34" charset="-128"/>
              </a:rPr>
            </a:br>
            <a:r>
              <a:rPr lang="en-US" b="1" spc="150" dirty="0" smtClean="0">
                <a:ln w="11430"/>
                <a:solidFill>
                  <a:schemeClr val="bg1"/>
                </a:solidFill>
                <a:effectLst/>
                <a:ea typeface="Arial Unicode MS" panose="020B0604020202020204" pitchFamily="34" charset="-128"/>
              </a:rPr>
              <a:t/>
            </a:r>
            <a:br>
              <a:rPr lang="en-US" b="1" spc="150" dirty="0" smtClean="0">
                <a:ln w="11430"/>
                <a:solidFill>
                  <a:schemeClr val="bg1"/>
                </a:solidFill>
                <a:effectLst/>
                <a:ea typeface="Arial Unicode MS" panose="020B0604020202020204" pitchFamily="34" charset="-128"/>
              </a:rPr>
            </a:br>
            <a:r>
              <a:rPr lang="en-US" sz="4000" b="1" spc="150" dirty="0" smtClean="0">
                <a:ln w="11430"/>
                <a:solidFill>
                  <a:schemeClr val="bg1"/>
                </a:solidFill>
                <a:effectLst/>
                <a:ea typeface="Arial Unicode MS" panose="020B0604020202020204" pitchFamily="34" charset="-128"/>
              </a:rPr>
              <a:t>SMALL CITIES </a:t>
            </a:r>
            <a:br>
              <a:rPr lang="en-US" sz="4000" b="1" spc="150" dirty="0" smtClean="0">
                <a:ln w="11430"/>
                <a:solidFill>
                  <a:schemeClr val="bg1"/>
                </a:solidFill>
                <a:effectLst/>
                <a:ea typeface="Arial Unicode MS" panose="020B0604020202020204" pitchFamily="34" charset="-128"/>
              </a:rPr>
            </a:br>
            <a:r>
              <a:rPr lang="en-US" sz="4000" b="1" spc="150" dirty="0" smtClean="0">
                <a:ln w="11430"/>
                <a:solidFill>
                  <a:schemeClr val="bg1"/>
                </a:solidFill>
                <a:effectLst/>
                <a:ea typeface="Arial Unicode MS" panose="020B0604020202020204" pitchFamily="34" charset="-128"/>
              </a:rPr>
              <a:t>ORGANIZED RISK EFFORT</a:t>
            </a:r>
            <a:br>
              <a:rPr lang="en-US" sz="4000" b="1" spc="150" dirty="0" smtClean="0">
                <a:ln w="11430"/>
                <a:solidFill>
                  <a:schemeClr val="bg1"/>
                </a:solidFill>
                <a:effectLst/>
                <a:ea typeface="Arial Unicode MS" panose="020B0604020202020204" pitchFamily="34" charset="-128"/>
              </a:rPr>
            </a:br>
            <a:r>
              <a:rPr lang="en-US" sz="3200" b="1" spc="150" dirty="0" smtClean="0">
                <a:ln w="11430"/>
                <a:solidFill>
                  <a:schemeClr val="bg1"/>
                </a:solidFill>
                <a:effectLst/>
                <a:ea typeface="Arial Unicode MS" panose="020B0604020202020204" pitchFamily="34" charset="-128"/>
              </a:rPr>
              <a:t>JOINT POWERS AUTHORITY</a:t>
            </a: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Arial Unicode MS" panose="020B0604020202020204" pitchFamily="34" charset="-128"/>
              </a:rPr>
              <a:t/>
            </a:r>
            <a:b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Arial Unicode MS" panose="020B0604020202020204" pitchFamily="34" charset="-128"/>
              </a:rPr>
            </a:br>
            <a:endParaRPr lang="en-US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ea typeface="Arial Unicode MS" panose="020B0604020202020204" pitchFamily="34" charset="-128"/>
            </a:endParaRPr>
          </a:p>
        </p:txBody>
      </p:sp>
      <p:pic>
        <p:nvPicPr>
          <p:cNvPr id="1027" name="Picture 3" descr="C:\Documents and Settings\sadams\My Documents\SCORE\SC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89304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010400" y="6324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October 26, 2017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533400"/>
            <a:ext cx="7239000" cy="89916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Membership</a:t>
            </a:r>
            <a:endParaRPr lang="en-US" b="1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068024"/>
              </p:ext>
            </p:extLst>
          </p:nvPr>
        </p:nvGraphicFramePr>
        <p:xfrm>
          <a:off x="1371600" y="1432557"/>
          <a:ext cx="6248400" cy="37871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43459"/>
                <a:gridCol w="874565"/>
                <a:gridCol w="2128460"/>
                <a:gridCol w="1901916"/>
              </a:tblGrid>
              <a:tr h="5936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City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Pop.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Projected Payroll FYE 2017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Safety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49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Biggs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1,707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$391,965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Police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49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Colfax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1,983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$458,398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Vol. Fire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49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Dunsmuir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1,650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$501,535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Vol. Fire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49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Etna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737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$382,228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Police &amp; Vol. Fire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49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Fort Jones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839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$316,012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Vol. Fire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49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Isleton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804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$216,217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Vol. Fire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49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Live Oak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8,500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$1,319,431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49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Loomis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6,430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$760,704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49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Loyalton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729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$140,726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Vol. Fire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39E6-DA49-42D5-AEA0-4AC3F771BCA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48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457200"/>
            <a:ext cx="8229600" cy="9445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Membership</a:t>
            </a:r>
            <a:endParaRPr lang="en-US" b="1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654468"/>
              </p:ext>
            </p:extLst>
          </p:nvPr>
        </p:nvGraphicFramePr>
        <p:xfrm>
          <a:off x="1371600" y="1401762"/>
          <a:ext cx="6400800" cy="3886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95400"/>
                <a:gridCol w="990600"/>
                <a:gridCol w="2133600"/>
                <a:gridCol w="1981200"/>
              </a:tblGrid>
              <a:tr h="3725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City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Pop.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Projected Payroll FYE 2017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Safety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298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Montague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1,443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$335,336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Vol. Fire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298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Mt. Shasta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3,394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$1,817,047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Police &amp; Fire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298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Portola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2,104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$742,971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Vol. Fire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298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Rio Dell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3,369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$1,007,403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Police Only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298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Shasta Lake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10,213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$3,534,954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298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Susanville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16,616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$3,784,518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Police &amp; Fire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298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Tulelake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993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$359,828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Police &amp; Vol .Fire 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298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Weed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2,941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$1,588,057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Police &amp; Vol. Fire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298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Yreka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7,679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$2,912,181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Police &amp; Vol. Fire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298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$20,569,511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39E6-DA49-42D5-AEA0-4AC3F771BCA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5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SCORE Overview</a:t>
            </a:r>
            <a:endParaRPr lang="en-US" b="1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1981200"/>
            <a:ext cx="3962400" cy="37338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800"/>
              </a:spcBef>
              <a:buSzTx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The Governance</a:t>
            </a:r>
          </a:p>
          <a:p>
            <a:pPr marL="457200" indent="-457200">
              <a:spcBef>
                <a:spcPts val="1800"/>
              </a:spcBef>
              <a:buSzTx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The Program Services</a:t>
            </a:r>
          </a:p>
          <a:p>
            <a:pPr marL="457200" indent="-457200">
              <a:spcBef>
                <a:spcPts val="1800"/>
              </a:spcBef>
              <a:buSzTx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Claims Administration</a:t>
            </a:r>
          </a:p>
          <a:p>
            <a:pPr marL="457200" indent="-457200">
              <a:spcBef>
                <a:spcPts val="1800"/>
              </a:spcBef>
              <a:buSzTx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The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Programs</a:t>
            </a:r>
          </a:p>
          <a:p>
            <a:pPr marL="457200" indent="-457200">
              <a:spcBef>
                <a:spcPts val="1800"/>
              </a:spcBef>
              <a:buSzTx/>
              <a:buFont typeface="Wingdings" pitchFamily="2" charset="2"/>
              <a:buChar char="q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Funding Mechanisms</a:t>
            </a:r>
          </a:p>
          <a:p>
            <a:pPr marL="457200" indent="-45720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BC839E6-DA49-42D5-AEA0-4AC3F771BCA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7315200" cy="17526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SCORE </a:t>
            </a:r>
            <a:br>
              <a:rPr lang="en-US" sz="5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en-US" sz="5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The Governance</a:t>
            </a:r>
            <a:endParaRPr lang="en-US" sz="5400" b="1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BC839E6-DA49-42D5-AEA0-4AC3F771BCA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 descr="sotx_confere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4038600"/>
            <a:ext cx="4724400" cy="22139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Board of Directors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458200" cy="4495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sz="2300" dirty="0" smtClean="0">
                <a:solidFill>
                  <a:schemeClr val="accent3">
                    <a:lumMod val="50000"/>
                  </a:schemeClr>
                </a:solidFill>
              </a:rPr>
              <a:t>All members are represented on the Board by their City-Appointed Representative and Alternate.</a:t>
            </a:r>
          </a:p>
          <a:p>
            <a:pPr>
              <a:spcBef>
                <a:spcPts val="1200"/>
              </a:spcBef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sz="2300" dirty="0" smtClean="0">
                <a:solidFill>
                  <a:schemeClr val="accent3">
                    <a:lumMod val="50000"/>
                  </a:schemeClr>
                </a:solidFill>
              </a:rPr>
              <a:t>Each Rep, or in their absence the Alternate, has a single vote.</a:t>
            </a:r>
          </a:p>
          <a:p>
            <a:pPr>
              <a:spcBef>
                <a:spcPts val="1200"/>
              </a:spcBef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sz="2500" dirty="0" smtClean="0">
                <a:solidFill>
                  <a:schemeClr val="accent3">
                    <a:lumMod val="50000"/>
                  </a:schemeClr>
                </a:solidFill>
              </a:rPr>
              <a:t>Minimum of four regular meetings a year: 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ü"/>
              <a:tabLst>
                <a:tab pos="3657600" algn="l"/>
              </a:tabLst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  <a:r>
              <a:rPr lang="en-US" baseline="30000" dirty="0" smtClean="0">
                <a:solidFill>
                  <a:schemeClr val="accent3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Friday of January, March, June, August and October</a:t>
            </a:r>
          </a:p>
          <a:p>
            <a:pPr marL="389319" lvl="1" indent="3175">
              <a:spcBef>
                <a:spcPts val="1200"/>
              </a:spcBef>
              <a:buFont typeface="Wingdings" pitchFamily="2" charset="2"/>
              <a:buChar char="ü"/>
              <a:tabLst>
                <a:tab pos="3657600" algn="l"/>
              </a:tabLst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Meeting length is approximately 3 hours</a:t>
            </a:r>
          </a:p>
          <a:p>
            <a:pPr marL="389319" lvl="1" indent="3175">
              <a:spcBef>
                <a:spcPts val="1200"/>
              </a:spcBef>
              <a:buFont typeface="Wingdings" pitchFamily="2" charset="2"/>
              <a:buChar char="ü"/>
              <a:tabLst>
                <a:tab pos="3657600" algn="l"/>
              </a:tabLst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Meeting dates are established by Board resolution adopted at the last regular Board meeting of every fiscal year.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The Officers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9600"/>
          </a:xfrm>
        </p:spPr>
        <p:txBody>
          <a:bodyPr>
            <a:normAutofit/>
          </a:bodyPr>
          <a:lstStyle/>
          <a:p>
            <a:pPr marL="520700" lvl="1" indent="53975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President – Roger Carroll – Town of Loomis</a:t>
            </a:r>
          </a:p>
          <a:p>
            <a:pPr marL="520700" lvl="1" indent="53975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Vice President – Steve Baker, City of Yreka</a:t>
            </a:r>
          </a:p>
          <a:p>
            <a:pPr marL="520700" lvl="1" indent="53975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Treasurer – Linda Romaine – Town of Fort Jones</a:t>
            </a:r>
          </a:p>
          <a:p>
            <a:pPr marL="520700" lvl="1" indent="53975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Secretary – Brooke Woodcox– City of Rio Dell</a:t>
            </a:r>
          </a:p>
          <a:p>
            <a:pPr marL="520700" lvl="1" indent="53975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EC Member at Large – John Duckett, City of Shasta Lake</a:t>
            </a:r>
          </a:p>
          <a:p>
            <a:pPr marL="520700" lvl="1" indent="0">
              <a:spcBef>
                <a:spcPts val="1200"/>
              </a:spcBef>
              <a:buNone/>
            </a:pP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0" algn="ctr">
              <a:buSzPct val="80000"/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Terms are 2 years, t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erminating on the even years</a:t>
            </a:r>
          </a:p>
          <a:p>
            <a:pPr lvl="1">
              <a:buSzPct val="80000"/>
              <a:buFont typeface="Wingdings" pitchFamily="2" charset="2"/>
              <a:buChar char="ü"/>
            </a:pP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The Executive Committee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886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300" dirty="0" smtClean="0">
                <a:solidFill>
                  <a:schemeClr val="accent3">
                    <a:lumMod val="50000"/>
                  </a:schemeClr>
                </a:solidFill>
              </a:rPr>
              <a:t>The Executive Committee consists of the five Officers</a:t>
            </a:r>
          </a:p>
          <a:p>
            <a:pPr marL="1044702" lvl="2" indent="-514350">
              <a:buFont typeface="Wingdings" pitchFamily="2" charset="2"/>
              <a:buChar char="ü"/>
            </a:pPr>
            <a:r>
              <a:rPr lang="en-US" sz="2300" dirty="0" smtClean="0">
                <a:solidFill>
                  <a:schemeClr val="accent3">
                    <a:lumMod val="50000"/>
                  </a:schemeClr>
                </a:solidFill>
              </a:rPr>
              <a:t>President</a:t>
            </a:r>
          </a:p>
          <a:p>
            <a:pPr marL="1044702" lvl="2" indent="-514350">
              <a:buFont typeface="Wingdings" pitchFamily="2" charset="2"/>
              <a:buChar char="ü"/>
            </a:pPr>
            <a:r>
              <a:rPr lang="en-US" sz="2300" dirty="0" smtClean="0">
                <a:solidFill>
                  <a:schemeClr val="accent3">
                    <a:lumMod val="50000"/>
                  </a:schemeClr>
                </a:solidFill>
              </a:rPr>
              <a:t>Vice President</a:t>
            </a:r>
          </a:p>
          <a:p>
            <a:pPr marL="1044702" lvl="2" indent="-514350">
              <a:buFont typeface="Wingdings" pitchFamily="2" charset="2"/>
              <a:buChar char="ü"/>
            </a:pPr>
            <a:r>
              <a:rPr lang="en-US" sz="2300" dirty="0" smtClean="0">
                <a:solidFill>
                  <a:schemeClr val="accent3">
                    <a:lumMod val="50000"/>
                  </a:schemeClr>
                </a:solidFill>
              </a:rPr>
              <a:t>Treasurer</a:t>
            </a:r>
          </a:p>
          <a:p>
            <a:pPr marL="1044702" lvl="2" indent="-514350">
              <a:buFont typeface="Wingdings" pitchFamily="2" charset="2"/>
              <a:buChar char="ü"/>
            </a:pPr>
            <a:r>
              <a:rPr lang="en-US" sz="2300" dirty="0" smtClean="0">
                <a:solidFill>
                  <a:schemeClr val="accent3">
                    <a:lumMod val="50000"/>
                  </a:schemeClr>
                </a:solidFill>
              </a:rPr>
              <a:t>Secretary</a:t>
            </a:r>
          </a:p>
          <a:p>
            <a:pPr marL="1044702" lvl="2" indent="-514350">
              <a:buFont typeface="Wingdings" pitchFamily="2" charset="2"/>
              <a:buChar char="ü"/>
            </a:pPr>
            <a:r>
              <a:rPr lang="en-US" sz="2300" dirty="0" smtClean="0">
                <a:solidFill>
                  <a:schemeClr val="accent3">
                    <a:lumMod val="50000"/>
                  </a:schemeClr>
                </a:solidFill>
              </a:rPr>
              <a:t>Member At Large</a:t>
            </a:r>
          </a:p>
          <a:p>
            <a:pPr>
              <a:buFont typeface="Wingdings" pitchFamily="2" charset="2"/>
              <a:buChar char="q"/>
            </a:pPr>
            <a:r>
              <a:rPr lang="en-US" sz="2300" dirty="0" smtClean="0">
                <a:solidFill>
                  <a:schemeClr val="accent3">
                    <a:lumMod val="50000"/>
                  </a:schemeClr>
                </a:solidFill>
              </a:rPr>
              <a:t>The Committee is assigned authority to conduct business when needed on items not requiring a special Board meeting.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Governing Documents</a:t>
            </a:r>
            <a:endParaRPr lang="en-US" b="1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0" y="1676400"/>
            <a:ext cx="5181600" cy="36576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Joint Powers Agreement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JPA Bylaws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Master Plan Documents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Liability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Workers’ Compensation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Policies and Procedures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39E6-DA49-42D5-AEA0-4AC3F771BCA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Governing Documents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lvl="1">
              <a:spcBef>
                <a:spcPts val="1200"/>
              </a:spcBef>
              <a:buNone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Joint Powers Agreement</a:t>
            </a:r>
          </a:p>
          <a:p>
            <a:pPr lvl="2">
              <a:spcBef>
                <a:spcPts val="12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Any Public Entity</a:t>
            </a:r>
          </a:p>
          <a:p>
            <a:pPr lvl="2">
              <a:spcBef>
                <a:spcPts val="12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Anywhere in California</a:t>
            </a:r>
          </a:p>
          <a:p>
            <a:pPr lvl="2">
              <a:spcBef>
                <a:spcPts val="12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Government Codes</a:t>
            </a:r>
          </a:p>
          <a:p>
            <a:pPr lvl="3">
              <a:spcBef>
                <a:spcPts val="12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Funds belong to JPA</a:t>
            </a:r>
          </a:p>
          <a:p>
            <a:pPr lvl="3">
              <a:spcBef>
                <a:spcPts val="12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Returns and assessments continue past termination</a:t>
            </a:r>
          </a:p>
          <a:p>
            <a:pPr lvl="2">
              <a:spcBef>
                <a:spcPts val="12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2/3rds of the Member governing bodies to change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315200" cy="698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Governing Documents</a:t>
            </a:r>
            <a:endParaRPr lang="en-US" b="1" cap="none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229600" cy="4038600"/>
          </a:xfrm>
        </p:spPr>
        <p:txBody>
          <a:bodyPr>
            <a:normAutofit fontScale="92500"/>
          </a:bodyPr>
          <a:lstStyle/>
          <a:p>
            <a:pPr lvl="1">
              <a:lnSpc>
                <a:spcPct val="90000"/>
              </a:lnSpc>
              <a:spcBef>
                <a:spcPct val="10000"/>
              </a:spcBef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Bylaws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Provide more detail than JPA Agreement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Establishes powers of the Board and Executive Committee</a:t>
            </a:r>
          </a:p>
          <a:p>
            <a:pPr lvl="2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2/3rds of the Board to change</a:t>
            </a:r>
          </a:p>
          <a:p>
            <a:pPr lvl="2">
              <a:spcBef>
                <a:spcPct val="10000"/>
              </a:spcBef>
              <a:buClr>
                <a:schemeClr val="accent3">
                  <a:lumMod val="50000"/>
                </a:schemeClr>
              </a:buClr>
              <a:buFont typeface="Wingdings 2" pitchFamily="18" charset="2"/>
              <a:buChar char=""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  <a:spcBef>
                <a:spcPct val="1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Master Plan Documents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Governs the procedures, rights and obligations of a program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Defines process for deposits and retrospective adjustments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One for each self-insured program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2/3rds of the Board to change or amend</a:t>
            </a:r>
          </a:p>
          <a:p>
            <a:pPr lvl="2">
              <a:lnSpc>
                <a:spcPct val="90000"/>
              </a:lnSpc>
              <a:spcBef>
                <a:spcPct val="1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Mission Statement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924800" cy="2819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The Small Cities Organized Risk Effort or SCORE, is an association of municipalities joined to </a:t>
            </a:r>
            <a:r>
              <a:rPr lang="en-US" sz="2800" i="1" u="sng" dirty="0" smtClean="0">
                <a:solidFill>
                  <a:schemeClr val="tx2">
                    <a:lumMod val="50000"/>
                  </a:schemeClr>
                </a:solidFill>
              </a:rPr>
              <a:t>protect member resources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by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stabilizing risk costs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in a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reliable, economical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and beneficial manner while providing members with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broad coverage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and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quality services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in risk management and claims management.</a:t>
            </a:r>
            <a:endParaRPr lang="en-US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3" descr="C:\Documents and Settings\sadams\My Documents\SCORE\SC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0" cy="105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Governing Documents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534400" cy="4525963"/>
          </a:xfrm>
        </p:spPr>
        <p:txBody>
          <a:bodyPr/>
          <a:lstStyle/>
          <a:p>
            <a:pPr lvl="1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Memorandum of Coverage (MOC)</a:t>
            </a:r>
          </a:p>
          <a:p>
            <a:pPr lvl="2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Defines the claims covered</a:t>
            </a:r>
          </a:p>
          <a:p>
            <a:pPr lvl="2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Follow the excess coverage for the most part</a:t>
            </a:r>
          </a:p>
          <a:p>
            <a:pPr lvl="3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Does NOT include Employment Practices Liability (EPL)</a:t>
            </a:r>
          </a:p>
          <a:p>
            <a:pPr lvl="3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Covers SOME types of inverse claims</a:t>
            </a:r>
          </a:p>
          <a:p>
            <a:pPr lvl="2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Defines rights, duties and processes to follow in the event of a claim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7315200" cy="762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Governing Documents</a:t>
            </a:r>
            <a:endParaRPr lang="en-US" b="1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230403" name="Rectangle 2051"/>
          <p:cNvSpPr>
            <a:spLocks noGrp="1" noChangeArrowheads="1"/>
          </p:cNvSpPr>
          <p:nvPr>
            <p:ph idx="1"/>
          </p:nvPr>
        </p:nvSpPr>
        <p:spPr>
          <a:xfrm>
            <a:off x="1828800" y="1981200"/>
            <a:ext cx="4953000" cy="3810000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Policy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and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Procedures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spcBef>
                <a:spcPts val="12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Administrative</a:t>
            </a:r>
          </a:p>
          <a:p>
            <a:pPr lvl="1">
              <a:spcBef>
                <a:spcPts val="12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Liability</a:t>
            </a:r>
          </a:p>
          <a:p>
            <a:pPr lvl="1">
              <a:spcBef>
                <a:spcPts val="12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Workers’ Compensation</a:t>
            </a:r>
          </a:p>
          <a:p>
            <a:pPr lvl="1">
              <a:spcBef>
                <a:spcPts val="12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Risk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39E6-DA49-42D5-AEA0-4AC3F771BCA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848600" cy="1524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SCORE </a:t>
            </a:r>
            <a:b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b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The Program Services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39E6-DA49-42D5-AEA0-4AC3F771BCA4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 descr="456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21965">
            <a:off x="4876800" y="3810000"/>
            <a:ext cx="2667000" cy="2667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JPA Administration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Program Administration Team:</a:t>
            </a:r>
          </a:p>
          <a:p>
            <a:pPr>
              <a:buNone/>
            </a:pPr>
            <a:endParaRPr lang="en-US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854075" indent="-396875"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Marcus Beverly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Marcus.Beverly@alliant.com</a:t>
            </a:r>
            <a:endParaRPr lang="en-US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854075" indent="-396875">
              <a:buFont typeface="Wingdings" pitchFamily="2" charset="2"/>
              <a:buChar char="q"/>
            </a:pPr>
            <a:endParaRPr lang="en-US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854075" indent="-396875"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Michelle Minnick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Michelle.Minnick@alliant.com</a:t>
            </a:r>
            <a:endParaRPr lang="en-US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854075" indent="-396875">
              <a:buFont typeface="Wingdings" pitchFamily="2" charset="2"/>
              <a:buChar char="q"/>
            </a:pPr>
            <a:endParaRPr lang="en-US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7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JPA Administration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010400" cy="4114800"/>
          </a:xfrm>
        </p:spPr>
        <p:txBody>
          <a:bodyPr>
            <a:normAutofit fontScale="92500" lnSpcReduction="10000"/>
          </a:bodyPr>
          <a:lstStyle/>
          <a:p>
            <a:pPr lvl="1">
              <a:spcBef>
                <a:spcPts val="1200"/>
              </a:spcBef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Prepare Agendas and Coordinate Meetings</a:t>
            </a:r>
          </a:p>
          <a:p>
            <a:pPr lvl="1">
              <a:spcBef>
                <a:spcPts val="1200"/>
              </a:spcBef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Develop and Maintain Policy and Procedures</a:t>
            </a:r>
          </a:p>
          <a:p>
            <a:pPr lvl="1">
              <a:spcBef>
                <a:spcPts val="1200"/>
              </a:spcBef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Preparation of Annual Budget and Program Deposits</a:t>
            </a:r>
          </a:p>
          <a:p>
            <a:pPr lvl="1">
              <a:spcBef>
                <a:spcPts val="1200"/>
              </a:spcBef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Issue, Modify and Maintain Memorandums of Coverage for the Shared Risk layer</a:t>
            </a:r>
          </a:p>
          <a:p>
            <a:pPr lvl="1">
              <a:spcBef>
                <a:spcPts val="1200"/>
              </a:spcBef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Maintain SCORE Documents</a:t>
            </a:r>
          </a:p>
          <a:p>
            <a:pPr lvl="1">
              <a:spcBef>
                <a:spcPts val="1200"/>
              </a:spcBef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Risk Management Services</a:t>
            </a:r>
          </a:p>
          <a:p>
            <a:pPr lvl="2">
              <a:buFont typeface="Wingdings" pitchFamily="2" charset="2"/>
              <a:buChar char="ü"/>
              <a:tabLst>
                <a:tab pos="3657600" algn="l"/>
              </a:tabLst>
            </a:pPr>
            <a:r>
              <a:rPr lang="en-US" sz="1900" dirty="0" smtClean="0">
                <a:solidFill>
                  <a:schemeClr val="accent3">
                    <a:lumMod val="50000"/>
                  </a:schemeClr>
                </a:solidFill>
              </a:rPr>
              <a:t>Resource For Risk Management Questions and Information</a:t>
            </a:r>
          </a:p>
          <a:p>
            <a:pPr lvl="2">
              <a:buFont typeface="Wingdings" pitchFamily="2" charset="2"/>
              <a:buChar char="ü"/>
              <a:tabLst>
                <a:tab pos="3657600" algn="l"/>
              </a:tabLst>
            </a:pPr>
            <a:r>
              <a:rPr lang="en-US" sz="1900" dirty="0" smtClean="0">
                <a:solidFill>
                  <a:schemeClr val="accent3">
                    <a:lumMod val="50000"/>
                  </a:schemeClr>
                </a:solidFill>
              </a:rPr>
              <a:t>Coordinate Development of Loss Control Material</a:t>
            </a:r>
          </a:p>
          <a:p>
            <a:pPr lvl="2">
              <a:buFont typeface="Wingdings" pitchFamily="2" charset="2"/>
              <a:buChar char="ü"/>
              <a:tabLst>
                <a:tab pos="3657600" algn="l"/>
              </a:tabLst>
            </a:pPr>
            <a:r>
              <a:rPr lang="en-US" sz="1900" dirty="0" smtClean="0">
                <a:solidFill>
                  <a:schemeClr val="accent3">
                    <a:lumMod val="50000"/>
                  </a:schemeClr>
                </a:solidFill>
              </a:rPr>
              <a:t>Contract Review for Insurance Requirements</a:t>
            </a:r>
          </a:p>
          <a:p>
            <a:pPr lvl="1">
              <a:spcBef>
                <a:spcPts val="1200"/>
              </a:spcBef>
              <a:buSzTx/>
              <a:buFont typeface="Wingdings" pitchFamily="2" charset="2"/>
              <a:buChar char="q"/>
              <a:tabLst>
                <a:tab pos="3657600" algn="l"/>
              </a:tabLst>
            </a:pP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Risk Control Services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676400"/>
            <a:ext cx="7010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spcBef>
                <a:spcPts val="1200"/>
              </a:spcBef>
              <a:buNone/>
              <a:tabLst>
                <a:tab pos="3657600" algn="l"/>
              </a:tabLst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DKF Solutions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On Site Assessments, Assistance, and Training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OSHA Policy Development and Training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Sewer Operation Risk Management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Phone and E-mail Hotline for Questions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My Safety Officer Online Training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q"/>
              <a:tabLst>
                <a:tab pos="3657600" algn="l"/>
              </a:tabLst>
            </a:pP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71628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Other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/>
              </a:rPr>
              <a:t>Training Provided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76400"/>
            <a:ext cx="7010400" cy="40386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Target Solutions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– Web based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training and resources</a:t>
            </a:r>
          </a:p>
          <a:p>
            <a:pPr lvl="1">
              <a:spcBef>
                <a:spcPts val="1800"/>
              </a:spcBef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www.targetsolutions.com/SCORE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Lexipol –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Police procedures &amp; training bulletins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Conference Participation is encouraged</a:t>
            </a:r>
          </a:p>
          <a:p>
            <a:pPr marL="914400" lvl="1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PARMA</a:t>
            </a:r>
          </a:p>
          <a:p>
            <a:pPr marL="914400" lvl="1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CAJPA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39E6-DA49-42D5-AEA0-4AC3F771BCA4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76400"/>
            <a:ext cx="7620000" cy="16764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SCORE</a:t>
            </a:r>
            <a:b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Claims Administration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39E6-DA49-42D5-AEA0-4AC3F771BCA4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 descr="York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3581400"/>
            <a:ext cx="2004060" cy="1341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914400"/>
            <a:ext cx="7543800" cy="838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/>
              </a:rPr>
              <a:t>Claims Administration by York</a:t>
            </a:r>
            <a:endParaRPr lang="en-US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80900" name="Rectangle 4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7924800" cy="419100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spcBef>
                <a:spcPts val="1200"/>
              </a:spcBef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Claims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Management Information System (CMIS) </a:t>
            </a:r>
          </a:p>
          <a:p>
            <a:pPr marL="1085850" lvl="2">
              <a:lnSpc>
                <a:spcPct val="90000"/>
              </a:lnSpc>
              <a:spcBef>
                <a:spcPts val="12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ü"/>
              <a:tabLst>
                <a:tab pos="3657600" algn="l"/>
              </a:tabLst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Online, Real-Time Client Access to Claims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Information</a:t>
            </a:r>
          </a:p>
          <a:p>
            <a:pPr marL="1085850" lvl="2">
              <a:lnSpc>
                <a:spcPct val="90000"/>
              </a:lnSpc>
              <a:spcBef>
                <a:spcPts val="12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ü"/>
              <a:tabLst>
                <a:tab pos="3657600" algn="l"/>
              </a:tabLst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Clients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May Run Reports,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Loss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Reports, and Claim Logs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Designated Client Relations Director – Dori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</a:rPr>
              <a:t>Zumwalt</a:t>
            </a:r>
            <a:endParaRPr lang="en-US" sz="2200" dirty="0">
              <a:solidFill>
                <a:schemeClr val="accent3">
                  <a:lumMod val="50000"/>
                </a:schemeClr>
              </a:solidFill>
            </a:endParaRPr>
          </a:p>
          <a:p>
            <a:pPr marL="1085850" lvl="2">
              <a:lnSpc>
                <a:spcPct val="90000"/>
              </a:lnSpc>
              <a:spcBef>
                <a:spcPts val="12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ü"/>
              <a:tabLst>
                <a:tab pos="3657600" algn="l"/>
              </a:tabLst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Production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of Monthly Loss Runs</a:t>
            </a:r>
          </a:p>
          <a:p>
            <a:pPr marL="1085850" lvl="2">
              <a:lnSpc>
                <a:spcPct val="90000"/>
              </a:lnSpc>
              <a:spcBef>
                <a:spcPts val="12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ü"/>
              <a:tabLst>
                <a:tab pos="3657600" algn="l"/>
              </a:tabLst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Creation of Special  / Ad hoc Loss Reports</a:t>
            </a:r>
          </a:p>
          <a:p>
            <a:pPr marL="1085850" lvl="2">
              <a:lnSpc>
                <a:spcPct val="90000"/>
              </a:lnSpc>
              <a:spcBef>
                <a:spcPts val="12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ü"/>
              <a:tabLst>
                <a:tab pos="3657600" algn="l"/>
              </a:tabLst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Trust Account Management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Claim Reviews with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Members as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needed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or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requested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SzTx/>
              <a:buFont typeface="Wingdings" pitchFamily="2" charset="2"/>
              <a:buNone/>
              <a:tabLst>
                <a:tab pos="3657600" algn="l"/>
              </a:tabLst>
            </a:pPr>
            <a:endParaRPr lang="en-US" b="1" dirty="0">
              <a:solidFill>
                <a:schemeClr val="folHlin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39E6-DA49-42D5-AEA0-4AC3F771BCA4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38200"/>
            <a:ext cx="7239000" cy="9144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Liability Claims Administration</a:t>
            </a:r>
            <a:endParaRPr lang="en-US" b="1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7391400" cy="4343400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  <a:buSzTx/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Managed by Cameron Dewey  </a:t>
            </a:r>
          </a:p>
          <a:p>
            <a:pPr lvl="1">
              <a:spcBef>
                <a:spcPts val="1200"/>
              </a:spcBef>
              <a:buSzTx/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1st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Dollar Claims Handling </a:t>
            </a:r>
          </a:p>
          <a:p>
            <a:pPr lvl="1">
              <a:spcBef>
                <a:spcPts val="1200"/>
              </a:spcBef>
              <a:buSzTx/>
              <a:buFont typeface="Wingdings" pitchFamily="2" charset="2"/>
              <a:buChar char="q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24/7 Emergency Call Out Services</a:t>
            </a:r>
          </a:p>
          <a:p>
            <a:pPr lvl="1">
              <a:spcBef>
                <a:spcPts val="1200"/>
              </a:spcBef>
              <a:buSzTx/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Negotiate Settlements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with Member’s Approval</a:t>
            </a:r>
          </a:p>
          <a:p>
            <a:pPr lvl="1">
              <a:spcBef>
                <a:spcPts val="1200"/>
              </a:spcBef>
              <a:buSzTx/>
              <a:buFont typeface="Wingdings" pitchFamily="2" charset="2"/>
              <a:buChar char="q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Report and Make Recommendations to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the Board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for Shared Risk Layer Losses</a:t>
            </a:r>
          </a:p>
          <a:p>
            <a:pPr lvl="1">
              <a:spcBef>
                <a:spcPts val="1200"/>
              </a:spcBef>
              <a:buSzTx/>
              <a:buFont typeface="Wingdings" pitchFamily="2" charset="2"/>
              <a:buChar char="q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Reporting to Excess Pools and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Carriers</a:t>
            </a:r>
          </a:p>
          <a:p>
            <a:pPr lvl="1">
              <a:spcBef>
                <a:spcPts val="1200"/>
              </a:spcBef>
              <a:buSzTx/>
              <a:buFont typeface="Wingdings" pitchFamily="2" charset="2"/>
              <a:buChar char="q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39E6-DA49-42D5-AEA0-4AC3F771BCA4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609600"/>
            <a:ext cx="7239000" cy="97536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What is SCORE?</a:t>
            </a:r>
            <a:endParaRPr lang="en-US" b="1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962400"/>
          </a:xfrm>
        </p:spPr>
        <p:txBody>
          <a:bodyPr>
            <a:normAutofit fontScale="92500"/>
          </a:bodyPr>
          <a:lstStyle/>
          <a:p>
            <a:pPr marL="0" indent="0" algn="ctr">
              <a:buClr>
                <a:schemeClr val="accent2">
                  <a:lumMod val="50000"/>
                </a:schemeClr>
              </a:buClr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SCORE is a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Joint Powers Authority (JPA)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created under the authority of Government Code</a:t>
            </a:r>
            <a:r>
              <a:rPr lang="en-US" sz="2200" baseline="30000" dirty="0" smtClean="0">
                <a:solidFill>
                  <a:schemeClr val="tx2">
                    <a:lumMod val="50000"/>
                  </a:schemeClr>
                </a:solidFill>
              </a:rPr>
              <a:t>*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by agreement of the member public entities, after the governing boards of the entities determined that it is in their own best interest and the public interest that SCORE be formed.  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* Sections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990, 990.4, 990.8 and 6500-6515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39E6-DA49-42D5-AEA0-4AC3F771BCA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14400"/>
            <a:ext cx="7391400" cy="9144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Liability Claims Administration</a:t>
            </a:r>
            <a:endParaRPr lang="en-US" b="1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57555"/>
            <a:ext cx="8229600" cy="3429000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  <a:buSzTx/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Litigation Management Policy</a:t>
            </a:r>
          </a:p>
          <a:p>
            <a:pPr lvl="1">
              <a:spcBef>
                <a:spcPts val="1200"/>
              </a:spcBef>
              <a:buSzTx/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Approved Defense Counsel Panel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spcBef>
                <a:spcPts val="1200"/>
              </a:spcBef>
              <a:buSzTx/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Assignment of Defense Counsel With Member Approval</a:t>
            </a:r>
          </a:p>
          <a:p>
            <a:pPr lvl="1">
              <a:spcBef>
                <a:spcPts val="1200"/>
              </a:spcBef>
              <a:buSzTx/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Cost Containment with Legal Budgets and Litigation Plans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spcBef>
                <a:spcPts val="1200"/>
              </a:spcBef>
              <a:buSzTx/>
              <a:buFont typeface="Wingdings" pitchFamily="2" charset="2"/>
              <a:buChar char="q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Recovery Services for members’ property losses caused by 3</a:t>
            </a:r>
            <a:r>
              <a:rPr lang="en-US" sz="2400" baseline="30000" dirty="0">
                <a:solidFill>
                  <a:schemeClr val="accent3">
                    <a:lumMod val="50000"/>
                  </a:schemeClr>
                </a:solidFill>
              </a:rPr>
              <a:t>rd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parties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39E6-DA49-42D5-AEA0-4AC3F771BCA4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6705600" cy="762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en-US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Workers’ Compensation </a:t>
            </a:r>
            <a:br>
              <a:rPr lang="en-US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Claims Administration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</a:br>
            <a:endParaRPr lang="en-US" sz="4000" b="1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848600" cy="3429000"/>
          </a:xfrm>
        </p:spPr>
        <p:txBody>
          <a:bodyPr>
            <a:normAutofit/>
          </a:bodyPr>
          <a:lstStyle/>
          <a:p>
            <a:pPr>
              <a:buSzPct val="75000"/>
              <a:buFont typeface="Wingdings" pitchFamily="2" charset="2"/>
              <a:buChar char="q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Claims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are Managed in the Roseville Claims office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SzPct val="75000"/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Designated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Claims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Examiner: Ariel Leonhard</a:t>
            </a:r>
          </a:p>
          <a:p>
            <a:pPr>
              <a:buSzPct val="75000"/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Quality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Assurance Department</a:t>
            </a:r>
          </a:p>
          <a:p>
            <a:pPr>
              <a:spcBef>
                <a:spcPts val="1200"/>
              </a:spcBef>
              <a:buSzPct val="75000"/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Catastrophic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Response Team</a:t>
            </a:r>
          </a:p>
          <a:p>
            <a:pPr lvl="1">
              <a:spcBef>
                <a:spcPts val="1200"/>
              </a:spcBef>
              <a:buSzPct val="75000"/>
              <a:buFont typeface="Wingdings" pitchFamily="2" charset="2"/>
              <a:buChar char="ü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Immediate notification of serious injury, death or high profile claim</a:t>
            </a:r>
          </a:p>
          <a:p>
            <a:pPr lvl="1">
              <a:spcBef>
                <a:spcPts val="1200"/>
              </a:spcBef>
              <a:buSzPct val="75000"/>
              <a:buFont typeface="Wingdings" pitchFamily="2" charset="2"/>
              <a:buChar char="ü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Comprised of seven senior management personnel</a:t>
            </a:r>
          </a:p>
          <a:p>
            <a:pPr lvl="1">
              <a:spcBef>
                <a:spcPts val="1200"/>
              </a:spcBef>
              <a:buSzPct val="75000"/>
              <a:buFont typeface="Wingdings" pitchFamily="2" charset="2"/>
              <a:buChar char="ü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Expeditious and compassionate claims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handling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39E6-DA49-42D5-AEA0-4AC3F771BCA4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0"/>
            <a:ext cx="7543800" cy="25146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SCORE</a:t>
            </a:r>
            <a:b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 The Programs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BC839E6-DA49-42D5-AEA0-4AC3F771BCA4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SCORE Programs</a:t>
            </a:r>
            <a:endParaRPr lang="en-US" b="1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400" y="1295400"/>
            <a:ext cx="6248400" cy="47545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Liability – including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Automobile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Public Officials Errors &amp; Omissions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Workers’ Compensation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Property Insurance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Employment Practices Liability (ERMA)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Crime/Fidelity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Pollution Liability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Automobile Physical Damage Program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39E6-DA49-42D5-AEA0-4AC3F771BCA4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/>
              </a:rPr>
              <a:t>Liability</a:t>
            </a:r>
            <a:endParaRPr lang="en-US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990600"/>
            <a:ext cx="7391400" cy="4724400"/>
          </a:xfrm>
        </p:spPr>
        <p:txBody>
          <a:bodyPr/>
          <a:lstStyle/>
          <a:p>
            <a:pPr algn="ctr">
              <a:buClr>
                <a:schemeClr val="tx2"/>
              </a:buClr>
              <a:buSzTx/>
              <a:buNone/>
              <a:tabLst>
                <a:tab pos="3657600" algn="l"/>
              </a:tabLst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18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Liability Program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Members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BC839E6-DA49-42D5-AEA0-4AC3F771BCA4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957787"/>
              </p:ext>
            </p:extLst>
          </p:nvPr>
        </p:nvGraphicFramePr>
        <p:xfrm>
          <a:off x="1905000" y="1524000"/>
          <a:ext cx="5334000" cy="3672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67000"/>
                <a:gridCol w="2667000"/>
              </a:tblGrid>
              <a:tr h="34497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Member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Member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497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Biggs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Montague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497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Colfax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Mt. Shasta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497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Dunsmuir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Portola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497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Etna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Rio Dell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Fort Jones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Shasta</a:t>
                      </a:r>
                      <a:r>
                        <a:rPr lang="en-US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Lake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497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Isleton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Susanville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497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Live</a:t>
                      </a:r>
                      <a:r>
                        <a:rPr lang="en-US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Oak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Tulelake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497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Loomis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Weed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4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Loyalton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Yreka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kumimoji="1" lang="en-US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kumimoji="1" lang="en-US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kumimoji="1" lang="en-US" b="1" dirty="0" smtClean="0">
                <a:solidFill>
                  <a:schemeClr val="accent3">
                    <a:lumMod val="50000"/>
                  </a:schemeClr>
                </a:solidFill>
              </a:rPr>
              <a:t>Liability Coverage Layers</a:t>
            </a:r>
            <a:br>
              <a:rPr kumimoji="1" lang="en-US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6" name="Group 10"/>
          <p:cNvGrpSpPr/>
          <p:nvPr/>
        </p:nvGrpSpPr>
        <p:grpSpPr>
          <a:xfrm>
            <a:off x="2590800" y="1676400"/>
            <a:ext cx="4038600" cy="3887335"/>
            <a:chOff x="3962400" y="152400"/>
            <a:chExt cx="4572000" cy="5820164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962400" y="2091888"/>
              <a:ext cx="4572000" cy="301413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sq" algn="ctr">
              <a:solidFill>
                <a:schemeClr val="accent4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pPr algn="ctr"/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Shared Risk Layer</a:t>
              </a:r>
            </a:p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$25,001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$500,000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962400" y="5058164"/>
              <a:ext cx="4572000" cy="914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 cap="sq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Banking Layer $0 -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$25,000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962400" y="2184400"/>
              <a:ext cx="4572000" cy="1524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sq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CJPRMA Pooled Layer</a:t>
              </a:r>
            </a:p>
            <a:p>
              <a:pPr algn="ctr"/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$500,001 - $5,000,000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962400" y="152400"/>
              <a:ext cx="4572000" cy="211666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2700" cap="sq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CJPRMA</a:t>
              </a:r>
              <a:endPara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Excess Coverage </a:t>
              </a: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up to $40,000,000</a:t>
              </a:r>
              <a:endPara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Liability Programs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1"/>
            <a:ext cx="792480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SzPct val="100000"/>
              <a:buFont typeface="Wingdings" pitchFamily="2" charset="2"/>
              <a:buChar char="q"/>
            </a:pPr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</a:rPr>
              <a:t>Mandatory Program - </a:t>
            </a:r>
            <a:r>
              <a:rPr lang="en-US" sz="2200" b="1" i="1" dirty="0" smtClean="0">
                <a:solidFill>
                  <a:schemeClr val="accent3">
                    <a:lumMod val="50000"/>
                  </a:schemeClr>
                </a:solidFill>
              </a:rPr>
              <a:t>All SCORE members must participate</a:t>
            </a:r>
          </a:p>
          <a:p>
            <a:pPr>
              <a:lnSpc>
                <a:spcPct val="90000"/>
              </a:lnSpc>
              <a:spcBef>
                <a:spcPts val="1200"/>
              </a:spcBef>
              <a:buSzPct val="100000"/>
              <a:buFont typeface="Wingdings" pitchFamily="2" charset="2"/>
              <a:buChar char="q"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MOC </a:t>
            </a:r>
            <a:r>
              <a:rPr lang="en-US" sz="2200" i="1" dirty="0" smtClean="0">
                <a:solidFill>
                  <a:schemeClr val="accent3">
                    <a:lumMod val="50000"/>
                  </a:schemeClr>
                </a:solidFill>
              </a:rPr>
              <a:t>(policy form)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follows CJPRMA’s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SzPct val="75000"/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CJPRMA provides </a:t>
            </a:r>
            <a:r>
              <a:rPr lang="en-US" sz="2200" i="1" dirty="0" smtClean="0">
                <a:solidFill>
                  <a:schemeClr val="accent3">
                    <a:lumMod val="50000"/>
                  </a:schemeClr>
                </a:solidFill>
              </a:rPr>
              <a:t>up to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$40,000,000 limits</a:t>
            </a:r>
          </a:p>
          <a:p>
            <a:pPr lvl="2">
              <a:lnSpc>
                <a:spcPct val="90000"/>
              </a:lnSpc>
              <a:spcBef>
                <a:spcPts val="1200"/>
              </a:spcBef>
              <a:buClr>
                <a:schemeClr val="accent4">
                  <a:lumMod val="75000"/>
                </a:schemeClr>
              </a:buClr>
              <a:buSzPct val="75000"/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General and Automobile Liability</a:t>
            </a:r>
          </a:p>
          <a:p>
            <a:pPr lvl="2">
              <a:lnSpc>
                <a:spcPct val="90000"/>
              </a:lnSpc>
              <a:spcBef>
                <a:spcPts val="1200"/>
              </a:spcBef>
              <a:buClr>
                <a:schemeClr val="accent4">
                  <a:lumMod val="75000"/>
                </a:schemeClr>
              </a:buClr>
              <a:buSzPct val="75000"/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Public Officials Errors and Omissions</a:t>
            </a:r>
          </a:p>
          <a:p>
            <a:pPr lvl="2">
              <a:lnSpc>
                <a:spcPct val="90000"/>
              </a:lnSpc>
              <a:spcBef>
                <a:spcPts val="1200"/>
              </a:spcBef>
              <a:buClr>
                <a:schemeClr val="accent4">
                  <a:lumMod val="75000"/>
                </a:schemeClr>
              </a:buClr>
              <a:buSzPct val="75000"/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Employment Practices Liability - $10,000,000 Limit</a:t>
            </a:r>
          </a:p>
          <a:p>
            <a:pPr>
              <a:lnSpc>
                <a:spcPct val="90000"/>
              </a:lnSpc>
              <a:spcBef>
                <a:spcPts val="1200"/>
              </a:spcBef>
              <a:buSzPct val="100000"/>
              <a:buFont typeface="Wingdings" pitchFamily="2" charset="2"/>
              <a:buChar char="q"/>
            </a:pPr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</a:rPr>
              <a:t>Environmental Liability Coverage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SzPct val="75000"/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$10,000,000 limits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SzPct val="75000"/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CSAC EIA Group purchase program</a:t>
            </a:r>
          </a:p>
          <a:p>
            <a:pPr>
              <a:lnSpc>
                <a:spcPct val="90000"/>
              </a:lnSpc>
              <a:spcBef>
                <a:spcPts val="1200"/>
              </a:spcBef>
              <a:buSzPct val="100000"/>
              <a:buFont typeface="Wingdings" pitchFamily="2" charset="2"/>
              <a:buChar char="q"/>
            </a:pPr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</a:rPr>
              <a:t>Optional EPL Coverage up to CJPRMA retention of $500,000 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SzPct val="75000"/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ERMA -  10 Members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effectLst/>
              </a:rPr>
              <a:t>Workers’ Compensation</a:t>
            </a:r>
            <a:endParaRPr lang="en-US" sz="4000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7696200" cy="4724400"/>
          </a:xfrm>
        </p:spPr>
        <p:txBody>
          <a:bodyPr/>
          <a:lstStyle/>
          <a:p>
            <a:pPr marL="117475" indent="-7938" algn="ctr">
              <a:buClr>
                <a:schemeClr val="tx2"/>
              </a:buClr>
              <a:buSzTx/>
              <a:buNone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   17 Program Members</a:t>
            </a:r>
          </a:p>
          <a:p>
            <a:pPr marL="117475" indent="-7938">
              <a:buClr>
                <a:schemeClr val="tx2"/>
              </a:buClr>
              <a:buSzTx/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pPr marL="117475" indent="-7938">
              <a:buClr>
                <a:schemeClr val="tx2"/>
              </a:buClr>
              <a:buSzTx/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  <a:buSzTx/>
              <a:buFont typeface="Wingdings" pitchFamily="2" charset="2"/>
              <a:buChar char="Ø"/>
            </a:pPr>
            <a:endParaRPr lang="en-US" sz="2800" dirty="0">
              <a:solidFill>
                <a:schemeClr val="tx2"/>
              </a:solidFill>
            </a:endParaRPr>
          </a:p>
          <a:p>
            <a:pPr lvl="1">
              <a:buClr>
                <a:srgbClr val="003399"/>
              </a:buClr>
              <a:buSzTx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BC839E6-DA49-42D5-AEA0-4AC3F771BCA4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14396"/>
              </p:ext>
            </p:extLst>
          </p:nvPr>
        </p:nvGraphicFramePr>
        <p:xfrm>
          <a:off x="1447800" y="2133601"/>
          <a:ext cx="5715000" cy="32540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05000"/>
                <a:gridCol w="1905000"/>
                <a:gridCol w="1905000"/>
              </a:tblGrid>
              <a:tr h="37205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MEMBERS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5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Biggs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Loomis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Shasta Lake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5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Colfax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Loyalton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Susanville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Dunsmuir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Montague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Tulelake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5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Etna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Mt. Shasta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Weed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5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Ft. Jones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Portola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Yreka</a:t>
                      </a:r>
                    </a:p>
                  </a:txBody>
                  <a:tcPr/>
                </a:tc>
              </a:tr>
              <a:tr h="5108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Live Oak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Rio Dell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7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382000" cy="106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WC Coverage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/>
              </a:rPr>
              <a:t>Layers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077200" y="6340475"/>
            <a:ext cx="762000" cy="365125"/>
          </a:xfrm>
        </p:spPr>
        <p:txBody>
          <a:bodyPr/>
          <a:lstStyle/>
          <a:p>
            <a:fld id="{EBC839E6-DA49-42D5-AEA0-4AC3F771BCA4}" type="slidenum">
              <a:rPr lang="en-US" smtClean="0"/>
              <a:pPr/>
              <a:t>38</a:t>
            </a:fld>
            <a:endParaRPr lang="en-US" dirty="0"/>
          </a:p>
        </p:txBody>
      </p:sp>
      <p:grpSp>
        <p:nvGrpSpPr>
          <p:cNvPr id="2" name="Group 11"/>
          <p:cNvGrpSpPr/>
          <p:nvPr/>
        </p:nvGrpSpPr>
        <p:grpSpPr>
          <a:xfrm>
            <a:off x="2057400" y="1676400"/>
            <a:ext cx="4495801" cy="3962400"/>
            <a:chOff x="3962400" y="2133600"/>
            <a:chExt cx="4572001" cy="4114800"/>
          </a:xfrm>
        </p:grpSpPr>
        <p:sp>
          <p:nvSpPr>
            <p:cNvPr id="330772" name="Rectangle 20"/>
            <p:cNvSpPr>
              <a:spLocks noChangeArrowheads="1"/>
            </p:cNvSpPr>
            <p:nvPr/>
          </p:nvSpPr>
          <p:spPr bwMode="auto">
            <a:xfrm>
              <a:off x="3962401" y="2133600"/>
              <a:ext cx="4572000" cy="396239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sq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pPr algn="ctr"/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Shared Risk Layer</a:t>
              </a:r>
            </a:p>
            <a:p>
              <a:pPr algn="ctr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$25,001 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$250,000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0774" name="Rectangle 22"/>
            <p:cNvSpPr>
              <a:spLocks noChangeArrowheads="1"/>
            </p:cNvSpPr>
            <p:nvPr/>
          </p:nvSpPr>
          <p:spPr bwMode="auto">
            <a:xfrm>
              <a:off x="3962400" y="5334000"/>
              <a:ext cx="4572000" cy="914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 cap="sq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Banking Layer $0 - 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$25,000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0776" name="Rectangle 24"/>
            <p:cNvSpPr>
              <a:spLocks noChangeArrowheads="1"/>
            </p:cNvSpPr>
            <p:nvPr/>
          </p:nvSpPr>
          <p:spPr bwMode="auto">
            <a:xfrm>
              <a:off x="3962400" y="2133600"/>
              <a:ext cx="4572000" cy="189676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2700" cap="sq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Local Area Workers’ </a:t>
              </a: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Compensation Excess JPA </a:t>
              </a: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(LAWCX)</a:t>
              </a:r>
              <a:endPara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$250,001 to Statutory</a:t>
              </a:r>
              <a:endPara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Property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1148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All Real and Personal Property</a:t>
            </a:r>
          </a:p>
          <a:p>
            <a:pPr>
              <a:spcBef>
                <a:spcPts val="18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Business Interruption</a:t>
            </a:r>
          </a:p>
          <a:p>
            <a:pPr>
              <a:spcBef>
                <a:spcPts val="18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All Risk Less Exclusions such as:</a:t>
            </a:r>
          </a:p>
          <a:p>
            <a:pPr lvl="1">
              <a:spcBef>
                <a:spcPts val="18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ü"/>
              <a:tabLst>
                <a:tab pos="3657600" algn="l"/>
              </a:tabLs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Earthquake and Flood (Flood available individually)</a:t>
            </a:r>
          </a:p>
          <a:p>
            <a:pPr>
              <a:spcBef>
                <a:spcPts val="18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Loss Limit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- $1,000,000,000 per loss</a:t>
            </a:r>
          </a:p>
          <a:p>
            <a:pPr>
              <a:spcBef>
                <a:spcPts val="18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Deductible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:  $5,000 per accident</a:t>
            </a:r>
          </a:p>
          <a:p>
            <a:pPr>
              <a:spcBef>
                <a:spcPts val="18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Includes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Cyber Liability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and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Pollution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Coverage</a:t>
            </a:r>
          </a:p>
          <a:p>
            <a:pPr>
              <a:spcBef>
                <a:spcPts val="18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Auto physical damage for replacement cost if declare value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09600"/>
            <a:ext cx="76962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Why was SCORE formed?</a:t>
            </a:r>
            <a:endParaRPr lang="en-US" b="1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3124200"/>
          </a:xfrm>
        </p:spPr>
        <p:txBody>
          <a:bodyPr>
            <a:noAutofit/>
          </a:bodyPr>
          <a:lstStyle/>
          <a:p>
            <a:pPr>
              <a:spcBef>
                <a:spcPct val="10000"/>
              </a:spcBef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To be free of Insurance Industry Cycles</a:t>
            </a:r>
          </a:p>
          <a:p>
            <a:pPr lvl="1">
              <a:spcBef>
                <a:spcPct val="10000"/>
              </a:spcBef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 Reduce costs overall</a:t>
            </a:r>
          </a:p>
          <a:p>
            <a:pPr lvl="1">
              <a:spcBef>
                <a:spcPct val="10000"/>
              </a:spcBef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 Stop riding the rollercoaster</a:t>
            </a:r>
          </a:p>
          <a:p>
            <a:pPr>
              <a:spcBef>
                <a:spcPct val="10000"/>
              </a:spcBef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Help each other with risk management issues  </a:t>
            </a:r>
          </a:p>
          <a:p>
            <a:pPr>
              <a:spcBef>
                <a:spcPct val="10000"/>
              </a:spcBef>
            </a:pP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Provide broader coverage and services for less than members could obtain on their own.  </a:t>
            </a:r>
            <a:endParaRPr lang="en-US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39E6-DA49-42D5-AEA0-4AC3F771BCA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Property Program </a:t>
            </a:r>
            <a:b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17 Members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Clr>
                <a:schemeClr val="tx2"/>
              </a:buClr>
              <a:buSzTx/>
              <a:buNone/>
              <a:tabLst>
                <a:tab pos="3657600" algn="l"/>
              </a:tabLst>
            </a:pPr>
            <a:endParaRPr lang="en-US" sz="2800" b="1" dirty="0" smtClean="0"/>
          </a:p>
          <a:p>
            <a:pPr>
              <a:buClr>
                <a:schemeClr val="tx2"/>
              </a:buClr>
              <a:buSzTx/>
              <a:buNone/>
              <a:tabLst>
                <a:tab pos="3657600" algn="l"/>
              </a:tabLst>
            </a:pPr>
            <a:endParaRPr lang="en-US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157127"/>
              </p:ext>
            </p:extLst>
          </p:nvPr>
        </p:nvGraphicFramePr>
        <p:xfrm>
          <a:off x="1447800" y="1752600"/>
          <a:ext cx="6096000" cy="3703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/>
                <a:gridCol w="3048000"/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Members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Biggs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Mt. Shasta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Colfax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Portola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Dunsmuir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Rio Dell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Etna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Shasta Lake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Fort Jones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Susanville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Live Oak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Tulelake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Loomis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Weed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Loyalton</a:t>
                      </a:r>
                      <a:endParaRPr lang="en-US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Yreka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Montague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3549"/>
            <a:ext cx="8229600" cy="1295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Alliant Motor Vehicle Program (AMVP)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600200"/>
            <a:ext cx="8001000" cy="4267199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8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All Risk Equipment Floater (including EQ and Flood)</a:t>
            </a:r>
          </a:p>
          <a:p>
            <a:pPr lvl="1">
              <a:spcBef>
                <a:spcPts val="18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ü"/>
              <a:tabLst>
                <a:tab pos="3657600" algn="l"/>
              </a:tabLs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All risks of direct physical loss or damage from any external cause except as excluded</a:t>
            </a:r>
          </a:p>
          <a:p>
            <a:pPr>
              <a:spcBef>
                <a:spcPts val="18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Enhanced Coverage Sub limits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spcBef>
                <a:spcPts val="18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ü"/>
              <a:tabLst>
                <a:tab pos="3657600" algn="l"/>
              </a:tabLst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Additionally Acquired Equipment (45 days) - $250,000</a:t>
            </a:r>
          </a:p>
          <a:p>
            <a:pPr lvl="1">
              <a:spcBef>
                <a:spcPts val="18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ü"/>
              <a:tabLst>
                <a:tab pos="3657600" algn="l"/>
              </a:tabLst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Temporary Transportation Rental expense - $10,000</a:t>
            </a:r>
          </a:p>
          <a:p>
            <a:pPr lvl="1">
              <a:spcBef>
                <a:spcPts val="18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ü"/>
              <a:tabLst>
                <a:tab pos="3657600" algn="l"/>
              </a:tabLst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Unscheduled Non-owned Vehicles and Equipment - $1mil total/$500k one item </a:t>
            </a:r>
          </a:p>
          <a:p>
            <a:pPr>
              <a:spcBef>
                <a:spcPts val="18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Loss Limit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– Per Schedule on file with the company</a:t>
            </a:r>
          </a:p>
          <a:p>
            <a:pPr lvl="1">
              <a:spcBef>
                <a:spcPts val="18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Replacement cost available for equipment up to three years old  </a:t>
            </a:r>
          </a:p>
          <a:p>
            <a:pPr>
              <a:spcBef>
                <a:spcPts val="18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Deductible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:  options for $1,000, $2,000 or $5,000 per accident</a:t>
            </a:r>
          </a:p>
          <a:p>
            <a:pPr marL="0" indent="0">
              <a:buClr>
                <a:schemeClr val="accent3">
                  <a:lumMod val="50000"/>
                </a:schemeClr>
              </a:buCl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97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772400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Other Optional Coverages</a:t>
            </a:r>
            <a:endParaRPr lang="en-US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6172200" cy="41148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Crime Coverages 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Faithful Performance</a:t>
            </a:r>
          </a:p>
          <a:p>
            <a:pPr>
              <a:spcBef>
                <a:spcPts val="24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Employee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Assistance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Program</a:t>
            </a:r>
          </a:p>
          <a:p>
            <a:pPr>
              <a:spcBef>
                <a:spcPts val="24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Airport / Aircraft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Liability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>
              <a:spcBef>
                <a:spcPts val="24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Pollution Liability – CSAC-EIA  </a:t>
            </a:r>
          </a:p>
          <a:p>
            <a:pPr>
              <a:spcBef>
                <a:spcPts val="24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Employment Practices Liability</a:t>
            </a:r>
          </a:p>
          <a:p>
            <a:pPr>
              <a:buClr>
                <a:schemeClr val="tx2"/>
              </a:buClr>
              <a:buSzTx/>
              <a:buNone/>
              <a:tabLst>
                <a:tab pos="3657600" algn="l"/>
              </a:tabLst>
            </a:pPr>
            <a:endParaRPr lang="en-US" sz="1000" b="1" dirty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  <a:buSzTx/>
              <a:buNone/>
              <a:tabLst>
                <a:tab pos="3657600" algn="l"/>
              </a:tabLst>
            </a:pPr>
            <a:endParaRPr lang="en-US" sz="1000" b="1" dirty="0">
              <a:solidFill>
                <a:schemeClr val="tx2"/>
              </a:solidFill>
            </a:endParaRPr>
          </a:p>
          <a:p>
            <a:pPr>
              <a:buSzTx/>
              <a:buNone/>
              <a:tabLst>
                <a:tab pos="3657600" algn="l"/>
              </a:tabLst>
            </a:pP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BC839E6-DA49-42D5-AEA0-4AC3F771BCA4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057400" y="9906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 Members Participating 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Each Program FY 17/18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1597"/>
            <a:ext cx="7162800" cy="3893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1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SCORE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 Funding Mechanisms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BC839E6-DA49-42D5-AEA0-4AC3F771BCA4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7" name="Picture 3" descr="C:\Users\Susan\AppData\Local\Temp\Low\Collections\Selection Basket\0043474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3528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990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How Is Funding Determined?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315200" cy="4373563"/>
          </a:xfrm>
        </p:spPr>
        <p:txBody>
          <a:bodyPr/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Actuarial Study done by Bickmore Risk Services.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Provides rates to fund Banking and Shared Risk layers at various Confidence Levels (CLs).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SCORE Funds at a 70% CL for Liability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SCORE Funds at a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75% CL for Workers’ Comp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39E6-DA49-42D5-AEA0-4AC3F771BCA4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1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696200" cy="1143000"/>
          </a:xfrm>
        </p:spPr>
        <p:txBody>
          <a:bodyPr>
            <a:noAutofit/>
          </a:bodyPr>
          <a:lstStyle/>
          <a:p>
            <a:r>
              <a:rPr kumimoji="1"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The Funding Mechanisms - </a:t>
            </a:r>
            <a:br>
              <a:rPr kumimoji="1" lang="en-US" sz="3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kumimoji="1"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Banking And Shared Risk Layers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>
              <a:spcBef>
                <a:spcPts val="1800"/>
              </a:spcBef>
              <a:buClr>
                <a:schemeClr val="accent3">
                  <a:lumMod val="50000"/>
                </a:schemeClr>
              </a:buClr>
              <a:buNone/>
              <a:tabLst>
                <a:tab pos="3657600" algn="l"/>
              </a:tabLst>
            </a:pPr>
            <a:r>
              <a:rPr kumimoji="1"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Contribution Deposits</a:t>
            </a:r>
          </a:p>
          <a:p>
            <a:pPr lvl="1">
              <a:spcBef>
                <a:spcPts val="18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  <a:tabLst>
                <a:tab pos="3657600" algn="l"/>
              </a:tabLst>
            </a:pPr>
            <a:r>
              <a:rPr kumimoji="1" lang="en-US" sz="2800" dirty="0" smtClean="0">
                <a:solidFill>
                  <a:schemeClr val="accent3">
                    <a:lumMod val="50000"/>
                  </a:schemeClr>
                </a:solidFill>
              </a:rPr>
              <a:t>Liability - Paid Annually</a:t>
            </a:r>
          </a:p>
          <a:p>
            <a:pPr lvl="1">
              <a:spcBef>
                <a:spcPts val="18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  <a:tabLst>
                <a:tab pos="3657600" algn="l"/>
              </a:tabLst>
            </a:pPr>
            <a:r>
              <a:rPr kumimoji="1" lang="en-US" sz="2800" dirty="0" smtClean="0">
                <a:solidFill>
                  <a:schemeClr val="accent3">
                    <a:lumMod val="50000"/>
                  </a:schemeClr>
                </a:solidFill>
              </a:rPr>
              <a:t>WC – Paid Quarterly</a:t>
            </a:r>
          </a:p>
          <a:p>
            <a:pPr lvl="1">
              <a:spcBef>
                <a:spcPts val="18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  <a:tabLst>
                <a:tab pos="3657600" algn="l"/>
              </a:tabLst>
            </a:pPr>
            <a:r>
              <a:rPr kumimoji="1" lang="en-US" sz="2800" dirty="0" smtClean="0">
                <a:solidFill>
                  <a:schemeClr val="accent3">
                    <a:lumMod val="50000"/>
                  </a:schemeClr>
                </a:solidFill>
              </a:rPr>
              <a:t>Covers Loss Costs, Loss Cost Development, Administration and Claims Adjusting Costs</a:t>
            </a:r>
            <a:br>
              <a:rPr kumimoji="1" lang="en-US" sz="28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kumimoji="1" lang="en-US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5" name="Picture 4" descr="rating9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50927">
            <a:off x="4800600" y="4876800"/>
            <a:ext cx="2743210" cy="182619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How Are Contributions Developed?</a:t>
            </a:r>
            <a:b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First We Calculate an “Ex Mod”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7848600" cy="41148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600"/>
              </a:spcBef>
              <a:buNone/>
            </a:pP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An Experience Modification Factor is calculated for each member.</a:t>
            </a:r>
          </a:p>
          <a:p>
            <a:pPr marL="761238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sz="1800" b="1" u="sng" dirty="0" smtClean="0">
                <a:solidFill>
                  <a:schemeClr val="accent3">
                    <a:lumMod val="50000"/>
                  </a:schemeClr>
                </a:solidFill>
              </a:rPr>
              <a:t>Loss Rate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developed = Sum of last 5 years of losses limited to $50,000 per occurrence / by the Sum of last 5 years payroll (4 years for WC)</a:t>
            </a:r>
          </a:p>
          <a:p>
            <a:pPr marL="761238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sz="1800" b="1" u="sng" dirty="0" smtClean="0">
                <a:solidFill>
                  <a:schemeClr val="accent3">
                    <a:lumMod val="50000"/>
                  </a:schemeClr>
                </a:solidFill>
              </a:rPr>
              <a:t>Relative Loss Rate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is developed for each member </a:t>
            </a:r>
          </a:p>
          <a:p>
            <a:pPr marL="761238" lvl="1" indent="-514350">
              <a:spcBef>
                <a:spcPts val="600"/>
              </a:spcBef>
              <a:buNone/>
            </a:pP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	(Member Loss rate / Total Loss Rate for SCORE)</a:t>
            </a:r>
          </a:p>
          <a:p>
            <a:pPr marL="761238" lvl="1" indent="-514350">
              <a:spcBef>
                <a:spcPts val="600"/>
              </a:spcBef>
              <a:buNone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3.  	</a:t>
            </a:r>
            <a:r>
              <a:rPr lang="en-US" sz="1800" b="1" u="sng" dirty="0" smtClean="0">
                <a:solidFill>
                  <a:schemeClr val="accent3">
                    <a:lumMod val="50000"/>
                  </a:schemeClr>
                </a:solidFill>
              </a:rPr>
              <a:t>Credibility Factor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=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Member Payroll / (Total Members Payroll + Constant)</a:t>
            </a:r>
            <a:endParaRPr lang="en-US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33363" lvl="1" indent="12700">
              <a:spcBef>
                <a:spcPts val="600"/>
              </a:spcBef>
              <a:buNone/>
            </a:pPr>
            <a:r>
              <a:rPr lang="en-US" sz="1800" i="1" dirty="0" smtClean="0">
                <a:solidFill>
                  <a:schemeClr val="accent3">
                    <a:lumMod val="50000"/>
                  </a:schemeClr>
                </a:solidFill>
              </a:rPr>
              <a:t>The Credibility Factor is applied to adjust for the relatively small sample size of claims and payroll used in developing the loss rates. </a:t>
            </a:r>
            <a:endParaRPr lang="en-US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46888" lvl="1" indent="0">
              <a:spcBef>
                <a:spcPts val="600"/>
              </a:spcBef>
              <a:buNone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4. 	</a:t>
            </a:r>
            <a:r>
              <a:rPr lang="en-US" sz="1800" b="1" u="sng" dirty="0" smtClean="0">
                <a:solidFill>
                  <a:schemeClr val="accent3">
                    <a:lumMod val="50000"/>
                  </a:schemeClr>
                </a:solidFill>
              </a:rPr>
              <a:t>Experience Modification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= Relative Loss rate x Credibility Factor + 		1.00 – Credibility Factor</a:t>
            </a:r>
          </a:p>
          <a:p>
            <a:pPr marL="761238" lvl="1" indent="-514350">
              <a:spcBef>
                <a:spcPts val="600"/>
              </a:spcBef>
              <a:buNone/>
            </a:pPr>
            <a:r>
              <a:rPr lang="en-US" sz="1800" i="1" dirty="0" smtClean="0">
                <a:solidFill>
                  <a:schemeClr val="accent3">
                    <a:lumMod val="50000"/>
                  </a:schemeClr>
                </a:solidFill>
              </a:rPr>
              <a:t>Adjusts the average rate up or down, depending on member loss experience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39E6-DA49-42D5-AEA0-4AC3F771BCA4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69342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How Are Contributions Developed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>
            <a:normAutofit lnSpcReduction="10000"/>
          </a:bodyPr>
          <a:lstStyle/>
          <a:p>
            <a:pPr marL="274320" lvl="1" indent="-274320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73000"/>
              <a:buNone/>
            </a:pPr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</a:rPr>
              <a:t>Banking Layer Contribution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512064" lvl="2" indent="-274320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73000"/>
              <a:buNone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Payroll x Experience Modification x Actuarial Rate</a:t>
            </a:r>
          </a:p>
          <a:p>
            <a:pPr marL="274320" lvl="1" indent="-274320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73000"/>
              <a:buNone/>
            </a:pPr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</a:rPr>
              <a:t>Shared Risk Layer</a:t>
            </a:r>
          </a:p>
          <a:p>
            <a:pPr marL="512064" lvl="2" indent="-274320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73000"/>
              <a:buNone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Payroll x Experience Modification x Actuarial Rate</a:t>
            </a:r>
          </a:p>
          <a:p>
            <a:pPr marL="274320" lvl="1" indent="-274320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73000"/>
              <a:buNone/>
            </a:pPr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</a:rPr>
              <a:t>Excess Premium (CJPRMA &amp; LAWCX)</a:t>
            </a:r>
          </a:p>
          <a:p>
            <a:pPr marL="512064" lvl="2" indent="-274320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73000"/>
              <a:buNone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Payroll x Experience Modification x Actuarial Rate</a:t>
            </a:r>
          </a:p>
          <a:p>
            <a:pPr>
              <a:spcBef>
                <a:spcPts val="1200"/>
              </a:spcBef>
              <a:buClr>
                <a:schemeClr val="accent2">
                  <a:lumMod val="50000"/>
                </a:schemeClr>
              </a:buClr>
              <a:buNone/>
            </a:pPr>
            <a:r>
              <a:rPr lang="en-US" sz="2000" b="1" u="sng" dirty="0" smtClean="0">
                <a:solidFill>
                  <a:srgbClr val="002060"/>
                </a:solidFill>
              </a:rPr>
              <a:t>Expenses</a:t>
            </a:r>
          </a:p>
          <a:p>
            <a:pPr lvl="1">
              <a:spcBef>
                <a:spcPts val="0"/>
              </a:spcBef>
              <a:buClr>
                <a:schemeClr val="accent2">
                  <a:lumMod val="50000"/>
                </a:schemeClr>
              </a:buClr>
              <a:buNone/>
            </a:pPr>
            <a:r>
              <a:rPr lang="en-US" dirty="0" smtClean="0">
                <a:solidFill>
                  <a:srgbClr val="002060"/>
                </a:solidFill>
              </a:rPr>
              <a:t>Liability - 50% allocated equally among all members</a:t>
            </a:r>
          </a:p>
          <a:p>
            <a:pPr lvl="1">
              <a:spcBef>
                <a:spcPts val="0"/>
              </a:spcBef>
              <a:buClr>
                <a:schemeClr val="accent2">
                  <a:lumMod val="50000"/>
                </a:schemeClr>
              </a:buClr>
              <a:buNone/>
            </a:pPr>
            <a:r>
              <a:rPr lang="en-US" dirty="0" smtClean="0">
                <a:solidFill>
                  <a:srgbClr val="002060"/>
                </a:solidFill>
              </a:rPr>
              <a:t>		          50% allocated by % of payroll</a:t>
            </a:r>
          </a:p>
          <a:p>
            <a:pPr lvl="1">
              <a:spcBef>
                <a:spcPts val="0"/>
              </a:spcBef>
              <a:buClr>
                <a:schemeClr val="accent2">
                  <a:lumMod val="50000"/>
                </a:schemeClr>
              </a:buClr>
              <a:buNone/>
            </a:pPr>
            <a:r>
              <a:rPr lang="en-US" dirty="0" smtClean="0">
                <a:solidFill>
                  <a:srgbClr val="002060"/>
                </a:solidFill>
              </a:rPr>
              <a:t>Work Comp – 30% </a:t>
            </a:r>
            <a:r>
              <a:rPr lang="en-US" dirty="0">
                <a:solidFill>
                  <a:srgbClr val="002060"/>
                </a:solidFill>
              </a:rPr>
              <a:t>allocated equally 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spcBef>
                <a:spcPts val="0"/>
              </a:spcBef>
              <a:buClr>
                <a:schemeClr val="accent2">
                  <a:lumMod val="50000"/>
                </a:schemeClr>
              </a:buClr>
              <a:buNone/>
            </a:pP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		  70% allocated by % of payroll*</a:t>
            </a:r>
          </a:p>
          <a:p>
            <a:pPr lvl="1">
              <a:spcBef>
                <a:spcPts val="0"/>
              </a:spcBef>
              <a:buClr>
                <a:schemeClr val="accent2">
                  <a:lumMod val="50000"/>
                </a:schemeClr>
              </a:buClr>
              <a:buNone/>
            </a:pPr>
            <a:endParaRPr lang="en-US" sz="1200" dirty="0" smtClean="0">
              <a:solidFill>
                <a:srgbClr val="002060"/>
              </a:solidFill>
            </a:endParaRPr>
          </a:p>
          <a:p>
            <a:pPr lvl="1">
              <a:spcBef>
                <a:spcPts val="0"/>
              </a:spcBef>
              <a:buClr>
                <a:schemeClr val="accent2">
                  <a:lumMod val="50000"/>
                </a:schemeClr>
              </a:buClr>
              <a:buNone/>
            </a:pPr>
            <a:r>
              <a:rPr lang="en-US" sz="1400" dirty="0" smtClean="0">
                <a:solidFill>
                  <a:srgbClr val="002060"/>
                </a:solidFill>
              </a:rPr>
              <a:t>			* Transitioning to 50-50% over next two years</a:t>
            </a:r>
            <a:r>
              <a:rPr lang="en-US" sz="1200" dirty="0" smtClean="0">
                <a:solidFill>
                  <a:srgbClr val="002060"/>
                </a:solidFill>
              </a:rPr>
              <a:t>	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39E6-DA49-42D5-AEA0-4AC3F771BCA4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92162"/>
          </a:xfrm>
        </p:spPr>
        <p:txBody>
          <a:bodyPr>
            <a:normAutofit/>
          </a:bodyPr>
          <a:lstStyle/>
          <a:p>
            <a:r>
              <a:rPr kumimoji="1" lang="en-US" b="1" dirty="0" smtClean="0">
                <a:solidFill>
                  <a:schemeClr val="accent3">
                    <a:lumMod val="50000"/>
                  </a:schemeClr>
                </a:solidFill>
              </a:rPr>
              <a:t>The Banking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3657600"/>
          </a:xfrm>
        </p:spPr>
        <p:txBody>
          <a:bodyPr>
            <a:normAutofit/>
          </a:bodyPr>
          <a:lstStyle/>
          <a:p>
            <a:pPr algn="ctr">
              <a:buClr>
                <a:schemeClr val="accent3">
                  <a:lumMod val="50000"/>
                </a:schemeClr>
              </a:buClr>
              <a:buNone/>
              <a:tabLst>
                <a:tab pos="3657600" algn="l"/>
              </a:tabLst>
            </a:pPr>
            <a:r>
              <a:rPr kumimoji="1" lang="en-US" sz="2800" b="1" i="1" dirty="0" smtClean="0">
                <a:solidFill>
                  <a:schemeClr val="accent3">
                    <a:lumMod val="50000"/>
                  </a:schemeClr>
                </a:solidFill>
              </a:rPr>
              <a:t>NOT A SHARED RISK PROGRAM!</a:t>
            </a:r>
          </a:p>
          <a:p>
            <a:pPr lvl="1">
              <a:spcBef>
                <a:spcPts val="18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  <a:tabLst>
                <a:tab pos="3657600" algn="l"/>
              </a:tabLst>
            </a:pPr>
            <a:r>
              <a:rPr kumimoji="1" lang="en-US" sz="2800" dirty="0" smtClean="0">
                <a:solidFill>
                  <a:schemeClr val="accent3">
                    <a:lumMod val="50000"/>
                  </a:schemeClr>
                </a:solidFill>
              </a:rPr>
              <a:t>If a Members’ Losses Exceed Their Deposits, They Borrow Funds from the Banking Plan </a:t>
            </a:r>
          </a:p>
          <a:p>
            <a:pPr lvl="1">
              <a:spcBef>
                <a:spcPts val="18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  <a:tabLst>
                <a:tab pos="3657600" algn="l"/>
              </a:tabLst>
            </a:pPr>
            <a:r>
              <a:rPr kumimoji="1" lang="en-US" sz="2800" dirty="0" smtClean="0">
                <a:solidFill>
                  <a:schemeClr val="accent3">
                    <a:lumMod val="50000"/>
                  </a:schemeClr>
                </a:solidFill>
              </a:rPr>
              <a:t>The Banking Plan is Repaid Over a Period of Time</a:t>
            </a:r>
            <a:endParaRPr kumimoji="1" lang="en-US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spcBef>
                <a:spcPts val="18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  <a:tabLst>
                <a:tab pos="3657600" algn="l"/>
              </a:tabLst>
            </a:pPr>
            <a:r>
              <a:rPr kumimoji="1" lang="en-US" sz="2800" dirty="0" smtClean="0">
                <a:solidFill>
                  <a:schemeClr val="accent3">
                    <a:lumMod val="50000"/>
                  </a:schemeClr>
                </a:solidFill>
              </a:rPr>
              <a:t>Each Member’s Funds are Accounted for Separately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685800"/>
            <a:ext cx="6096000" cy="685800"/>
          </a:xfrm>
          <a:noFill/>
          <a:ln/>
        </p:spPr>
        <p:txBody>
          <a:bodyPr lIns="90488" tIns="44450" rIns="90488" bIns="4445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SCORE History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305800" cy="4876800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pPr marL="690563" lvl="1" indent="-457200" algn="ctr">
              <a:buNone/>
              <a:tabLst>
                <a:tab pos="744538" algn="l"/>
              </a:tabLst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JPA and Liability Program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formed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in 1986 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690563" lvl="1" indent="-457200" algn="ctr">
              <a:buNone/>
              <a:tabLst>
                <a:tab pos="744538" algn="l"/>
              </a:tabLst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with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13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members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290410"/>
              </p:ext>
            </p:extLst>
          </p:nvPr>
        </p:nvGraphicFramePr>
        <p:xfrm>
          <a:off x="1143000" y="2514600"/>
          <a:ext cx="6629401" cy="2743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88820"/>
                <a:gridCol w="2071687"/>
                <a:gridCol w="2568894"/>
              </a:tblGrid>
              <a:tr h="4445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Members: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Biggs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Live Oak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Susanville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Colfax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Loomis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Williams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Dunsmuir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Loyalton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Yreka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Etna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Montague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Isleton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Portola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b="1" dirty="0" smtClean="0">
                <a:solidFill>
                  <a:schemeClr val="accent3">
                    <a:lumMod val="50000"/>
                  </a:schemeClr>
                </a:solidFill>
              </a:rPr>
              <a:t>The Shared Risk Layer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None/>
              <a:tabLst>
                <a:tab pos="3657600" algn="l"/>
              </a:tabLst>
            </a:pPr>
            <a:r>
              <a:rPr kumimoji="1" lang="en-US" sz="2800" b="1" i="1" dirty="0" smtClean="0">
                <a:solidFill>
                  <a:schemeClr val="accent3">
                    <a:lumMod val="50000"/>
                  </a:schemeClr>
                </a:solidFill>
              </a:rPr>
              <a:t>THIS IS A SHARED RISK PROGRAM!</a:t>
            </a:r>
          </a:p>
          <a:p>
            <a:pPr marL="800100" lvl="1" indent="-342900">
              <a:spcBef>
                <a:spcPts val="18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  <a:tabLst>
                <a:tab pos="3657600" algn="l"/>
              </a:tabLst>
            </a:pPr>
            <a:r>
              <a:rPr kumimoji="1" lang="en-US" sz="2400" dirty="0" smtClean="0">
                <a:solidFill>
                  <a:schemeClr val="accent3">
                    <a:lumMod val="50000"/>
                  </a:schemeClr>
                </a:solidFill>
              </a:rPr>
              <a:t>Liability Program - $25,001 - $500,000</a:t>
            </a:r>
          </a:p>
          <a:p>
            <a:pPr marL="800100" lvl="1" indent="-342900">
              <a:spcBef>
                <a:spcPts val="18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  <a:tabLst>
                <a:tab pos="3657600" algn="l"/>
              </a:tabLst>
            </a:pPr>
            <a:r>
              <a:rPr kumimoji="1" lang="en-US" sz="2400" dirty="0" smtClean="0">
                <a:solidFill>
                  <a:schemeClr val="accent3">
                    <a:lumMod val="50000"/>
                  </a:schemeClr>
                </a:solidFill>
              </a:rPr>
              <a:t>Worker’s Compensation - $25,001 - $250,000</a:t>
            </a:r>
          </a:p>
          <a:p>
            <a:pPr lvl="1">
              <a:spcBef>
                <a:spcPts val="18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  <a:tabLst>
                <a:tab pos="3657600" algn="l"/>
              </a:tabLst>
            </a:pPr>
            <a:r>
              <a:rPr kumimoji="1" lang="en-US" sz="2400" dirty="0" smtClean="0">
                <a:solidFill>
                  <a:schemeClr val="accent3">
                    <a:lumMod val="50000"/>
                  </a:schemeClr>
                </a:solidFill>
              </a:rPr>
              <a:t>Members </a:t>
            </a:r>
            <a:r>
              <a:rPr kumimoji="1" lang="en-US" sz="2400" u="sng" dirty="0" smtClean="0">
                <a:solidFill>
                  <a:schemeClr val="accent3">
                    <a:lumMod val="50000"/>
                  </a:schemeClr>
                </a:solidFill>
              </a:rPr>
              <a:t>SHARE RISK </a:t>
            </a:r>
            <a:r>
              <a:rPr kumimoji="1" lang="en-US" sz="2400" dirty="0" smtClean="0">
                <a:solidFill>
                  <a:schemeClr val="accent3">
                    <a:lumMod val="50000"/>
                  </a:schemeClr>
                </a:solidFill>
              </a:rPr>
              <a:t>with the other SCORE members in the program.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>
              <a:tabLst>
                <a:tab pos="3657600" algn="l"/>
              </a:tabLst>
            </a:pPr>
            <a:r>
              <a:rPr kumimoji="1" lang="en-US" b="1" dirty="0">
                <a:solidFill>
                  <a:schemeClr val="accent3">
                    <a:lumMod val="50000"/>
                  </a:schemeClr>
                </a:solidFill>
              </a:rPr>
              <a:t>REFUNDS/ASSESSMENTS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pPr lvl="1">
              <a:spcBef>
                <a:spcPts val="18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  <a:tabLst>
                <a:tab pos="3657600" algn="l"/>
              </a:tabLst>
            </a:pPr>
            <a:r>
              <a:rPr kumimoji="1" lang="en-US" sz="2800" dirty="0" smtClean="0">
                <a:solidFill>
                  <a:schemeClr val="accent3">
                    <a:lumMod val="50000"/>
                  </a:schemeClr>
                </a:solidFill>
              </a:rPr>
              <a:t>The Board of Directors Annually Declares a Refund or Assessment in the Spring</a:t>
            </a:r>
          </a:p>
          <a:p>
            <a:pPr lvl="1">
              <a:spcBef>
                <a:spcPts val="18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  <a:tabLst>
                <a:tab pos="3657600" algn="l"/>
              </a:tabLst>
            </a:pPr>
            <a:r>
              <a:rPr kumimoji="1" lang="en-US" sz="2800" dirty="0" smtClean="0">
                <a:solidFill>
                  <a:schemeClr val="accent3">
                    <a:lumMod val="50000"/>
                  </a:schemeClr>
                </a:solidFill>
              </a:rPr>
              <a:t>Refunds are Based Upon a Positive Combined Fund Balance</a:t>
            </a:r>
          </a:p>
          <a:p>
            <a:pPr marL="800100" lvl="1" indent="-342900">
              <a:spcBef>
                <a:spcPts val="18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  <a:tabLst>
                <a:tab pos="3657600" algn="l"/>
              </a:tabLst>
            </a:pPr>
            <a:r>
              <a:rPr kumimoji="1" lang="en-US" sz="2800" dirty="0" smtClean="0">
                <a:solidFill>
                  <a:schemeClr val="accent3">
                    <a:lumMod val="50000"/>
                  </a:schemeClr>
                </a:solidFill>
              </a:rPr>
              <a:t>Assessments are Based Upon A Negative Combined Fund Balance - Assessment is a % of Negative Balance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Questions?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Content Placeholder 4" descr="SCORE Dinn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447800"/>
            <a:ext cx="4736176" cy="355213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E5F2-35E0-4980-AF61-9766774C8F75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5257800"/>
            <a:ext cx="3345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President Roger Carroll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6705600" cy="838200"/>
          </a:xfrm>
          <a:noFill/>
          <a:ln/>
        </p:spPr>
        <p:txBody>
          <a:bodyPr lIns="90488" tIns="44450" rIns="90488" bIns="4445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SCORE Growth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7772400" cy="4191000"/>
          </a:xfrm>
          <a:noFill/>
          <a:ln/>
        </p:spPr>
        <p:txBody>
          <a:bodyPr lIns="90488" tIns="44450" rIns="90488" bIns="44450">
            <a:normAutofit fontScale="92500" lnSpcReduction="20000"/>
          </a:bodyPr>
          <a:lstStyle/>
          <a:p>
            <a:pPr marL="514350" indent="-514350">
              <a:buFont typeface="Wingdings" pitchFamily="2" charset="2"/>
              <a:buChar char="q"/>
              <a:tabLst>
                <a:tab pos="911225" algn="l"/>
              </a:tabLst>
            </a:pPr>
            <a:r>
              <a:rPr lang="en-US" sz="3000" b="1" dirty="0">
                <a:solidFill>
                  <a:schemeClr val="tx2">
                    <a:lumMod val="75000"/>
                  </a:schemeClr>
                </a:solidFill>
              </a:rPr>
              <a:t>History - Cities Added</a:t>
            </a:r>
          </a:p>
          <a:p>
            <a:pPr marL="971550" lvl="1" indent="-514350">
              <a:spcBef>
                <a:spcPts val="1200"/>
              </a:spcBef>
              <a:buFont typeface="Wingdings" pitchFamily="2" charset="2"/>
              <a:buChar char="q"/>
              <a:tabLst>
                <a:tab pos="911225" algn="l"/>
              </a:tabLst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1987 - Cities of Dorris and Weed</a:t>
            </a:r>
          </a:p>
          <a:p>
            <a:pPr marL="971550" lvl="1" indent="-514350">
              <a:spcBef>
                <a:spcPts val="1200"/>
              </a:spcBef>
              <a:buFont typeface="Wingdings" pitchFamily="2" charset="2"/>
              <a:buChar char="q"/>
              <a:tabLst>
                <a:tab pos="911225" algn="l"/>
              </a:tabLst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1988 - City of Mt. Shasta</a:t>
            </a:r>
          </a:p>
          <a:p>
            <a:pPr marL="971550" lvl="1" indent="-514350">
              <a:spcBef>
                <a:spcPts val="1200"/>
              </a:spcBef>
              <a:buFont typeface="Wingdings" pitchFamily="2" charset="2"/>
              <a:buChar char="q"/>
              <a:tabLst>
                <a:tab pos="911225" algn="l"/>
              </a:tabLst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1991 - City of Ione</a:t>
            </a:r>
          </a:p>
          <a:p>
            <a:pPr marL="971550" lvl="1" indent="-514350">
              <a:spcBef>
                <a:spcPts val="1200"/>
              </a:spcBef>
              <a:buFont typeface="Wingdings" pitchFamily="2" charset="2"/>
              <a:buChar char="q"/>
              <a:tabLst>
                <a:tab pos="911225" algn="l"/>
              </a:tabLst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1992 - City of Crescent City</a:t>
            </a:r>
          </a:p>
          <a:p>
            <a:pPr marL="971550" lvl="1" indent="-514350">
              <a:spcBef>
                <a:spcPts val="1200"/>
              </a:spcBef>
              <a:buFont typeface="Wingdings" pitchFamily="2" charset="2"/>
              <a:buChar char="q"/>
              <a:tabLst>
                <a:tab pos="911225" algn="l"/>
              </a:tabLst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1993 - Cities of Ft. Jones and Shasta Lake</a:t>
            </a:r>
          </a:p>
          <a:p>
            <a:pPr marL="971550" lvl="1" indent="-514350">
              <a:spcBef>
                <a:spcPts val="1200"/>
              </a:spcBef>
              <a:buFont typeface="Wingdings" pitchFamily="2" charset="2"/>
              <a:buChar char="q"/>
              <a:tabLst>
                <a:tab pos="911225" algn="l"/>
              </a:tabLst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2002 - City of Rio 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>Dell</a:t>
            </a:r>
          </a:p>
          <a:p>
            <a:pPr marL="971550" lvl="1" indent="-514350">
              <a:spcBef>
                <a:spcPts val="1200"/>
              </a:spcBef>
              <a:buFont typeface="Wingdings" pitchFamily="2" charset="2"/>
              <a:buChar char="q"/>
              <a:tabLst>
                <a:tab pos="911225" algn="l"/>
              </a:tabLst>
            </a:pP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>2011 - City of Tulelake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  <a:p>
            <a:pPr marL="911225" lvl="1" indent="-454025">
              <a:tabLst>
                <a:tab pos="911225" algn="l"/>
              </a:tabLst>
            </a:pP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14400"/>
            <a:ext cx="7391400" cy="685800"/>
          </a:xfrm>
          <a:noFill/>
          <a:ln/>
        </p:spPr>
        <p:txBody>
          <a:bodyPr lIns="90488" tIns="44450" rIns="90488" bIns="44450" anchor="b"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Workers’ Compensation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2362200"/>
          <a:ext cx="6705600" cy="2819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35200"/>
                <a:gridCol w="2235200"/>
                <a:gridCol w="2235200"/>
              </a:tblGrid>
              <a:tr h="30628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Members</a:t>
                      </a:r>
                      <a:endParaRPr lang="en-US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Mini Cities:</a:t>
                      </a:r>
                      <a:endParaRPr lang="en-US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Crescent City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Susanville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Colfax</a:t>
                      </a:r>
                    </a:p>
                  </a:txBody>
                  <a:tcPr/>
                </a:tc>
              </a:tr>
              <a:tr h="30628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Dunsmuir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Weed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Ft. Jones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628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Ione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Williams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Loomis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628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Mount Shasta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Yreka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Portola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628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Shasta Lake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47800" y="1676399"/>
            <a:ext cx="62123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2">
                  <a:lumMod val="75000"/>
                </a:schemeClr>
              </a:buClr>
            </a:pPr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Program formed in 1993 with 10 members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1143000"/>
          </a:xfrm>
        </p:spPr>
        <p:txBody>
          <a:bodyPr/>
          <a:lstStyle/>
          <a:p>
            <a:r>
              <a:rPr lang="en-US" dirty="0" smtClean="0"/>
              <a:t>SCORE Meeting Dates 2018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273542"/>
              </p:ext>
            </p:extLst>
          </p:nvPr>
        </p:nvGraphicFramePr>
        <p:xfrm>
          <a:off x="457200" y="2590800"/>
          <a:ext cx="8229600" cy="1569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Date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January 19, 2018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10:00 am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Gaia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Hotel, Anderson, CA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March 30, 2018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10:00 am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Gaia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Hotel, Anderson, CA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June 15, 2018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10:00 am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Gaia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Hotel, Anderson, CA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59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Membership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3886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The small size of member Cities limits their ability to have a risk manager on their staff.</a:t>
            </a:r>
          </a:p>
          <a:p>
            <a: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Generally, the City Manager or Finance Officer is involved in risk management.</a:t>
            </a:r>
          </a:p>
          <a:p>
            <a: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Group purchase of contract services provides an efficient way to obtain risk management expertise within cities’ budgets.</a:t>
            </a:r>
          </a:p>
          <a:p>
            <a: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Board attendance approaches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100%.</a:t>
            </a:r>
          </a:p>
          <a:p>
            <a:pPr>
              <a:spcBef>
                <a:spcPts val="18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16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rgWaveBusPlan">
  <a:themeElements>
    <a:clrScheme name="Custom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0070C0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E6DC3ED99DC443A20E49EB6B299606" ma:contentTypeVersion="2" ma:contentTypeDescription="Create a new document." ma:contentTypeScope="" ma:versionID="2fb7566b2811cb705bb11e2b9761e0d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9746fe128b0ca74698fd9d7c13d39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181DC75-E4BF-428F-B1E4-6E1EE8ABD9BE}"/>
</file>

<file path=customXml/itemProps2.xml><?xml version="1.0" encoding="utf-8"?>
<ds:datastoreItem xmlns:ds="http://schemas.openxmlformats.org/officeDocument/2006/customXml" ds:itemID="{5DCF41C3-1726-48A8-87FF-6E5E22A4C987}"/>
</file>

<file path=customXml/itemProps3.xml><?xml version="1.0" encoding="utf-8"?>
<ds:datastoreItem xmlns:ds="http://schemas.openxmlformats.org/officeDocument/2006/customXml" ds:itemID="{EA613313-9309-42F6-AB13-D3DC1C458333}"/>
</file>

<file path=docProps/app.xml><?xml version="1.0" encoding="utf-8"?>
<Properties xmlns="http://schemas.openxmlformats.org/officeDocument/2006/extended-properties" xmlns:vt="http://schemas.openxmlformats.org/officeDocument/2006/docPropsVTypes">
  <Template>BurgWaveBusPlan</Template>
  <TotalTime>4225</TotalTime>
  <Words>1997</Words>
  <Application>Microsoft Office PowerPoint</Application>
  <PresentationFormat>On-screen Show (4:3)</PresentationFormat>
  <Paragraphs>554</Paragraphs>
  <Slides>52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Arial Unicode MS</vt:lpstr>
      <vt:lpstr>Arial</vt:lpstr>
      <vt:lpstr>Calibri</vt:lpstr>
      <vt:lpstr>Garamond</vt:lpstr>
      <vt:lpstr>Times New Roman</vt:lpstr>
      <vt:lpstr>Wingdings</vt:lpstr>
      <vt:lpstr>Wingdings 2</vt:lpstr>
      <vt:lpstr>BurgWaveBusPlan</vt:lpstr>
      <vt:lpstr>Custom Design</vt:lpstr>
      <vt:lpstr>AN INTRODUCTION TO SCORE  SMALL CITIES  ORGANIZED RISK EFFORT JOINT POWERS AUTHORITY </vt:lpstr>
      <vt:lpstr>Mission Statement</vt:lpstr>
      <vt:lpstr>What is SCORE?</vt:lpstr>
      <vt:lpstr>Why was SCORE formed?</vt:lpstr>
      <vt:lpstr>SCORE History</vt:lpstr>
      <vt:lpstr>SCORE Growth</vt:lpstr>
      <vt:lpstr>Workers’ Compensation </vt:lpstr>
      <vt:lpstr>SCORE Meeting Dates 2018</vt:lpstr>
      <vt:lpstr>Membership</vt:lpstr>
      <vt:lpstr>Membership</vt:lpstr>
      <vt:lpstr>Membership</vt:lpstr>
      <vt:lpstr>SCORE Overview</vt:lpstr>
      <vt:lpstr>SCORE  The Governance</vt:lpstr>
      <vt:lpstr>Board of Directors </vt:lpstr>
      <vt:lpstr>The Officers</vt:lpstr>
      <vt:lpstr>The Executive Committee</vt:lpstr>
      <vt:lpstr>Governing Documents</vt:lpstr>
      <vt:lpstr>Governing Documents</vt:lpstr>
      <vt:lpstr>Governing Documents</vt:lpstr>
      <vt:lpstr>Governing Documents</vt:lpstr>
      <vt:lpstr>Governing Documents</vt:lpstr>
      <vt:lpstr>SCORE    The Program Services</vt:lpstr>
      <vt:lpstr>JPA Administration</vt:lpstr>
      <vt:lpstr>JPA Administration</vt:lpstr>
      <vt:lpstr>PowerPoint Presentation</vt:lpstr>
      <vt:lpstr>Other Training Provided</vt:lpstr>
      <vt:lpstr>SCORE Claims Administration</vt:lpstr>
      <vt:lpstr>Claims Administration by York</vt:lpstr>
      <vt:lpstr>Liability Claims Administration</vt:lpstr>
      <vt:lpstr>Liability Claims Administration</vt:lpstr>
      <vt:lpstr>  Workers’ Compensation  Claims Administration </vt:lpstr>
      <vt:lpstr>SCORE   The Programs</vt:lpstr>
      <vt:lpstr>SCORE Programs</vt:lpstr>
      <vt:lpstr>Liability</vt:lpstr>
      <vt:lpstr> Liability Coverage Layers </vt:lpstr>
      <vt:lpstr>Liability Programs</vt:lpstr>
      <vt:lpstr>Workers’ Compensation</vt:lpstr>
      <vt:lpstr>WC Coverage Layers</vt:lpstr>
      <vt:lpstr>Property</vt:lpstr>
      <vt:lpstr>Property Program  17 Members</vt:lpstr>
      <vt:lpstr>Alliant Motor Vehicle Program (AMVP)</vt:lpstr>
      <vt:lpstr>Other Optional Coverages</vt:lpstr>
      <vt:lpstr>PowerPoint Presentation</vt:lpstr>
      <vt:lpstr>SCORE  Funding Mechanisms</vt:lpstr>
      <vt:lpstr>How Is Funding Determined?</vt:lpstr>
      <vt:lpstr>The Funding Mechanisms -  Banking And Shared Risk Layers</vt:lpstr>
      <vt:lpstr>How Are Contributions Developed? First We Calculate an “Ex Mod”</vt:lpstr>
      <vt:lpstr>How Are Contributions Developed?</vt:lpstr>
      <vt:lpstr>The Banking Layer</vt:lpstr>
      <vt:lpstr>The Shared Risk Layer</vt:lpstr>
      <vt:lpstr>REFUNDS/ASSESSMENTS</vt:lpstr>
      <vt:lpstr>Questions?</vt:lpstr>
    </vt:vector>
  </TitlesOfParts>
  <Company>Alliant Insurance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SCORE 2017 Member Orientation Board 2017 10 26 Final</dc:title>
  <dc:creator>Susan Adams</dc:creator>
  <cp:lastModifiedBy>Michelle Minnick</cp:lastModifiedBy>
  <cp:revision>152</cp:revision>
  <cp:lastPrinted>2016-04-26T00:55:31Z</cp:lastPrinted>
  <dcterms:created xsi:type="dcterms:W3CDTF">2013-09-03T17:37:27Z</dcterms:created>
  <dcterms:modified xsi:type="dcterms:W3CDTF">2017-10-24T15:32:16Z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TC103852689990</vt:lpwstr>
  </property>
  <property fmtid="{D5CDD505-2E9C-101B-9397-08002B2CF9AE}" pid="3" name="ContentTypeId">
    <vt:lpwstr>0x01010062E6DC3ED99DC443A20E49EB6B299606</vt:lpwstr>
  </property>
</Properties>
</file>